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3175"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19250" y="660400"/>
            <a:ext cx="9758016" cy="59055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299" y="638919"/>
            <a:ext cx="5325770" cy="8216901"/>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nvSpPr>
        <p:spPr>
          <a:xfrm>
            <a:off x="2631281" y="2060178"/>
            <a:ext cx="7742238" cy="563324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2800">
                <a:latin typeface="Times New Roman"/>
                <a:ea typeface="Times New Roman"/>
                <a:cs typeface="Times New Roman"/>
                <a:sym typeface="Times New Roman"/>
              </a:defRPr>
            </a:pPr>
            <a:r>
              <a:t>Academics</a:t>
            </a:r>
          </a:p>
          <a:p>
            <a:pPr>
              <a:defRPr sz="12800">
                <a:latin typeface="Times New Roman"/>
                <a:ea typeface="Times New Roman"/>
                <a:cs typeface="Times New Roman"/>
                <a:sym typeface="Times New Roman"/>
              </a:defRPr>
            </a:pPr>
            <a:r>
              <a:t>Advisory</a:t>
            </a:r>
          </a:p>
          <a:p>
            <a:pPr>
              <a:defRPr sz="12800">
                <a:latin typeface="Times New Roman"/>
                <a:ea typeface="Times New Roman"/>
                <a:cs typeface="Times New Roman"/>
                <a:sym typeface="Times New Roman"/>
              </a:defRPr>
            </a:pPr>
            <a:r>
              <a:t>Committee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nvSpPr>
        <p:spPr>
          <a:xfrm>
            <a:off x="3213298" y="969764"/>
            <a:ext cx="6578204"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Charges</a:t>
            </a:r>
          </a:p>
        </p:txBody>
      </p:sp>
      <p:grpSp>
        <p:nvGrpSpPr>
          <p:cNvPr id="124" name="Group 124"/>
          <p:cNvGrpSpPr/>
          <p:nvPr/>
        </p:nvGrpSpPr>
        <p:grpSpPr>
          <a:xfrm>
            <a:off x="1362000" y="2516882"/>
            <a:ext cx="10280800" cy="5994568"/>
            <a:chOff x="0" y="0"/>
            <a:chExt cx="10280798" cy="5994567"/>
          </a:xfrm>
        </p:grpSpPr>
        <p:sp>
          <p:nvSpPr>
            <p:cNvPr id="122" name="Shape 122"/>
            <p:cNvSpPr/>
            <p:nvPr/>
          </p:nvSpPr>
          <p:spPr>
            <a:xfrm>
              <a:off x="0" y="884268"/>
              <a:ext cx="10280799" cy="5110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spcBef>
                  <a:spcPts val="1200"/>
                </a:spcBef>
                <a:defRPr sz="3800">
                  <a:latin typeface="Times New Roman"/>
                  <a:ea typeface="Times New Roman"/>
                  <a:cs typeface="Times New Roman"/>
                  <a:sym typeface="Times New Roman"/>
                </a:defRPr>
              </a:lvl1pPr>
            </a:lstStyle>
            <a:p>
              <a:pPr/>
              <a:r>
                <a:t>What methods, processes, and analyses are needed to improve course scheduling each semester and academic year to efficiently move students through successful completion of academic programs? (Please consider the various modes of delivery and duration of courses in your analysis.) In addition to course scheduling, what other actions/processes could be improved to increase the persistence, retention, and graduation of students? </a:t>
              </a:r>
            </a:p>
          </p:txBody>
        </p:sp>
        <p:sp>
          <p:nvSpPr>
            <p:cNvPr id="123" name="Shape 123"/>
            <p:cNvSpPr/>
            <p:nvPr/>
          </p:nvSpPr>
          <p:spPr>
            <a:xfrm>
              <a:off x="4048940" y="-1"/>
              <a:ext cx="2182919" cy="7377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4500" u="sng">
                  <a:latin typeface="Times New Roman"/>
                  <a:ea typeface="Times New Roman"/>
                  <a:cs typeface="Times New Roman"/>
                  <a:sym typeface="Times New Roman"/>
                </a:defRPr>
              </a:lvl1pPr>
            </a:lstStyle>
            <a:p>
              <a:pPr/>
              <a:r>
                <a:t>Charge 1</a:t>
              </a:r>
            </a:p>
          </p:txBody>
        </p:sp>
      </p:gr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9" grpId="1" fill="hold">
                                  <p:stCondLst>
                                    <p:cond delay="0"/>
                                  </p:stCondLst>
                                  <p:iterate type="el" backwards="0">
                                    <p:tmAbs val="0"/>
                                  </p:iterate>
                                  <p:childTnLst>
                                    <p:set>
                                      <p:cBhvr>
                                        <p:cTn id="6" fill="hold"/>
                                        <p:tgtEl>
                                          <p:spTgt spid="124"/>
                                        </p:tgtEl>
                                        <p:attrNameLst>
                                          <p:attrName>style.visibility</p:attrName>
                                        </p:attrNameLst>
                                      </p:cBhvr>
                                      <p:to>
                                        <p:strVal val="visible"/>
                                      </p:to>
                                    </p:set>
                                    <p:animEffect filter="dissolve" transition="in">
                                      <p:cBhvr>
                                        <p:cTn id="7" dur="1000"/>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4" grpId="1"/>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3213298" y="969764"/>
            <a:ext cx="6578204"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Charges</a:t>
            </a:r>
          </a:p>
        </p:txBody>
      </p:sp>
      <p:grpSp>
        <p:nvGrpSpPr>
          <p:cNvPr id="129" name="Group 129"/>
          <p:cNvGrpSpPr/>
          <p:nvPr/>
        </p:nvGrpSpPr>
        <p:grpSpPr>
          <a:xfrm>
            <a:off x="1362000" y="2516882"/>
            <a:ext cx="10280800" cy="5893632"/>
            <a:chOff x="0" y="0"/>
            <a:chExt cx="10280798" cy="5893631"/>
          </a:xfrm>
        </p:grpSpPr>
        <p:sp>
          <p:nvSpPr>
            <p:cNvPr id="127" name="Shape 127"/>
            <p:cNvSpPr/>
            <p:nvPr/>
          </p:nvSpPr>
          <p:spPr>
            <a:xfrm>
              <a:off x="0" y="985205"/>
              <a:ext cx="10280799" cy="490842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defTabSz="457200">
                <a:spcBef>
                  <a:spcPts val="1200"/>
                </a:spcBef>
                <a:defRPr sz="3800">
                  <a:latin typeface="Times New Roman"/>
                  <a:ea typeface="Times New Roman"/>
                  <a:cs typeface="Times New Roman"/>
                  <a:sym typeface="Times New Roman"/>
                </a:defRPr>
              </a:lvl1pPr>
            </a:lstStyle>
            <a:p>
              <a:pPr/>
              <a:r>
                <a:t>What methods and processes must be utilized to promote greater innovation in the development of new programs, including the recombination of existing programs, while shortening the time it takes to make them available to students? What methods and processes are needed to complete a cost-benefit analysis of programs, estimate their future potential, and assess their viability? </a:t>
              </a:r>
              <a:endParaRPr sz="1200"/>
            </a:p>
          </p:txBody>
        </p:sp>
        <p:sp>
          <p:nvSpPr>
            <p:cNvPr id="128" name="Shape 128"/>
            <p:cNvSpPr/>
            <p:nvPr/>
          </p:nvSpPr>
          <p:spPr>
            <a:xfrm>
              <a:off x="4048940" y="-1"/>
              <a:ext cx="2182919" cy="7377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4500" u="sng">
                  <a:latin typeface="Times New Roman"/>
                  <a:ea typeface="Times New Roman"/>
                  <a:cs typeface="Times New Roman"/>
                  <a:sym typeface="Times New Roman"/>
                </a:defRPr>
              </a:lvl1pPr>
            </a:lstStyle>
            <a:p>
              <a:pPr/>
              <a:r>
                <a:t>Charge 2</a:t>
              </a:r>
            </a:p>
          </p:txBody>
        </p:sp>
      </p:gr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nvSpPr>
        <p:spPr>
          <a:xfrm>
            <a:off x="3296046" y="969764"/>
            <a:ext cx="6412708"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Process</a:t>
            </a:r>
          </a:p>
        </p:txBody>
      </p:sp>
      <p:sp>
        <p:nvSpPr>
          <p:cNvPr id="132" name="Shape 132"/>
          <p:cNvSpPr/>
          <p:nvPr/>
        </p:nvSpPr>
        <p:spPr>
          <a:xfrm>
            <a:off x="1303895" y="2601050"/>
            <a:ext cx="10397010" cy="52627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660400" indent="-660400" algn="l" defTabSz="457200">
              <a:spcBef>
                <a:spcPts val="1200"/>
              </a:spcBef>
              <a:buSzPct val="100000"/>
              <a:buAutoNum type="arabicParenR" startAt="1"/>
              <a:defRPr sz="3800">
                <a:latin typeface="Times New Roman"/>
                <a:ea typeface="Times New Roman"/>
                <a:cs typeface="Times New Roman"/>
                <a:sym typeface="Times New Roman"/>
              </a:defRPr>
            </a:pPr>
            <a:r>
              <a:t>After being given the charges, I asked each </a:t>
            </a:r>
            <a:br/>
            <a:r>
              <a:t>committee member to consider them and send </a:t>
            </a:r>
            <a:br/>
            <a:r>
              <a:t>me their thoughts, ideas, and proposals.  This</a:t>
            </a:r>
            <a:br/>
            <a:r>
              <a:t>generated 58 comments (totaling about 4100</a:t>
            </a:r>
            <a:br/>
            <a:r>
              <a:t>words).</a:t>
            </a:r>
          </a:p>
          <a:p>
            <a:pPr marL="660400" indent="-660400" algn="l" defTabSz="457200">
              <a:spcBef>
                <a:spcPts val="1200"/>
              </a:spcBef>
              <a:buSzPct val="100000"/>
              <a:buAutoNum type="arabicParenR" startAt="1"/>
              <a:defRPr sz="3800">
                <a:latin typeface="Times New Roman"/>
                <a:ea typeface="Times New Roman"/>
                <a:cs typeface="Times New Roman"/>
                <a:sym typeface="Times New Roman"/>
              </a:defRPr>
            </a:pPr>
            <a:r>
              <a:t>I took the comments, grouped them by general </a:t>
            </a:r>
            <a:br/>
            <a:r>
              <a:t>category and topic, and used the common</a:t>
            </a:r>
            <a:br/>
            <a:r>
              <a:t>threads to set the agendas for the next 6 meetings </a:t>
            </a:r>
            <a:br/>
            <a:r>
              <a:t>(each of which were 2-3 hours).</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9" grpId="1" fill="hold">
                                  <p:stCondLst>
                                    <p:cond delay="0"/>
                                  </p:stCondLst>
                                  <p:iterate type="el" backwards="0">
                                    <p:tmAbs val="0"/>
                                  </p:iterate>
                                  <p:childTnLst>
                                    <p:set>
                                      <p:cBhvr>
                                        <p:cTn id="6" fill="hold"/>
                                        <p:tgtEl>
                                          <p:spTgt spid="132">
                                            <p:bg/>
                                          </p:spTgt>
                                        </p:tgtEl>
                                        <p:attrNameLst>
                                          <p:attrName>style.visibility</p:attrName>
                                        </p:attrNameLst>
                                      </p:cBhvr>
                                      <p:to>
                                        <p:strVal val="visible"/>
                                      </p:to>
                                    </p:set>
                                    <p:animEffect filter="dissolve" transition="in">
                                      <p:cBhvr>
                                        <p:cTn id="7" dur="1000"/>
                                        <p:tgtEl>
                                          <p:spTgt spid="132">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132">
                                            <p:txEl>
                                              <p:pRg st="0" end="0"/>
                                            </p:txEl>
                                          </p:spTgt>
                                        </p:tgtEl>
                                        <p:attrNameLst>
                                          <p:attrName>style.visibility</p:attrName>
                                        </p:attrNameLst>
                                      </p:cBhvr>
                                      <p:to>
                                        <p:strVal val="visible"/>
                                      </p:to>
                                    </p:set>
                                    <p:animEffect filter="dissolve" transition="in">
                                      <p:cBhvr>
                                        <p:cTn id="10" dur="1000"/>
                                        <p:tgtEl>
                                          <p:spTgt spid="13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ID="9" grpId="1" fill="hold">
                                  <p:stCondLst>
                                    <p:cond delay="0"/>
                                  </p:stCondLst>
                                  <p:iterate type="el" backwards="0">
                                    <p:tmAbs val="0"/>
                                  </p:iterate>
                                  <p:childTnLst>
                                    <p:set>
                                      <p:cBhvr>
                                        <p:cTn id="14" fill="hold"/>
                                        <p:tgtEl>
                                          <p:spTgt spid="132">
                                            <p:txEl>
                                              <p:pRg st="1" end="1"/>
                                            </p:txEl>
                                          </p:spTgt>
                                        </p:tgtEl>
                                        <p:attrNameLst>
                                          <p:attrName>style.visibility</p:attrName>
                                        </p:attrNameLst>
                                      </p:cBhvr>
                                      <p:to>
                                        <p:strVal val="visible"/>
                                      </p:to>
                                    </p:set>
                                    <p:animEffect filter="dissolve" transition="in">
                                      <p:cBhvr>
                                        <p:cTn id="15" dur="1000"/>
                                        <p:tgtEl>
                                          <p:spTgt spid="132">
                                            <p:txEl>
                                              <p:pRg st="1" end="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2" grpId="1"/>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nvSpPr>
        <p:spPr>
          <a:xfrm>
            <a:off x="3296046" y="969764"/>
            <a:ext cx="6412708"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Process</a:t>
            </a:r>
          </a:p>
        </p:txBody>
      </p:sp>
      <p:sp>
        <p:nvSpPr>
          <p:cNvPr id="135" name="Shape 135"/>
          <p:cNvSpPr/>
          <p:nvPr/>
        </p:nvSpPr>
        <p:spPr>
          <a:xfrm>
            <a:off x="1140593" y="2816950"/>
            <a:ext cx="10723613" cy="470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660400" indent="-660400" algn="l" defTabSz="457200">
              <a:spcBef>
                <a:spcPts val="1200"/>
              </a:spcBef>
              <a:buSzPct val="100000"/>
              <a:buAutoNum type="arabicParenR" startAt="3"/>
              <a:defRPr sz="3800">
                <a:latin typeface="Times New Roman"/>
                <a:ea typeface="Times New Roman"/>
                <a:cs typeface="Times New Roman"/>
                <a:sym typeface="Times New Roman"/>
              </a:defRPr>
            </a:pPr>
            <a:r>
              <a:t>After each meeting I summarized the discussion</a:t>
            </a:r>
            <a:br/>
            <a:r>
              <a:t>on a committee Bb forum, either posting draft</a:t>
            </a:r>
            <a:br/>
            <a:r>
              <a:t>recommendations where there was consensus </a:t>
            </a:r>
            <a:br/>
            <a:r>
              <a:t>or noting where a discussion didn’t lead anywhere.</a:t>
            </a:r>
          </a:p>
          <a:p>
            <a:pPr marL="660400" indent="-660400" algn="l" defTabSz="457200">
              <a:spcBef>
                <a:spcPts val="1200"/>
              </a:spcBef>
              <a:buSzPct val="100000"/>
              <a:buAutoNum type="arabicParenR" startAt="3"/>
              <a:defRPr sz="3800">
                <a:latin typeface="Times New Roman"/>
                <a:ea typeface="Times New Roman"/>
                <a:cs typeface="Times New Roman"/>
                <a:sym typeface="Times New Roman"/>
              </a:defRPr>
            </a:pPr>
            <a:r>
              <a:t>Committee members continued discussing and</a:t>
            </a:r>
            <a:br/>
            <a:r>
              <a:t>refining those topics via Bb between meetings, and</a:t>
            </a:r>
            <a:br/>
            <a:r>
              <a:t>also used the forum to suggest new discussion</a:t>
            </a:r>
            <a:br/>
            <a:r>
              <a:t>items.</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135">
                                            <p:bg/>
                                          </p:spTgt>
                                        </p:tgtEl>
                                        <p:attrNameLst>
                                          <p:attrName>style.visibility</p:attrName>
                                        </p:attrNameLst>
                                      </p:cBhvr>
                                      <p:to>
                                        <p:strVal val="visible"/>
                                      </p:to>
                                    </p:set>
                                    <p:animEffect filter="dissolve" transition="in">
                                      <p:cBhvr>
                                        <p:cTn id="7" dur="1000"/>
                                        <p:tgtEl>
                                          <p:spTgt spid="135">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135">
                                            <p:txEl>
                                              <p:pRg st="0" end="0"/>
                                            </p:txEl>
                                          </p:spTgt>
                                        </p:tgtEl>
                                        <p:attrNameLst>
                                          <p:attrName>style.visibility</p:attrName>
                                        </p:attrNameLst>
                                      </p:cBhvr>
                                      <p:to>
                                        <p:strVal val="visible"/>
                                      </p:to>
                                    </p:set>
                                    <p:animEffect filter="dissolve" transition="in">
                                      <p:cBhvr>
                                        <p:cTn id="10" dur="1000"/>
                                        <p:tgtEl>
                                          <p:spTgt spid="13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ID="9" grpId="1" fill="hold">
                                  <p:stCondLst>
                                    <p:cond delay="0"/>
                                  </p:stCondLst>
                                  <p:iterate type="el" backwards="0">
                                    <p:tmAbs val="0"/>
                                  </p:iterate>
                                  <p:childTnLst>
                                    <p:set>
                                      <p:cBhvr>
                                        <p:cTn id="14" fill="hold"/>
                                        <p:tgtEl>
                                          <p:spTgt spid="135">
                                            <p:txEl>
                                              <p:pRg st="1" end="1"/>
                                            </p:txEl>
                                          </p:spTgt>
                                        </p:tgtEl>
                                        <p:attrNameLst>
                                          <p:attrName>style.visibility</p:attrName>
                                        </p:attrNameLst>
                                      </p:cBhvr>
                                      <p:to>
                                        <p:strVal val="visible"/>
                                      </p:to>
                                    </p:set>
                                    <p:animEffect filter="dissolve" transition="in">
                                      <p:cBhvr>
                                        <p:cTn id="15" dur="1000"/>
                                        <p:tgtEl>
                                          <p:spTgt spid="135">
                                            <p:txEl>
                                              <p:pRg st="1" end="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5" grpId="1"/>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nvSpPr>
        <p:spPr>
          <a:xfrm>
            <a:off x="3296046" y="969764"/>
            <a:ext cx="6412708"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Process</a:t>
            </a:r>
          </a:p>
        </p:txBody>
      </p:sp>
      <p:sp>
        <p:nvSpPr>
          <p:cNvPr id="138" name="Shape 138"/>
          <p:cNvSpPr/>
          <p:nvPr/>
        </p:nvSpPr>
        <p:spPr>
          <a:xfrm>
            <a:off x="1042683" y="2601050"/>
            <a:ext cx="10919434" cy="58215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660400" indent="-660400" algn="l" defTabSz="457200">
              <a:spcBef>
                <a:spcPts val="1200"/>
              </a:spcBef>
              <a:buSzPct val="100000"/>
              <a:buAutoNum type="arabicParenR" startAt="5"/>
              <a:defRPr sz="3800">
                <a:latin typeface="Times New Roman"/>
                <a:ea typeface="Times New Roman"/>
                <a:cs typeface="Times New Roman"/>
                <a:sym typeface="Times New Roman"/>
              </a:defRPr>
            </a:pPr>
            <a:r>
              <a:t>At the last two meetings the draft recommendations</a:t>
            </a:r>
            <a:br/>
            <a:r>
              <a:t>were brought up for full committee votes.  Out of</a:t>
            </a:r>
            <a:br/>
            <a:r>
              <a:t>the 9 draft recommendations, 8 were approved (in</a:t>
            </a:r>
            <a:br/>
            <a:r>
              <a:t>some cases after major revisions) by the committee.</a:t>
            </a:r>
          </a:p>
          <a:p>
            <a:pPr marL="660400" indent="-660400" algn="l" defTabSz="457200">
              <a:spcBef>
                <a:spcPts val="1200"/>
              </a:spcBef>
              <a:buSzPct val="100000"/>
              <a:buAutoNum type="arabicParenR" startAt="5"/>
              <a:defRPr sz="3800">
                <a:latin typeface="Times New Roman"/>
                <a:ea typeface="Times New Roman"/>
                <a:cs typeface="Times New Roman"/>
                <a:sym typeface="Times New Roman"/>
              </a:defRPr>
            </a:pPr>
            <a:r>
              <a:t>The final report included the approved</a:t>
            </a:r>
            <a:br/>
            <a:r>
              <a:t>recommendations, the original list of topics,</a:t>
            </a:r>
            <a:br/>
            <a:r>
              <a:t>an outline of other discussions, and a list of</a:t>
            </a:r>
            <a:br/>
            <a:r>
              <a:t>documents referred to by the committee.  It was</a:t>
            </a:r>
            <a:br/>
            <a:r>
              <a:t>approved by a committee vote and submitted on</a:t>
            </a:r>
            <a:br/>
            <a:r>
              <a:t>November 6th.</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138">
                                            <p:bg/>
                                          </p:spTgt>
                                        </p:tgtEl>
                                        <p:attrNameLst>
                                          <p:attrName>style.visibility</p:attrName>
                                        </p:attrNameLst>
                                      </p:cBhvr>
                                      <p:to>
                                        <p:strVal val="visible"/>
                                      </p:to>
                                    </p:set>
                                    <p:animEffect filter="dissolve" transition="in">
                                      <p:cBhvr>
                                        <p:cTn id="7" dur="1000"/>
                                        <p:tgtEl>
                                          <p:spTgt spid="138">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138">
                                            <p:txEl>
                                              <p:pRg st="0" end="0"/>
                                            </p:txEl>
                                          </p:spTgt>
                                        </p:tgtEl>
                                        <p:attrNameLst>
                                          <p:attrName>style.visibility</p:attrName>
                                        </p:attrNameLst>
                                      </p:cBhvr>
                                      <p:to>
                                        <p:strVal val="visible"/>
                                      </p:to>
                                    </p:set>
                                    <p:animEffect filter="dissolve" transition="in">
                                      <p:cBhvr>
                                        <p:cTn id="10" dur="1000"/>
                                        <p:tgtEl>
                                          <p:spTgt spid="13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ID="9" grpId="1" fill="hold">
                                  <p:stCondLst>
                                    <p:cond delay="0"/>
                                  </p:stCondLst>
                                  <p:iterate type="el" backwards="0">
                                    <p:tmAbs val="0"/>
                                  </p:iterate>
                                  <p:childTnLst>
                                    <p:set>
                                      <p:cBhvr>
                                        <p:cTn id="14" fill="hold"/>
                                        <p:tgtEl>
                                          <p:spTgt spid="138">
                                            <p:txEl>
                                              <p:pRg st="1" end="1"/>
                                            </p:txEl>
                                          </p:spTgt>
                                        </p:tgtEl>
                                        <p:attrNameLst>
                                          <p:attrName>style.visibility</p:attrName>
                                        </p:attrNameLst>
                                      </p:cBhvr>
                                      <p:to>
                                        <p:strVal val="visible"/>
                                      </p:to>
                                    </p:set>
                                    <p:animEffect filter="dissolve" transition="in">
                                      <p:cBhvr>
                                        <p:cTn id="15" dur="1000"/>
                                        <p:tgtEl>
                                          <p:spTgt spid="138">
                                            <p:txEl>
                                              <p:pRg st="1" end="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8" grpId="1"/>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nvSpPr>
        <p:spPr>
          <a:xfrm>
            <a:off x="2528689" y="588764"/>
            <a:ext cx="7947422" cy="19466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6400">
                <a:latin typeface="Times New Roman"/>
                <a:ea typeface="Times New Roman"/>
                <a:cs typeface="Times New Roman"/>
                <a:sym typeface="Times New Roman"/>
              </a:defRPr>
            </a:pPr>
            <a:r>
              <a:t>Some of the Documents</a:t>
            </a:r>
            <a:br/>
            <a:r>
              <a:t>Used by the Committee</a:t>
            </a:r>
          </a:p>
        </p:txBody>
      </p:sp>
      <p:sp>
        <p:nvSpPr>
          <p:cNvPr id="141" name="Shape 141"/>
          <p:cNvSpPr/>
          <p:nvPr/>
        </p:nvSpPr>
        <p:spPr>
          <a:xfrm>
            <a:off x="927149" y="2753450"/>
            <a:ext cx="11150502" cy="6177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28600" indent="-228600" algn="l" defTabSz="457200">
              <a:spcBef>
                <a:spcPts val="1200"/>
              </a:spcBef>
              <a:buSzPct val="100000"/>
              <a:buChar char="•"/>
              <a:defRPr sz="3800">
                <a:latin typeface="Times New Roman"/>
                <a:ea typeface="Times New Roman"/>
                <a:cs typeface="Times New Roman"/>
                <a:sym typeface="Times New Roman"/>
              </a:defRPr>
            </a:pPr>
            <a:r>
              <a:t> The 2014 SE Retention Study</a:t>
            </a:r>
          </a:p>
          <a:p>
            <a:pPr marL="228600" indent="-228600" algn="l" defTabSz="457200">
              <a:spcBef>
                <a:spcPts val="1200"/>
              </a:spcBef>
              <a:buSzPct val="100000"/>
              <a:buChar char="•"/>
              <a:defRPr sz="3800">
                <a:latin typeface="Times New Roman"/>
                <a:ea typeface="Times New Roman"/>
                <a:cs typeface="Times New Roman"/>
                <a:sym typeface="Times New Roman"/>
              </a:defRPr>
            </a:pPr>
            <a:r>
              <a:t> SE Preliminary Enrollment Report, Fall 2015</a:t>
            </a:r>
          </a:p>
          <a:p>
            <a:pPr marL="228600" indent="-228600" algn="l" defTabSz="457200">
              <a:spcBef>
                <a:spcPts val="1200"/>
              </a:spcBef>
              <a:buSzPct val="100000"/>
              <a:buChar char="•"/>
              <a:defRPr sz="3800">
                <a:latin typeface="Times New Roman"/>
                <a:ea typeface="Times New Roman"/>
                <a:cs typeface="Times New Roman"/>
                <a:sym typeface="Times New Roman"/>
              </a:defRPr>
            </a:pPr>
            <a:r>
              <a:t> Retention/Graduation Task Force Report</a:t>
            </a:r>
          </a:p>
          <a:p>
            <a:pPr marL="228600" indent="-228600" algn="l" defTabSz="457200">
              <a:spcBef>
                <a:spcPts val="1200"/>
              </a:spcBef>
              <a:buSzPct val="100000"/>
              <a:buChar char="•"/>
              <a:defRPr sz="3800">
                <a:latin typeface="Times New Roman"/>
                <a:ea typeface="Times New Roman"/>
                <a:cs typeface="Times New Roman"/>
                <a:sym typeface="Times New Roman"/>
              </a:defRPr>
            </a:pPr>
            <a:r>
              <a:t> SE Comparison Report, Fall 2015</a:t>
            </a:r>
          </a:p>
          <a:p>
            <a:pPr marL="228600" indent="-228600" algn="l" defTabSz="457200">
              <a:spcBef>
                <a:spcPts val="1200"/>
              </a:spcBef>
              <a:buSzPct val="100000"/>
              <a:buChar char="•"/>
              <a:defRPr sz="3800">
                <a:latin typeface="Times New Roman"/>
                <a:ea typeface="Times New Roman"/>
                <a:cs typeface="Times New Roman"/>
                <a:sym typeface="Times New Roman"/>
              </a:defRPr>
            </a:pPr>
            <a:r>
              <a:t> OSHRE standards for awarding baccalaureate </a:t>
            </a:r>
            <a:br/>
            <a:r>
              <a:t>degrees</a:t>
            </a:r>
          </a:p>
          <a:p>
            <a:pPr marL="228600" indent="-228600" algn="l" defTabSz="457200">
              <a:spcBef>
                <a:spcPts val="1200"/>
              </a:spcBef>
              <a:buSzPct val="100000"/>
              <a:buChar char="•"/>
              <a:defRPr sz="3800">
                <a:latin typeface="Times New Roman"/>
                <a:ea typeface="Times New Roman"/>
                <a:cs typeface="Times New Roman"/>
                <a:sym typeface="Times New Roman"/>
              </a:defRPr>
            </a:pPr>
            <a:r>
              <a:t> Sample 4-year course sequences for various majors</a:t>
            </a:r>
          </a:p>
          <a:p>
            <a:pPr marL="228600" indent="-228600" algn="l" defTabSz="457200">
              <a:spcBef>
                <a:spcPts val="1200"/>
              </a:spcBef>
              <a:buSzPct val="100000"/>
              <a:buChar char="•"/>
              <a:defRPr sz="3800">
                <a:latin typeface="Times New Roman"/>
                <a:ea typeface="Times New Roman"/>
                <a:cs typeface="Times New Roman"/>
                <a:sym typeface="Times New Roman"/>
              </a:defRPr>
            </a:pPr>
            <a:r>
              <a:t> DFW Rates for IETV courses</a:t>
            </a:r>
          </a:p>
          <a:p>
            <a:pPr marL="228600" indent="-228600" algn="l" defTabSz="457200">
              <a:spcBef>
                <a:spcPts val="1200"/>
              </a:spcBef>
              <a:buSzPct val="100000"/>
              <a:buChar char="•"/>
              <a:defRPr sz="3800">
                <a:latin typeface="Times New Roman"/>
                <a:ea typeface="Times New Roman"/>
                <a:cs typeface="Times New Roman"/>
                <a:sym typeface="Times New Roman"/>
              </a:defRPr>
            </a:pPr>
            <a:r>
              <a:t> Documents relating to IETV (submitted by Dr. Fridley)</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9" grpId="1" fill="hold">
                                  <p:stCondLst>
                                    <p:cond delay="0"/>
                                  </p:stCondLst>
                                  <p:iterate type="el" backwards="0">
                                    <p:tmAbs val="0"/>
                                  </p:iterate>
                                  <p:childTnLst>
                                    <p:set>
                                      <p:cBhvr>
                                        <p:cTn id="6" fill="hold"/>
                                        <p:tgtEl>
                                          <p:spTgt spid="141"/>
                                        </p:tgtEl>
                                        <p:attrNameLst>
                                          <p:attrName>style.visibility</p:attrName>
                                        </p:attrNameLst>
                                      </p:cBhvr>
                                      <p:to>
                                        <p:strVal val="visible"/>
                                      </p:to>
                                    </p:set>
                                    <p:animEffect filter="dissolve" transition="in">
                                      <p:cBhvr>
                                        <p:cTn id="7" dur="10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1" grpId="1"/>
    </p:bldLst>
  </p:timing>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nvSpPr>
        <p:spPr>
          <a:xfrm>
            <a:off x="1512887" y="969764"/>
            <a:ext cx="9979026"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Recommendations</a:t>
            </a:r>
          </a:p>
        </p:txBody>
      </p:sp>
      <p:sp>
        <p:nvSpPr>
          <p:cNvPr id="144" name="Shape 144"/>
          <p:cNvSpPr/>
          <p:nvPr/>
        </p:nvSpPr>
        <p:spPr>
          <a:xfrm>
            <a:off x="896869" y="2435950"/>
            <a:ext cx="11211062" cy="6126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28600" indent="-228600" algn="l" defTabSz="457200">
              <a:spcBef>
                <a:spcPts val="1200"/>
              </a:spcBef>
              <a:buSzPct val="100000"/>
              <a:buChar char="•"/>
              <a:defRPr sz="3800">
                <a:latin typeface="Times New Roman"/>
                <a:ea typeface="Times New Roman"/>
                <a:cs typeface="Times New Roman"/>
                <a:sym typeface="Times New Roman"/>
              </a:defRPr>
            </a:pPr>
            <a:r>
              <a:t> Automated graduation and general education audits via</a:t>
            </a:r>
            <a:br/>
            <a:r>
              <a:t>CampusConnect.</a:t>
            </a:r>
          </a:p>
          <a:p>
            <a:pPr marL="228600" indent="-228600" algn="l" defTabSz="457200">
              <a:spcBef>
                <a:spcPts val="1200"/>
              </a:spcBef>
              <a:buSzPct val="100000"/>
              <a:buChar char="•"/>
              <a:defRPr sz="3800">
                <a:latin typeface="Times New Roman"/>
                <a:ea typeface="Times New Roman"/>
                <a:cs typeface="Times New Roman"/>
                <a:sym typeface="Times New Roman"/>
              </a:defRPr>
            </a:pPr>
            <a:r>
              <a:t> Each degree should have one or more suggested four-</a:t>
            </a:r>
            <a:br/>
            <a:r>
              <a:t>year degree plans.</a:t>
            </a:r>
          </a:p>
          <a:p>
            <a:pPr marL="228600" indent="-228600" algn="l" defTabSz="457200">
              <a:spcBef>
                <a:spcPts val="1200"/>
              </a:spcBef>
              <a:buSzPct val="100000"/>
              <a:buChar char="•"/>
              <a:defRPr sz="3800">
                <a:latin typeface="Times New Roman"/>
                <a:ea typeface="Times New Roman"/>
                <a:cs typeface="Times New Roman"/>
                <a:sym typeface="Times New Roman"/>
              </a:defRPr>
            </a:pPr>
            <a:r>
              <a:t> That academic departments review prerequisites on</a:t>
            </a:r>
            <a:br/>
            <a:r>
              <a:t>current offerings, both in terms of in-area content and</a:t>
            </a:r>
            <a:br/>
            <a:r>
              <a:t>skills needed from the general education program.</a:t>
            </a:r>
          </a:p>
          <a:p>
            <a:pPr marL="228600" indent="-228600" algn="l" defTabSz="457200">
              <a:spcBef>
                <a:spcPts val="1200"/>
              </a:spcBef>
              <a:buSzPct val="100000"/>
              <a:buChar char="•"/>
              <a:defRPr sz="3800">
                <a:latin typeface="Times New Roman"/>
                <a:ea typeface="Times New Roman"/>
                <a:cs typeface="Times New Roman"/>
                <a:sym typeface="Times New Roman"/>
              </a:defRPr>
            </a:pPr>
            <a:r>
              <a:t> Pilot expansion of EARs to 1000/2000 level courses,</a:t>
            </a:r>
            <a:br/>
            <a:r>
              <a:t>together with tracking of the extra work required to help</a:t>
            </a:r>
            <a:br/>
            <a:r>
              <a:t>decide if the pilot should be continued.</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9" grpId="1" fill="hold">
                                  <p:stCondLst>
                                    <p:cond delay="0"/>
                                  </p:stCondLst>
                                  <p:iterate type="el" backwards="0">
                                    <p:tmAbs val="0"/>
                                  </p:iterate>
                                  <p:childTnLst>
                                    <p:set>
                                      <p:cBhvr>
                                        <p:cTn id="6" fill="hold"/>
                                        <p:tgtEl>
                                          <p:spTgt spid="144">
                                            <p:bg/>
                                          </p:spTgt>
                                        </p:tgtEl>
                                        <p:attrNameLst>
                                          <p:attrName>style.visibility</p:attrName>
                                        </p:attrNameLst>
                                      </p:cBhvr>
                                      <p:to>
                                        <p:strVal val="visible"/>
                                      </p:to>
                                    </p:set>
                                    <p:animEffect filter="dissolve" transition="in">
                                      <p:cBhvr>
                                        <p:cTn id="7" dur="1000"/>
                                        <p:tgtEl>
                                          <p:spTgt spid="144">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144">
                                            <p:txEl>
                                              <p:pRg st="0" end="0"/>
                                            </p:txEl>
                                          </p:spTgt>
                                        </p:tgtEl>
                                        <p:attrNameLst>
                                          <p:attrName>style.visibility</p:attrName>
                                        </p:attrNameLst>
                                      </p:cBhvr>
                                      <p:to>
                                        <p:strVal val="visible"/>
                                      </p:to>
                                    </p:set>
                                    <p:animEffect filter="dissolve" transition="in">
                                      <p:cBhvr>
                                        <p:cTn id="10" dur="1000"/>
                                        <p:tgtEl>
                                          <p:spTgt spid="14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ID="9" grpId="1" fill="hold">
                                  <p:stCondLst>
                                    <p:cond delay="0"/>
                                  </p:stCondLst>
                                  <p:iterate type="el" backwards="0">
                                    <p:tmAbs val="0"/>
                                  </p:iterate>
                                  <p:childTnLst>
                                    <p:set>
                                      <p:cBhvr>
                                        <p:cTn id="14" fill="hold"/>
                                        <p:tgtEl>
                                          <p:spTgt spid="144">
                                            <p:txEl>
                                              <p:pRg st="1" end="1"/>
                                            </p:txEl>
                                          </p:spTgt>
                                        </p:tgtEl>
                                        <p:attrNameLst>
                                          <p:attrName>style.visibility</p:attrName>
                                        </p:attrNameLst>
                                      </p:cBhvr>
                                      <p:to>
                                        <p:strVal val="visible"/>
                                      </p:to>
                                    </p:set>
                                    <p:animEffect filter="dissolve" transition="in">
                                      <p:cBhvr>
                                        <p:cTn id="15" dur="1000"/>
                                        <p:tgtEl>
                                          <p:spTgt spid="14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Class="entr" nodeType="clickEffect" presetID="9" grpId="1" fill="hold">
                                  <p:stCondLst>
                                    <p:cond delay="0"/>
                                  </p:stCondLst>
                                  <p:iterate type="el" backwards="0">
                                    <p:tmAbs val="0"/>
                                  </p:iterate>
                                  <p:childTnLst>
                                    <p:set>
                                      <p:cBhvr>
                                        <p:cTn id="19" fill="hold"/>
                                        <p:tgtEl>
                                          <p:spTgt spid="144">
                                            <p:txEl>
                                              <p:pRg st="2" end="2"/>
                                            </p:txEl>
                                          </p:spTgt>
                                        </p:tgtEl>
                                        <p:attrNameLst>
                                          <p:attrName>style.visibility</p:attrName>
                                        </p:attrNameLst>
                                      </p:cBhvr>
                                      <p:to>
                                        <p:strVal val="visible"/>
                                      </p:to>
                                    </p:set>
                                    <p:animEffect filter="dissolve" transition="in">
                                      <p:cBhvr>
                                        <p:cTn id="20" dur="1000"/>
                                        <p:tgtEl>
                                          <p:spTgt spid="14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Class="entr" nodeType="clickEffect" presetID="9" grpId="1" fill="hold">
                                  <p:stCondLst>
                                    <p:cond delay="0"/>
                                  </p:stCondLst>
                                  <p:iterate type="el" backwards="0">
                                    <p:tmAbs val="0"/>
                                  </p:iterate>
                                  <p:childTnLst>
                                    <p:set>
                                      <p:cBhvr>
                                        <p:cTn id="24" fill="hold"/>
                                        <p:tgtEl>
                                          <p:spTgt spid="144">
                                            <p:txEl>
                                              <p:pRg st="3" end="3"/>
                                            </p:txEl>
                                          </p:spTgt>
                                        </p:tgtEl>
                                        <p:attrNameLst>
                                          <p:attrName>style.visibility</p:attrName>
                                        </p:attrNameLst>
                                      </p:cBhvr>
                                      <p:to>
                                        <p:strVal val="visible"/>
                                      </p:to>
                                    </p:set>
                                    <p:animEffect filter="dissolve" transition="in">
                                      <p:cBhvr>
                                        <p:cTn id="25" dur="1000"/>
                                        <p:tgtEl>
                                          <p:spTgt spid="144">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4" grpId="1"/>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nvSpPr>
        <p:spPr>
          <a:xfrm>
            <a:off x="1512887" y="969764"/>
            <a:ext cx="9979026" cy="100687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6400">
                <a:latin typeface="Times New Roman"/>
                <a:ea typeface="Times New Roman"/>
                <a:cs typeface="Times New Roman"/>
                <a:sym typeface="Times New Roman"/>
              </a:defRPr>
            </a:lvl1pPr>
          </a:lstStyle>
          <a:p>
            <a:pPr/>
            <a:r>
              <a:t>Committee Recommendations</a:t>
            </a:r>
          </a:p>
        </p:txBody>
      </p:sp>
      <p:sp>
        <p:nvSpPr>
          <p:cNvPr id="147" name="Shape 147"/>
          <p:cNvSpPr/>
          <p:nvPr/>
        </p:nvSpPr>
        <p:spPr>
          <a:xfrm>
            <a:off x="910065" y="2499450"/>
            <a:ext cx="11184670" cy="55675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28600" indent="-228600" algn="l" defTabSz="457200">
              <a:spcBef>
                <a:spcPts val="1200"/>
              </a:spcBef>
              <a:buSzPct val="100000"/>
              <a:buChar char="•"/>
              <a:defRPr sz="3800">
                <a:latin typeface="Times New Roman"/>
                <a:ea typeface="Times New Roman"/>
                <a:cs typeface="Times New Roman"/>
                <a:sym typeface="Times New Roman"/>
              </a:defRPr>
            </a:pPr>
            <a:r>
              <a:t> Have students declare the campus to which they belong</a:t>
            </a:r>
            <a:br/>
            <a:r>
              <a:t>during enrollment, both to improve that data and to</a:t>
            </a:r>
            <a:br/>
            <a:r>
              <a:t>simplify online course offerings.</a:t>
            </a:r>
          </a:p>
          <a:p>
            <a:pPr marL="228600" indent="-228600" algn="l" defTabSz="457200">
              <a:spcBef>
                <a:spcPts val="1200"/>
              </a:spcBef>
              <a:buSzPct val="100000"/>
              <a:buChar char="•"/>
              <a:defRPr sz="3800">
                <a:latin typeface="Times New Roman"/>
                <a:ea typeface="Times New Roman"/>
                <a:cs typeface="Times New Roman"/>
                <a:sym typeface="Times New Roman"/>
              </a:defRPr>
            </a:pPr>
            <a:r>
              <a:t> Establish a full-time Institutional Research Position.</a:t>
            </a:r>
          </a:p>
          <a:p>
            <a:pPr marL="228600" indent="-228600" algn="l" defTabSz="457200">
              <a:spcBef>
                <a:spcPts val="1200"/>
              </a:spcBef>
              <a:buSzPct val="100000"/>
              <a:buChar char="•"/>
              <a:defRPr sz="3800">
                <a:latin typeface="Times New Roman"/>
                <a:ea typeface="Times New Roman"/>
                <a:cs typeface="Times New Roman"/>
                <a:sym typeface="Times New Roman"/>
              </a:defRPr>
            </a:pPr>
            <a:r>
              <a:t> Have the Academic and General Education Councils</a:t>
            </a:r>
            <a:br/>
            <a:r>
              <a:t>consider a “themed” approach to general education.</a:t>
            </a:r>
          </a:p>
          <a:p>
            <a:pPr marL="228600" indent="-228600" algn="l" defTabSz="457200">
              <a:spcBef>
                <a:spcPts val="1200"/>
              </a:spcBef>
              <a:buSzPct val="100000"/>
              <a:buChar char="•"/>
              <a:defRPr sz="3800">
                <a:latin typeface="Times New Roman"/>
                <a:ea typeface="Times New Roman"/>
                <a:cs typeface="Times New Roman"/>
                <a:sym typeface="Times New Roman"/>
              </a:defRPr>
            </a:pPr>
            <a:r>
              <a:t> Establish a standing “Southeastern Innovations Team”</a:t>
            </a:r>
            <a:br/>
            <a:r>
              <a:t>to help identify and evaluate ways to improve existing</a:t>
            </a:r>
            <a:br/>
            <a:r>
              <a:t>programs and help develop new program proposals.</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9" grpId="1" fill="hold">
                                  <p:stCondLst>
                                    <p:cond delay="0"/>
                                  </p:stCondLst>
                                  <p:iterate type="el" backwards="0">
                                    <p:tmAbs val="0"/>
                                  </p:iterate>
                                  <p:childTnLst>
                                    <p:set>
                                      <p:cBhvr>
                                        <p:cTn id="6" fill="hold"/>
                                        <p:tgtEl>
                                          <p:spTgt spid="147">
                                            <p:bg/>
                                          </p:spTgt>
                                        </p:tgtEl>
                                        <p:attrNameLst>
                                          <p:attrName>style.visibility</p:attrName>
                                        </p:attrNameLst>
                                      </p:cBhvr>
                                      <p:to>
                                        <p:strVal val="visible"/>
                                      </p:to>
                                    </p:set>
                                    <p:animEffect filter="dissolve" transition="in">
                                      <p:cBhvr>
                                        <p:cTn id="7" dur="1000"/>
                                        <p:tgtEl>
                                          <p:spTgt spid="147">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147">
                                            <p:txEl>
                                              <p:pRg st="0" end="0"/>
                                            </p:txEl>
                                          </p:spTgt>
                                        </p:tgtEl>
                                        <p:attrNameLst>
                                          <p:attrName>style.visibility</p:attrName>
                                        </p:attrNameLst>
                                      </p:cBhvr>
                                      <p:to>
                                        <p:strVal val="visible"/>
                                      </p:to>
                                    </p:set>
                                    <p:animEffect filter="dissolve" transition="in">
                                      <p:cBhvr>
                                        <p:cTn id="10" dur="1000"/>
                                        <p:tgtEl>
                                          <p:spTgt spid="14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Class="entr" nodeType="clickEffect" presetID="9" grpId="1" fill="hold">
                                  <p:stCondLst>
                                    <p:cond delay="0"/>
                                  </p:stCondLst>
                                  <p:iterate type="el" backwards="0">
                                    <p:tmAbs val="0"/>
                                  </p:iterate>
                                  <p:childTnLst>
                                    <p:set>
                                      <p:cBhvr>
                                        <p:cTn id="14" fill="hold"/>
                                        <p:tgtEl>
                                          <p:spTgt spid="147">
                                            <p:txEl>
                                              <p:pRg st="1" end="1"/>
                                            </p:txEl>
                                          </p:spTgt>
                                        </p:tgtEl>
                                        <p:attrNameLst>
                                          <p:attrName>style.visibility</p:attrName>
                                        </p:attrNameLst>
                                      </p:cBhvr>
                                      <p:to>
                                        <p:strVal val="visible"/>
                                      </p:to>
                                    </p:set>
                                    <p:animEffect filter="dissolve" transition="in">
                                      <p:cBhvr>
                                        <p:cTn id="15" dur="1000"/>
                                        <p:tgtEl>
                                          <p:spTgt spid="14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Class="entr" nodeType="clickEffect" presetID="9" grpId="1" fill="hold">
                                  <p:stCondLst>
                                    <p:cond delay="0"/>
                                  </p:stCondLst>
                                  <p:iterate type="el" backwards="0">
                                    <p:tmAbs val="0"/>
                                  </p:iterate>
                                  <p:childTnLst>
                                    <p:set>
                                      <p:cBhvr>
                                        <p:cTn id="19" fill="hold"/>
                                        <p:tgtEl>
                                          <p:spTgt spid="147">
                                            <p:txEl>
                                              <p:pRg st="2" end="2"/>
                                            </p:txEl>
                                          </p:spTgt>
                                        </p:tgtEl>
                                        <p:attrNameLst>
                                          <p:attrName>style.visibility</p:attrName>
                                        </p:attrNameLst>
                                      </p:cBhvr>
                                      <p:to>
                                        <p:strVal val="visible"/>
                                      </p:to>
                                    </p:set>
                                    <p:animEffect filter="dissolve" transition="in">
                                      <p:cBhvr>
                                        <p:cTn id="20" dur="1000"/>
                                        <p:tgtEl>
                                          <p:spTgt spid="14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Class="entr" nodeType="clickEffect" presetID="9" grpId="1" fill="hold">
                                  <p:stCondLst>
                                    <p:cond delay="0"/>
                                  </p:stCondLst>
                                  <p:iterate type="el" backwards="0">
                                    <p:tmAbs val="0"/>
                                  </p:iterate>
                                  <p:childTnLst>
                                    <p:set>
                                      <p:cBhvr>
                                        <p:cTn id="24" fill="hold"/>
                                        <p:tgtEl>
                                          <p:spTgt spid="147">
                                            <p:txEl>
                                              <p:pRg st="3" end="3"/>
                                            </p:txEl>
                                          </p:spTgt>
                                        </p:tgtEl>
                                        <p:attrNameLst>
                                          <p:attrName>style.visibility</p:attrName>
                                        </p:attrNameLst>
                                      </p:cBhvr>
                                      <p:to>
                                        <p:strVal val="visible"/>
                                      </p:to>
                                    </p:set>
                                    <p:animEffect filter="dissolve" transition="in">
                                      <p:cBhvr>
                                        <p:cTn id="25" dur="1000"/>
                                        <p:tgtEl>
                                          <p:spTgt spid="147">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7" grpId="1"/>
    </p:bldLst>
  </p:timing>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