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73" r:id="rId3"/>
    <p:sldId id="264" r:id="rId4"/>
    <p:sldId id="270" r:id="rId5"/>
    <p:sldId id="266" r:id="rId6"/>
    <p:sldId id="269" r:id="rId7"/>
    <p:sldId id="272" r:id="rId8"/>
    <p:sldId id="271" r:id="rId9"/>
    <p:sldId id="257" r:id="rId10"/>
    <p:sldId id="267" r:id="rId1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496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28" y="-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6904" y="344742"/>
            <a:ext cx="2078916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016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61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72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300" y="362458"/>
            <a:ext cx="2078916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79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229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87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944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108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354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81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4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104B-C4E1-4C73-84A0-8782056BADB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C84D-CE88-4E0C-9254-259CD8708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951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President’s Budget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Advisory Committee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2239" y="3739487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Findings and Recommendations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05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332" y="365125"/>
            <a:ext cx="8567468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“Quality at a price you can afford.”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3200" dirty="0" smtClean="0"/>
              <a:t>Structural Deficit:                        = $</a:t>
            </a:r>
            <a:r>
              <a:rPr lang="en-US" sz="3200" b="1" dirty="0" smtClean="0">
                <a:solidFill>
                  <a:srgbClr val="FF0000"/>
                </a:solidFill>
              </a:rPr>
              <a:t>   741,685</a:t>
            </a:r>
            <a:endParaRPr lang="en-US" sz="3200" dirty="0" smtClean="0"/>
          </a:p>
          <a:p>
            <a:pPr marL="685800" lvl="2">
              <a:spcBef>
                <a:spcPts val="1000"/>
              </a:spcBef>
            </a:pPr>
            <a:r>
              <a:rPr lang="en-US" sz="2800" dirty="0" smtClean="0"/>
              <a:t>FY2015-16 </a:t>
            </a:r>
            <a:r>
              <a:rPr lang="en-US" sz="2800" dirty="0"/>
              <a:t>$18,185,066 – 10% </a:t>
            </a:r>
            <a:r>
              <a:rPr lang="en-US" sz="2800" dirty="0" smtClean="0"/>
              <a:t>  = </a:t>
            </a:r>
            <a:r>
              <a:rPr lang="en-US" sz="2800" dirty="0"/>
              <a:t>$1,818,506</a:t>
            </a:r>
          </a:p>
          <a:p>
            <a:pPr lvl="1"/>
            <a:r>
              <a:rPr lang="en-US" sz="2800" dirty="0" smtClean="0"/>
              <a:t>Proposals Approximately             = $2,391,503</a:t>
            </a:r>
          </a:p>
          <a:p>
            <a:r>
              <a:rPr lang="en-US" sz="3200" dirty="0"/>
              <a:t>The Budget Advisory Committee has prioritized the experience on the Durant campus both in academic and extra-curricular experiences. </a:t>
            </a: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16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860" y="365125"/>
            <a:ext cx="8394940" cy="1325563"/>
          </a:xfrm>
        </p:spPr>
        <p:txBody>
          <a:bodyPr/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7591"/>
            <a:ext cx="10515600" cy="4089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828836"/>
            <a:ext cx="102381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To increase enrollment in the future, students must have quality at a price they afford.  Quality requires full time faculty teaching face-to-face and meaningful extracurricular activities on the Durant Campus.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942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693" y="457200"/>
            <a:ext cx="8645106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116" y="1880557"/>
            <a:ext cx="9878683" cy="480246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Current Year, FY 2016:  $1,200,000 reduction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State appropriations: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FY2016 $18,844,628 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3.5% reduction        =     $659,562.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FY2016 $18,185,066 –   3%  =    $545,552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FY2016 $18,185,066 –   5% =     $909,253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FY2016 $18,185,066 –   7% = $1,272,955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FY2016 $18,185,066 – 10% = $1,818,506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Max New Revenue from tuition &amp; Fees: $1,129,200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Subtract Mandatory Costs: </a:t>
            </a:r>
            <a:r>
              <a:rPr lang="en-US" sz="3600" dirty="0"/>
              <a:t>1% increase or $465,000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03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44" y="1881155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Flow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4166" t="20133" r="24484" b="10711"/>
          <a:stretch/>
        </p:blipFill>
        <p:spPr>
          <a:xfrm>
            <a:off x="2759166" y="533400"/>
            <a:ext cx="9094966" cy="576681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99797" y="5472752"/>
            <a:ext cx="3630304" cy="586853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04059" y="6308814"/>
            <a:ext cx="166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Chris Moretti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553451" y="3206718"/>
            <a:ext cx="371474" cy="226603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53450" y="2667453"/>
            <a:ext cx="1282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Negative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8924925" y="3206718"/>
            <a:ext cx="23050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68" y="1946111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Flow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830" y="137482"/>
            <a:ext cx="5534476" cy="676910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849372" y="4001294"/>
            <a:ext cx="731520" cy="276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8008" y="3723817"/>
            <a:ext cx="2408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-741,685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00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325" y="500062"/>
            <a:ext cx="8541589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Priority: Students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112247"/>
              </p:ext>
            </p:extLst>
          </p:nvPr>
        </p:nvGraphicFramePr>
        <p:xfrm>
          <a:off x="4778586" y="2051920"/>
          <a:ext cx="5341937" cy="4046537"/>
        </p:xfrm>
        <a:graphic>
          <a:graphicData uri="http://schemas.openxmlformats.org/presentationml/2006/ole">
            <p:oleObj spid="_x0000_s1060" name="Worksheet" r:id="rId3" imgW="8915400" imgH="6756400" progId="Excel.Sheet.12">
              <p:embed/>
            </p:oleObj>
          </a:graphicData>
        </a:graphic>
      </p:graphicFrame>
      <p:sp>
        <p:nvSpPr>
          <p:cNvPr id="5" name="Chevron 4"/>
          <p:cNvSpPr/>
          <p:nvPr/>
        </p:nvSpPr>
        <p:spPr>
          <a:xfrm>
            <a:off x="10120523" y="2794959"/>
            <a:ext cx="484632" cy="48463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27517" y="2714109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23.4%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$10,650,289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19247" y="5730157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Palatino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Palatino"/>
              </a:rPr>
              <a:t>$ </a:t>
            </a:r>
            <a:r>
              <a:rPr lang="en-US" b="1" dirty="0" smtClean="0">
                <a:solidFill>
                  <a:srgbClr val="FF0000"/>
                </a:solidFill>
                <a:latin typeface="Palatino"/>
              </a:rPr>
              <a:t>37,567,288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51962" y="5291587"/>
            <a:ext cx="828136" cy="29329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19247" y="3735179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Palatino"/>
              </a:rPr>
              <a:t>75.6%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4320" y="2540927"/>
            <a:ext cx="35410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Faculty</a:t>
            </a:r>
            <a:r>
              <a:rPr lang="en-US" b="1" dirty="0"/>
              <a:t>	</a:t>
            </a:r>
            <a:r>
              <a:rPr lang="en-US" b="1" dirty="0" smtClean="0"/>
              <a:t>             130</a:t>
            </a:r>
            <a:endParaRPr lang="en-US" b="1" dirty="0"/>
          </a:p>
          <a:p>
            <a:r>
              <a:rPr lang="en-US" b="1" dirty="0" smtClean="0"/>
              <a:t>Admin</a:t>
            </a:r>
            <a:r>
              <a:rPr lang="en-US" b="1" dirty="0"/>
              <a:t>	</a:t>
            </a:r>
            <a:r>
              <a:rPr lang="en-US" b="1" dirty="0" smtClean="0"/>
              <a:t>               34</a:t>
            </a:r>
            <a:endParaRPr lang="en-US" b="1" dirty="0"/>
          </a:p>
          <a:p>
            <a:r>
              <a:rPr lang="en-US" b="1" dirty="0" smtClean="0"/>
              <a:t>Staff</a:t>
            </a:r>
            <a:r>
              <a:rPr lang="en-US" b="1" dirty="0"/>
              <a:t>	</a:t>
            </a:r>
            <a:r>
              <a:rPr lang="en-US" b="1" dirty="0" smtClean="0"/>
              <a:t>             157</a:t>
            </a:r>
            <a:endParaRPr lang="en-US" b="1" dirty="0"/>
          </a:p>
          <a:p>
            <a:r>
              <a:rPr lang="en-US" b="1" dirty="0" smtClean="0"/>
              <a:t>Coach</a:t>
            </a:r>
            <a:r>
              <a:rPr lang="en-US" b="1" dirty="0"/>
              <a:t>	</a:t>
            </a:r>
            <a:r>
              <a:rPr lang="en-US" b="1" dirty="0" smtClean="0"/>
              <a:t>               19</a:t>
            </a:r>
            <a:endParaRPr lang="en-US" b="1" dirty="0"/>
          </a:p>
          <a:p>
            <a:r>
              <a:rPr lang="en-US" b="1" dirty="0" smtClean="0"/>
              <a:t>Librarian  </a:t>
            </a:r>
            <a:r>
              <a:rPr lang="en-US" b="1" dirty="0"/>
              <a:t>	5</a:t>
            </a:r>
          </a:p>
        </p:txBody>
      </p:sp>
      <p:sp>
        <p:nvSpPr>
          <p:cNvPr id="4" name="Half Frame 3"/>
          <p:cNvSpPr/>
          <p:nvPr/>
        </p:nvSpPr>
        <p:spPr>
          <a:xfrm rot="18835646">
            <a:off x="3882653" y="2411188"/>
            <a:ext cx="1385384" cy="1409185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39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nimBg="1"/>
      <p:bldP spid="10" grpId="0"/>
      <p:bldP spid="11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958" y="365125"/>
            <a:ext cx="8558842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Scholarships/Fellowships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520" y="1939389"/>
            <a:ext cx="8873698" cy="470295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758541" y="2855590"/>
            <a:ext cx="5943600" cy="59436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9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50" y="327025"/>
            <a:ext cx="10515600" cy="1325563"/>
          </a:xfrm>
        </p:spPr>
        <p:txBody>
          <a:bodyPr/>
          <a:lstStyle/>
          <a:p>
            <a:r>
              <a:rPr lang="en-US" dirty="0" smtClean="0"/>
              <a:t>Process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63" y="1958196"/>
            <a:ext cx="11119449" cy="46410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Evaluate and Improve Institutional Effectiveness using consistent data collection, analysis, and</a:t>
            </a:r>
          </a:p>
          <a:p>
            <a:r>
              <a:rPr lang="en-US" dirty="0"/>
              <a:t>benchmarks</a:t>
            </a:r>
          </a:p>
          <a:p>
            <a:pPr lvl="0"/>
            <a:r>
              <a:rPr lang="en-US" dirty="0"/>
              <a:t>Utilize an Annual Budget Review and Proposals Process</a:t>
            </a:r>
          </a:p>
          <a:p>
            <a:pPr lvl="0"/>
            <a:r>
              <a:rPr lang="en-US" dirty="0"/>
              <a:t>Align the distribution and replacement of faculty with university priorities, institutional</a:t>
            </a:r>
          </a:p>
          <a:p>
            <a:r>
              <a:rPr lang="en-US" dirty="0"/>
              <a:t>effectiveness and shared governance procedures</a:t>
            </a:r>
          </a:p>
          <a:p>
            <a:pPr lvl="0"/>
            <a:r>
              <a:rPr lang="en-US" dirty="0"/>
              <a:t>Create an Annual Capital Campaign</a:t>
            </a:r>
          </a:p>
          <a:p>
            <a:pPr lvl="0"/>
            <a:r>
              <a:rPr lang="en-US" dirty="0"/>
              <a:t>Reduce dependency on cash fee waivers</a:t>
            </a:r>
          </a:p>
          <a:p>
            <a:pPr lvl="0"/>
            <a:r>
              <a:rPr lang="en-US" dirty="0"/>
              <a:t>Develop a standard for creating summer school schedules</a:t>
            </a:r>
          </a:p>
          <a:p>
            <a:pPr lvl="0"/>
            <a:r>
              <a:rPr lang="en-US" dirty="0"/>
              <a:t>Improve energy efficiency through course scheduling and weatherization</a:t>
            </a:r>
          </a:p>
          <a:p>
            <a:pPr lvl="0"/>
            <a:r>
              <a:rPr lang="en-US" dirty="0"/>
              <a:t>Ask each unit to provide possible cost savings proposals of 10</a:t>
            </a:r>
            <a:r>
              <a:rPr lang="en-US" dirty="0" smtClean="0"/>
              <a:t>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438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5125"/>
            <a:ext cx="8610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Annualized Reductions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0778" y="2085269"/>
            <a:ext cx="10134600" cy="4307064"/>
          </a:xfrm>
        </p:spPr>
        <p:txBody>
          <a:bodyPr numCol="2">
            <a:normAutofit/>
          </a:bodyPr>
          <a:lstStyle/>
          <a:p>
            <a:r>
              <a:rPr lang="en-US" dirty="0"/>
              <a:t>Vacancies:</a:t>
            </a:r>
          </a:p>
          <a:p>
            <a:r>
              <a:rPr lang="en-US" dirty="0"/>
              <a:t>Professional</a:t>
            </a:r>
          </a:p>
          <a:p>
            <a:r>
              <a:rPr lang="en-US" dirty="0"/>
              <a:t>Outreach	</a:t>
            </a:r>
          </a:p>
          <a:p>
            <a:r>
              <a:rPr lang="en-US" dirty="0"/>
              <a:t>Support</a:t>
            </a:r>
          </a:p>
          <a:p>
            <a:r>
              <a:rPr lang="en-US" dirty="0"/>
              <a:t>Operational</a:t>
            </a:r>
          </a:p>
          <a:p>
            <a:r>
              <a:rPr lang="en-US" dirty="0"/>
              <a:t>Faculty Reassign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Restructure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$653,329</a:t>
            </a:r>
          </a:p>
          <a:p>
            <a:pPr marL="0" indent="0">
              <a:buNone/>
            </a:pPr>
            <a:r>
              <a:rPr lang="en-US" dirty="0"/>
              <a:t>$643,815</a:t>
            </a:r>
          </a:p>
          <a:p>
            <a:pPr marL="0" indent="0">
              <a:buNone/>
            </a:pPr>
            <a:r>
              <a:rPr lang="en-US" dirty="0"/>
              <a:t>$543,658</a:t>
            </a:r>
          </a:p>
          <a:p>
            <a:pPr marL="0" indent="0">
              <a:buNone/>
            </a:pPr>
            <a:r>
              <a:rPr lang="en-US" dirty="0"/>
              <a:t>$  69,409</a:t>
            </a:r>
          </a:p>
          <a:p>
            <a:pPr marL="0" indent="0">
              <a:buNone/>
            </a:pPr>
            <a:r>
              <a:rPr lang="en-US" dirty="0"/>
              <a:t>$134,006</a:t>
            </a:r>
          </a:p>
          <a:p>
            <a:pPr marL="0" indent="0">
              <a:buNone/>
            </a:pPr>
            <a:r>
              <a:rPr lang="en-US" dirty="0"/>
              <a:t>$  69,440</a:t>
            </a:r>
          </a:p>
          <a:p>
            <a:pPr marL="0" indent="0">
              <a:buNone/>
            </a:pPr>
            <a:r>
              <a:rPr lang="en-US" dirty="0"/>
              <a:t>$160,613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68651" y="5700930"/>
            <a:ext cx="4659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Approximately $2,391,503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070746" y="5700930"/>
            <a:ext cx="45570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887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334</Words>
  <Application>Microsoft Office PowerPoint</Application>
  <PresentationFormat>Custom</PresentationFormat>
  <Paragraphs>66</Paragraphs>
  <Slides>10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Worksheet</vt:lpstr>
      <vt:lpstr>President’s Budget Advisory Committee</vt:lpstr>
      <vt:lpstr>Priority</vt:lpstr>
      <vt:lpstr>Charge</vt:lpstr>
      <vt:lpstr>Cash Flow</vt:lpstr>
      <vt:lpstr>Cash Flow</vt:lpstr>
      <vt:lpstr>Priority: Students</vt:lpstr>
      <vt:lpstr>Scholarships/Fellowships </vt:lpstr>
      <vt:lpstr>Process Recommendations</vt:lpstr>
      <vt:lpstr>Annualized Reductions</vt:lpstr>
      <vt:lpstr>“Quality at a price you can afford.”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Budget Advisory Committe</dc:title>
  <dc:creator>Glenn Melancon</dc:creator>
  <cp:lastModifiedBy>Steven Emge</cp:lastModifiedBy>
  <cp:revision>56</cp:revision>
  <cp:lastPrinted>2015-11-12T20:43:47Z</cp:lastPrinted>
  <dcterms:created xsi:type="dcterms:W3CDTF">2015-11-16T21:59:37Z</dcterms:created>
  <dcterms:modified xsi:type="dcterms:W3CDTF">2015-11-16T21:59:52Z</dcterms:modified>
</cp:coreProperties>
</file>