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Default Extension="emf" ContentType="image/x-emf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Default Extension="xlsx" ContentType="application/vnd.openxmlformats-officedocument.spreadsheetml.sheet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Default Extension="vml" ContentType="application/vnd.openxmlformats-officedocument.vmlDrawing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r:id="rId1"/>
  </p:sldMasterIdLst>
  <p:sldIdLst>
    <p:sldId id="256" r:id="rId2"/>
    <p:sldId id="273" r:id="rId3"/>
    <p:sldId id="264" r:id="rId4"/>
    <p:sldId id="270" r:id="rId5"/>
    <p:sldId id="266" r:id="rId6"/>
    <p:sldId id="269" r:id="rId7"/>
    <p:sldId id="272" r:id="rId8"/>
    <p:sldId id="271" r:id="rId9"/>
    <p:sldId id="257" r:id="rId10"/>
    <p:sldId id="267" r:id="rId11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 horzBarState="maximized">
    <p:restoredLeft sz="14961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-128" y="-6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104B-C4E1-4C73-84A0-8782056BADB8}" type="datetimeFigureOut">
              <a:rPr lang="en-US" smtClean="0"/>
              <a:pPr/>
              <a:t>11/16/15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C84D-CE88-4E0C-9254-259CD8708C3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6904" y="344742"/>
            <a:ext cx="2078916" cy="1463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30167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104B-C4E1-4C73-84A0-8782056BADB8}" type="datetimeFigureOut">
              <a:rPr lang="en-US" smtClean="0"/>
              <a:pPr/>
              <a:t>11/16/15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C84D-CE88-4E0C-9254-259CD8708C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81617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104B-C4E1-4C73-84A0-8782056BADB8}" type="datetimeFigureOut">
              <a:rPr lang="en-US" smtClean="0"/>
              <a:pPr/>
              <a:t>11/16/15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C84D-CE88-4E0C-9254-259CD8708C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57273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104B-C4E1-4C73-84A0-8782056BADB8}" type="datetimeFigureOut">
              <a:rPr lang="en-US" smtClean="0"/>
              <a:pPr/>
              <a:t>11/16/15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C84D-CE88-4E0C-9254-259CD8708C3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6300" y="362458"/>
            <a:ext cx="2078916" cy="1463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45796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104B-C4E1-4C73-84A0-8782056BADB8}" type="datetimeFigureOut">
              <a:rPr lang="en-US" smtClean="0"/>
              <a:pPr/>
              <a:t>11/16/15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C84D-CE88-4E0C-9254-259CD8708C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22299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104B-C4E1-4C73-84A0-8782056BADB8}" type="datetimeFigureOut">
              <a:rPr lang="en-US" smtClean="0"/>
              <a:pPr/>
              <a:t>11/16/15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C84D-CE88-4E0C-9254-259CD8708C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18719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104B-C4E1-4C73-84A0-8782056BADB8}" type="datetimeFigureOut">
              <a:rPr lang="en-US" smtClean="0"/>
              <a:pPr/>
              <a:t>11/16/15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C84D-CE88-4E0C-9254-259CD8708C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99442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104B-C4E1-4C73-84A0-8782056BADB8}" type="datetimeFigureOut">
              <a:rPr lang="en-US" smtClean="0"/>
              <a:pPr/>
              <a:t>11/16/15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C84D-CE88-4E0C-9254-259CD8708C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51087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104B-C4E1-4C73-84A0-8782056BADB8}" type="datetimeFigureOut">
              <a:rPr lang="en-US" smtClean="0"/>
              <a:pPr/>
              <a:t>11/16/15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C84D-CE88-4E0C-9254-259CD8708C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93540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104B-C4E1-4C73-84A0-8782056BADB8}" type="datetimeFigureOut">
              <a:rPr lang="en-US" smtClean="0"/>
              <a:pPr/>
              <a:t>11/16/15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C84D-CE88-4E0C-9254-259CD8708C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2815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104B-C4E1-4C73-84A0-8782056BADB8}" type="datetimeFigureOut">
              <a:rPr lang="en-US" smtClean="0"/>
              <a:pPr/>
              <a:t>11/16/15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C84D-CE88-4E0C-9254-259CD8708C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8049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2104B-C4E1-4C73-84A0-8782056BADB8}" type="datetimeFigureOut">
              <a:rPr lang="en-US" smtClean="0"/>
              <a:pPr/>
              <a:t>11/16/15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EC84D-CE88-4E0C-9254-259CD8708C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09510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package" Target="../embeddings/Microsoft_Excel_Sheet1.xlsx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President’s Budget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Advisory Committee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2239" y="3739487"/>
            <a:ext cx="9144000" cy="685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Findings and Recommendations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7050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6332" y="365125"/>
            <a:ext cx="8567468" cy="1325563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“Quality at a price you can afford.”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228600" lvl="1">
              <a:spcBef>
                <a:spcPts val="1000"/>
              </a:spcBef>
            </a:pPr>
            <a:r>
              <a:rPr lang="en-US" sz="3200" dirty="0" smtClean="0"/>
              <a:t>Structural Deficit:                        = $</a:t>
            </a:r>
            <a:r>
              <a:rPr lang="en-US" sz="3200" b="1" dirty="0" smtClean="0">
                <a:solidFill>
                  <a:srgbClr val="FF0000"/>
                </a:solidFill>
              </a:rPr>
              <a:t>   741,685</a:t>
            </a:r>
            <a:endParaRPr lang="en-US" sz="3200" dirty="0" smtClean="0"/>
          </a:p>
          <a:p>
            <a:pPr marL="685800" lvl="2">
              <a:spcBef>
                <a:spcPts val="1000"/>
              </a:spcBef>
            </a:pPr>
            <a:r>
              <a:rPr lang="en-US" sz="2800" dirty="0" smtClean="0"/>
              <a:t>FY2015-16 </a:t>
            </a:r>
            <a:r>
              <a:rPr lang="en-US" sz="2800" dirty="0"/>
              <a:t>$18,185,066 – 10% </a:t>
            </a:r>
            <a:r>
              <a:rPr lang="en-US" sz="2800" dirty="0" smtClean="0"/>
              <a:t>  = </a:t>
            </a:r>
            <a:r>
              <a:rPr lang="en-US" sz="2800" dirty="0"/>
              <a:t>$1,818,506</a:t>
            </a:r>
          </a:p>
          <a:p>
            <a:pPr lvl="1"/>
            <a:r>
              <a:rPr lang="en-US" sz="2800" dirty="0" smtClean="0"/>
              <a:t>Proposals Approximately             = $2,391,503</a:t>
            </a:r>
          </a:p>
          <a:p>
            <a:r>
              <a:rPr lang="en-US" sz="3200" dirty="0"/>
              <a:t>The Budget Advisory Committee has prioritized the experience on the Durant campus both in academic and extra-curricular experiences. </a:t>
            </a:r>
            <a:endParaRPr lang="en-US" sz="3200" dirty="0" smtClean="0"/>
          </a:p>
          <a:p>
            <a:endParaRPr lang="en-US" sz="3200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01625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8860" y="365125"/>
            <a:ext cx="8394940" cy="1325563"/>
          </a:xfrm>
        </p:spPr>
        <p:txBody>
          <a:bodyPr/>
          <a:lstStyle/>
          <a:p>
            <a:r>
              <a:rPr lang="en-US" dirty="0" smtClean="0"/>
              <a:t>Priority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87591"/>
            <a:ext cx="10515600" cy="408937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2828836"/>
            <a:ext cx="1023811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To increase enrollment in the future, students must have quality at a price they afford.  Quality requires full time faculty teaching face-to-face and meaningful extracurricular activities on the Durant Campus. 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09423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8693" y="457200"/>
            <a:ext cx="8645106" cy="1325563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Charge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5116" y="1880557"/>
            <a:ext cx="9878683" cy="4802465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en-US" sz="3200" dirty="0" smtClean="0"/>
              <a:t>Current Year, FY 2016:  $1,200,000 reduction</a:t>
            </a:r>
          </a:p>
          <a:p>
            <a:pPr>
              <a:spcAft>
                <a:spcPts val="600"/>
              </a:spcAft>
            </a:pPr>
            <a:r>
              <a:rPr lang="en-US" sz="3200" dirty="0" smtClean="0"/>
              <a:t>State appropriations:</a:t>
            </a:r>
          </a:p>
          <a:p>
            <a:pPr lvl="1">
              <a:spcAft>
                <a:spcPts val="600"/>
              </a:spcAft>
            </a:pPr>
            <a:r>
              <a:rPr lang="en-US" sz="3200" dirty="0" smtClean="0"/>
              <a:t>FY2016 $18,844,628 </a:t>
            </a:r>
          </a:p>
          <a:p>
            <a:pPr lvl="1">
              <a:spcAft>
                <a:spcPts val="600"/>
              </a:spcAft>
            </a:pPr>
            <a:r>
              <a:rPr lang="en-US" sz="3200" dirty="0" smtClean="0"/>
              <a:t>FY2016 3.5% reduction        =     $659,562.</a:t>
            </a:r>
          </a:p>
          <a:p>
            <a:pPr lvl="1">
              <a:spcAft>
                <a:spcPts val="600"/>
              </a:spcAft>
            </a:pPr>
            <a:r>
              <a:rPr lang="en-US" sz="3200" dirty="0" smtClean="0"/>
              <a:t>FY2016 $18,185,066 –   3%  =    $545,552</a:t>
            </a:r>
          </a:p>
          <a:p>
            <a:pPr lvl="1">
              <a:spcAft>
                <a:spcPts val="600"/>
              </a:spcAft>
            </a:pPr>
            <a:r>
              <a:rPr lang="en-US" sz="3200" dirty="0" smtClean="0"/>
              <a:t>FY2016 $18,185,066 –   5% =     $909,253</a:t>
            </a:r>
          </a:p>
          <a:p>
            <a:pPr lvl="1">
              <a:spcAft>
                <a:spcPts val="600"/>
              </a:spcAft>
            </a:pPr>
            <a:r>
              <a:rPr lang="en-US" sz="3200" dirty="0" smtClean="0"/>
              <a:t>FY2016 $18,185,066 –   7% = $1,272,955</a:t>
            </a:r>
          </a:p>
          <a:p>
            <a:pPr lvl="1">
              <a:spcAft>
                <a:spcPts val="600"/>
              </a:spcAft>
            </a:pPr>
            <a:r>
              <a:rPr lang="en-US" sz="3200" dirty="0" smtClean="0"/>
              <a:t>FY2016 $18,185,066 – 10% = $1,818,506</a:t>
            </a:r>
          </a:p>
          <a:p>
            <a:pPr>
              <a:spcAft>
                <a:spcPts val="600"/>
              </a:spcAft>
            </a:pPr>
            <a:r>
              <a:rPr lang="en-US" sz="3600" dirty="0" smtClean="0"/>
              <a:t>Max New Revenue from tuition &amp; Fees: $1,129,200</a:t>
            </a:r>
          </a:p>
          <a:p>
            <a:pPr>
              <a:spcAft>
                <a:spcPts val="600"/>
              </a:spcAft>
            </a:pPr>
            <a:r>
              <a:rPr lang="en-US" sz="3600" dirty="0" smtClean="0"/>
              <a:t>Subtract Mandatory Costs: </a:t>
            </a:r>
            <a:r>
              <a:rPr lang="en-US" sz="3600" dirty="0"/>
              <a:t>1% increase or $465,000</a:t>
            </a:r>
            <a:endParaRPr lang="en-US" sz="36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90397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44" y="1881155"/>
            <a:ext cx="10515600" cy="1325563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Cash Flow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14166" t="20133" r="24484" b="10711"/>
          <a:stretch/>
        </p:blipFill>
        <p:spPr>
          <a:xfrm>
            <a:off x="2759166" y="533400"/>
            <a:ext cx="9094966" cy="5766816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5199797" y="5472752"/>
            <a:ext cx="3630304" cy="586853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304059" y="6308814"/>
            <a:ext cx="1665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Chris Moretti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8553451" y="3206718"/>
            <a:ext cx="371474" cy="2266034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553450" y="2667453"/>
            <a:ext cx="128227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</a:rPr>
              <a:t>Negative</a:t>
            </a:r>
            <a:r>
              <a:rPr lang="en-US" sz="2200" dirty="0" smtClean="0"/>
              <a:t> </a:t>
            </a:r>
            <a:endParaRPr lang="en-US" sz="22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8924925" y="3206718"/>
            <a:ext cx="230505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59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868" y="1946111"/>
            <a:ext cx="10515600" cy="1325563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Cash Flow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2830" y="137482"/>
            <a:ext cx="5534476" cy="6769101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6849372" y="4001294"/>
            <a:ext cx="731520" cy="27604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9208008" y="3723817"/>
            <a:ext cx="24080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-741,685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2000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0325" y="500062"/>
            <a:ext cx="8541589" cy="1325563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Priority: Students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46112247"/>
              </p:ext>
            </p:extLst>
          </p:nvPr>
        </p:nvGraphicFramePr>
        <p:xfrm>
          <a:off x="4778586" y="2051920"/>
          <a:ext cx="5341937" cy="4046537"/>
        </p:xfrm>
        <a:graphic>
          <a:graphicData uri="http://schemas.openxmlformats.org/presentationml/2006/ole">
            <p:oleObj spid="_x0000_s1060" name="Worksheet" r:id="rId3" imgW="8915400" imgH="6756400" progId="Excel.Sheet.12">
              <p:embed/>
            </p:oleObj>
          </a:graphicData>
        </a:graphic>
      </p:graphicFrame>
      <p:sp>
        <p:nvSpPr>
          <p:cNvPr id="5" name="Chevron 4"/>
          <p:cNvSpPr/>
          <p:nvPr/>
        </p:nvSpPr>
        <p:spPr>
          <a:xfrm>
            <a:off x="10120523" y="2794959"/>
            <a:ext cx="484632" cy="484632"/>
          </a:xfrm>
          <a:prstGeom prst="chevr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527517" y="2714109"/>
            <a:ext cx="14590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    </a:t>
            </a:r>
            <a:r>
              <a:rPr lang="en-US" b="1" dirty="0" smtClean="0">
                <a:solidFill>
                  <a:srgbClr val="FF0000"/>
                </a:solidFill>
              </a:rPr>
              <a:t>23.4%</a:t>
            </a:r>
          </a:p>
          <a:p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$10,650,289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219247" y="5730157"/>
            <a:ext cx="16594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Palatino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Palatino"/>
              </a:rPr>
              <a:t>$ </a:t>
            </a:r>
            <a:r>
              <a:rPr lang="en-US" b="1" dirty="0" smtClean="0">
                <a:solidFill>
                  <a:srgbClr val="FF0000"/>
                </a:solidFill>
                <a:latin typeface="Palatino"/>
              </a:rPr>
              <a:t>37,567,288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151962" y="5291587"/>
            <a:ext cx="828136" cy="293298"/>
          </a:xfrm>
          <a:prstGeom prst="ellipse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219247" y="3735179"/>
            <a:ext cx="8915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Palatino"/>
              </a:rPr>
              <a:t>75.6%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34320" y="2540927"/>
            <a:ext cx="354102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Faculty</a:t>
            </a:r>
            <a:r>
              <a:rPr lang="en-US" b="1" dirty="0"/>
              <a:t>	</a:t>
            </a:r>
            <a:r>
              <a:rPr lang="en-US" b="1" dirty="0" smtClean="0"/>
              <a:t>             130</a:t>
            </a:r>
            <a:endParaRPr lang="en-US" b="1" dirty="0"/>
          </a:p>
          <a:p>
            <a:r>
              <a:rPr lang="en-US" b="1" dirty="0" smtClean="0"/>
              <a:t>Admin</a:t>
            </a:r>
            <a:r>
              <a:rPr lang="en-US" b="1" dirty="0"/>
              <a:t>	</a:t>
            </a:r>
            <a:r>
              <a:rPr lang="en-US" b="1" dirty="0" smtClean="0"/>
              <a:t>               34</a:t>
            </a:r>
            <a:endParaRPr lang="en-US" b="1" dirty="0"/>
          </a:p>
          <a:p>
            <a:r>
              <a:rPr lang="en-US" b="1" dirty="0" smtClean="0"/>
              <a:t>Staff</a:t>
            </a:r>
            <a:r>
              <a:rPr lang="en-US" b="1" dirty="0"/>
              <a:t>	</a:t>
            </a:r>
            <a:r>
              <a:rPr lang="en-US" b="1" dirty="0" smtClean="0"/>
              <a:t>             157</a:t>
            </a:r>
            <a:endParaRPr lang="en-US" b="1" dirty="0"/>
          </a:p>
          <a:p>
            <a:r>
              <a:rPr lang="en-US" b="1" dirty="0" smtClean="0"/>
              <a:t>Coach</a:t>
            </a:r>
            <a:r>
              <a:rPr lang="en-US" b="1" dirty="0"/>
              <a:t>	</a:t>
            </a:r>
            <a:r>
              <a:rPr lang="en-US" b="1" dirty="0" smtClean="0"/>
              <a:t>               19</a:t>
            </a:r>
            <a:endParaRPr lang="en-US" b="1" dirty="0"/>
          </a:p>
          <a:p>
            <a:r>
              <a:rPr lang="en-US" b="1" dirty="0" smtClean="0"/>
              <a:t>Librarian  </a:t>
            </a:r>
            <a:r>
              <a:rPr lang="en-US" b="1" dirty="0"/>
              <a:t>	5</a:t>
            </a:r>
          </a:p>
        </p:txBody>
      </p:sp>
      <p:sp>
        <p:nvSpPr>
          <p:cNvPr id="4" name="Half Frame 3"/>
          <p:cNvSpPr/>
          <p:nvPr/>
        </p:nvSpPr>
        <p:spPr>
          <a:xfrm rot="18835646">
            <a:off x="3882653" y="2411188"/>
            <a:ext cx="1385384" cy="1409185"/>
          </a:xfrm>
          <a:prstGeom prst="half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7394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8" grpId="0"/>
      <p:bldP spid="9" grpId="0" animBg="1"/>
      <p:bldP spid="10" grpId="0"/>
      <p:bldP spid="11" grpId="0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4958" y="365125"/>
            <a:ext cx="8558842" cy="1325563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Scholarships/Fellowships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0520" y="1939389"/>
            <a:ext cx="8873698" cy="4702951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1758541" y="2855590"/>
            <a:ext cx="5943600" cy="594360"/>
          </a:xfrm>
          <a:prstGeom prst="straightConnector1">
            <a:avLst/>
          </a:prstGeom>
          <a:ln w="666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7897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8450" y="327025"/>
            <a:ext cx="10515600" cy="1325563"/>
          </a:xfrm>
        </p:spPr>
        <p:txBody>
          <a:bodyPr/>
          <a:lstStyle/>
          <a:p>
            <a:r>
              <a:rPr lang="en-US" dirty="0" smtClean="0"/>
              <a:t>Process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463" y="1958196"/>
            <a:ext cx="11119449" cy="4641011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Evaluate and Improve Institutional Effectiveness using consistent data collection, analysis, and</a:t>
            </a:r>
          </a:p>
          <a:p>
            <a:r>
              <a:rPr lang="en-US" dirty="0"/>
              <a:t>benchmarks</a:t>
            </a:r>
          </a:p>
          <a:p>
            <a:pPr lvl="0"/>
            <a:r>
              <a:rPr lang="en-US" dirty="0"/>
              <a:t>Utilize an Annual Budget Review and Proposals Process</a:t>
            </a:r>
          </a:p>
          <a:p>
            <a:pPr lvl="0"/>
            <a:r>
              <a:rPr lang="en-US" dirty="0"/>
              <a:t>Align the distribution and replacement of faculty with university priorities, institutional</a:t>
            </a:r>
          </a:p>
          <a:p>
            <a:r>
              <a:rPr lang="en-US" dirty="0"/>
              <a:t>effectiveness and shared governance procedures</a:t>
            </a:r>
          </a:p>
          <a:p>
            <a:pPr lvl="0"/>
            <a:r>
              <a:rPr lang="en-US" dirty="0"/>
              <a:t>Create an Annual Capital Campaign</a:t>
            </a:r>
          </a:p>
          <a:p>
            <a:pPr lvl="0"/>
            <a:r>
              <a:rPr lang="en-US" dirty="0"/>
              <a:t>Reduce dependency on cash fee waivers</a:t>
            </a:r>
          </a:p>
          <a:p>
            <a:pPr lvl="0"/>
            <a:r>
              <a:rPr lang="en-US" dirty="0"/>
              <a:t>Develop a standard for creating summer school schedules</a:t>
            </a:r>
          </a:p>
          <a:p>
            <a:pPr lvl="0"/>
            <a:r>
              <a:rPr lang="en-US" dirty="0"/>
              <a:t>Improve energy efficiency through course scheduling and weatherization</a:t>
            </a:r>
          </a:p>
          <a:p>
            <a:pPr lvl="0"/>
            <a:r>
              <a:rPr lang="en-US" dirty="0"/>
              <a:t>Ask each unit to provide possible cost savings proposals of 10</a:t>
            </a:r>
            <a:r>
              <a:rPr lang="en-US" dirty="0" smtClean="0"/>
              <a:t>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54384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365125"/>
            <a:ext cx="8610600" cy="1325563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Annualized Reductions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60778" y="2085269"/>
            <a:ext cx="10134600" cy="4307064"/>
          </a:xfrm>
        </p:spPr>
        <p:txBody>
          <a:bodyPr numCol="2">
            <a:normAutofit/>
          </a:bodyPr>
          <a:lstStyle/>
          <a:p>
            <a:r>
              <a:rPr lang="en-US" dirty="0"/>
              <a:t>Vacancies:</a:t>
            </a:r>
          </a:p>
          <a:p>
            <a:r>
              <a:rPr lang="en-US" dirty="0"/>
              <a:t>Professional</a:t>
            </a:r>
          </a:p>
          <a:p>
            <a:r>
              <a:rPr lang="en-US" dirty="0"/>
              <a:t>Outreach	</a:t>
            </a:r>
          </a:p>
          <a:p>
            <a:r>
              <a:rPr lang="en-US" dirty="0"/>
              <a:t>Support</a:t>
            </a:r>
          </a:p>
          <a:p>
            <a:r>
              <a:rPr lang="en-US" dirty="0"/>
              <a:t>Operational</a:t>
            </a:r>
          </a:p>
          <a:p>
            <a:r>
              <a:rPr lang="en-US" dirty="0"/>
              <a:t>Faculty Reassign </a:t>
            </a:r>
            <a:r>
              <a:rPr lang="en-US" dirty="0" smtClean="0"/>
              <a:t>Time</a:t>
            </a:r>
          </a:p>
          <a:p>
            <a:r>
              <a:rPr lang="en-US" dirty="0" smtClean="0"/>
              <a:t>Restructure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$653,329</a:t>
            </a:r>
          </a:p>
          <a:p>
            <a:pPr marL="0" indent="0">
              <a:buNone/>
            </a:pPr>
            <a:r>
              <a:rPr lang="en-US" dirty="0"/>
              <a:t>$643,815</a:t>
            </a:r>
          </a:p>
          <a:p>
            <a:pPr marL="0" indent="0">
              <a:buNone/>
            </a:pPr>
            <a:r>
              <a:rPr lang="en-US" dirty="0"/>
              <a:t>$543,658</a:t>
            </a:r>
          </a:p>
          <a:p>
            <a:pPr marL="0" indent="0">
              <a:buNone/>
            </a:pPr>
            <a:r>
              <a:rPr lang="en-US" dirty="0"/>
              <a:t>$  69,409</a:t>
            </a:r>
          </a:p>
          <a:p>
            <a:pPr marL="0" indent="0">
              <a:buNone/>
            </a:pPr>
            <a:r>
              <a:rPr lang="en-US" dirty="0"/>
              <a:t>$134,006</a:t>
            </a:r>
          </a:p>
          <a:p>
            <a:pPr marL="0" indent="0">
              <a:buNone/>
            </a:pPr>
            <a:r>
              <a:rPr lang="en-US" dirty="0"/>
              <a:t>$  69,440</a:t>
            </a:r>
          </a:p>
          <a:p>
            <a:pPr marL="0" indent="0">
              <a:buNone/>
            </a:pPr>
            <a:r>
              <a:rPr lang="en-US" dirty="0"/>
              <a:t>$160,613</a:t>
            </a:r>
          </a:p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968651" y="5700930"/>
            <a:ext cx="46590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/>
              <a:t>Approximately $2,391,503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3070746" y="5700930"/>
            <a:ext cx="4557001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68874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63500"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:a="http://schemas.openxmlformats.org/drawingml/2006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1077</TotalTime>
  <Words>334</Words>
  <Application>Microsoft Office PowerPoint</Application>
  <PresentationFormat>Custom</PresentationFormat>
  <Paragraphs>66</Paragraphs>
  <Slides>10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Worksheet</vt:lpstr>
      <vt:lpstr>President’s Budget Advisory Committee</vt:lpstr>
      <vt:lpstr>Priority</vt:lpstr>
      <vt:lpstr>Charge</vt:lpstr>
      <vt:lpstr>Cash Flow</vt:lpstr>
      <vt:lpstr>Cash Flow</vt:lpstr>
      <vt:lpstr>Priority: Students</vt:lpstr>
      <vt:lpstr>Scholarships/Fellowships </vt:lpstr>
      <vt:lpstr>Process Recommendations</vt:lpstr>
      <vt:lpstr>Annualized Reductions</vt:lpstr>
      <vt:lpstr>“Quality at a price you can afford.”</vt:lpstr>
    </vt:vector>
  </TitlesOfParts>
  <Company>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President’s Budget Advisory Committe</dc:title>
  <dc:creator>Glenn Melancon</dc:creator>
  <cp:lastModifiedBy>Steven Emge</cp:lastModifiedBy>
  <cp:revision>56</cp:revision>
  <cp:lastPrinted>2015-11-12T20:43:47Z</cp:lastPrinted>
  <dcterms:created xsi:type="dcterms:W3CDTF">2015-11-16T21:59:37Z</dcterms:created>
  <dcterms:modified xsi:type="dcterms:W3CDTF">2015-11-16T21:59:52Z</dcterms:modified>
</cp:coreProperties>
</file>