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58" r:id="rId6"/>
    <p:sldId id="268" r:id="rId7"/>
    <p:sldId id="269" r:id="rId8"/>
    <p:sldId id="274" r:id="rId9"/>
    <p:sldId id="271" r:id="rId10"/>
    <p:sldId id="270" r:id="rId11"/>
    <p:sldId id="273" r:id="rId12"/>
    <p:sldId id="275" r:id="rId13"/>
    <p:sldId id="267" r:id="rId14"/>
    <p:sldId id="272" r:id="rId15"/>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showGuides="1">
      <p:cViewPr varScale="1">
        <p:scale>
          <a:sx n="80" d="100"/>
          <a:sy n="80" d="100"/>
        </p:scale>
        <p:origin x="100" y="44"/>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dirty="0"/>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23CEAAF3-9831-450B-8D59-2C09DB96C8FC}" type="datetimeFigureOut">
              <a:rPr lang="en-US"/>
              <a:t>9/30/2020</a:t>
            </a:fld>
            <a:endParaRPr dirty="0"/>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dirty="0"/>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06834459-7356-44BF-850D-8B30C4FB3B6B}" type="slidenum">
              <a:rPr/>
              <a:t>‹#›</a:t>
            </a:fld>
            <a:endParaRP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2D50CD79-FC16-4410-AB61-17F26E6D3BC8}" type="datetimeFigureOut">
              <a:rPr lang="en-US"/>
              <a:t>9/30/2020</a:t>
            </a:fld>
            <a:endParaRPr dirty="0"/>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0A3C37BE-C303-496D-B5CD-85F2937540FC}" type="slidenum">
              <a:rPr/>
              <a:t>‹#›</a:t>
            </a:fld>
            <a:endParaRPr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dirty="0"/>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9/30/2020</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fld id="{402B9795-92DC-40DC-A1CA-9A4B349D7824}" type="datetimeFigureOut">
              <a:rPr lang="en-US"/>
              <a:t>9/30/2020</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9/30/2020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9/30/2020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9/30/2020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12192000" cy="10798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rgbClr val="FFFF00"/>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rgbClr val="FFFF00"/>
              </a:solidFill>
              <a:miter lim="800000"/>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rgbClr val="FFFF00"/>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bg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5" name="Picture 4">
            <a:extLst>
              <a:ext uri="{FF2B5EF4-FFF2-40B4-BE49-F238E27FC236}">
                <a16:creationId xmlns:a16="http://schemas.microsoft.com/office/drawing/2014/main" id="{CE287EC9-F057-42F6-BBC4-3CE7B679912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913" r="13116" b="38854"/>
          <a:stretch/>
        </p:blipFill>
        <p:spPr>
          <a:xfrm>
            <a:off x="1203649" y="100653"/>
            <a:ext cx="1604865" cy="3216169"/>
          </a:xfrm>
          <a:prstGeom prst="rect">
            <a:avLst/>
          </a:prstGeom>
        </p:spPr>
      </p:pic>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9/30/2020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9/30/2020</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9/30/2020</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9/30/2020</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9/30/2020</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9/30/2020</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9/30/2020</a:t>
            </a:fld>
            <a:endParaRPr lang="en-US" dirty="0"/>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dirty="0"/>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dirty="0"/>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139224" y="2699409"/>
            <a:ext cx="6236409" cy="3156106"/>
          </a:xfrm>
        </p:spPr>
        <p:txBody>
          <a:bodyPr anchor="ctr">
            <a:normAutofit/>
          </a:bodyPr>
          <a:lstStyle/>
          <a:p>
            <a:pPr algn="ctr"/>
            <a:r>
              <a:rPr lang="en-US" cap="none" dirty="0"/>
              <a:t>“What Does Shared Governance Look Like?”</a:t>
            </a:r>
            <a:br>
              <a:rPr lang="en-US" cap="none" dirty="0"/>
            </a:br>
            <a:br>
              <a:rPr lang="en-US" sz="1000" cap="none" dirty="0"/>
            </a:br>
            <a:r>
              <a:rPr lang="en-US" sz="2800" cap="none" dirty="0"/>
              <a:t>Shared Governance Forum – 9/28/20</a:t>
            </a:r>
          </a:p>
        </p:txBody>
      </p:sp>
      <p:sp>
        <p:nvSpPr>
          <p:cNvPr id="7" name="Subtitle 6"/>
          <p:cNvSpPr>
            <a:spLocks noGrp="1"/>
          </p:cNvSpPr>
          <p:nvPr>
            <p:ph type="subTitle" idx="1"/>
          </p:nvPr>
        </p:nvSpPr>
        <p:spPr>
          <a:xfrm>
            <a:off x="3119607" y="5254609"/>
            <a:ext cx="3256026" cy="322680"/>
          </a:xfrm>
        </p:spPr>
        <p:txBody>
          <a:bodyPr>
            <a:normAutofit lnSpcReduction="10000"/>
          </a:bodyPr>
          <a:lstStyle/>
          <a:p>
            <a:r>
              <a:rPr lang="en-US" dirty="0"/>
              <a:t>Thomas W. Newsom, President</a:t>
            </a:r>
          </a:p>
        </p:txBody>
      </p:sp>
      <p:pic>
        <p:nvPicPr>
          <p:cNvPr id="8" name="Picture Placeholder 7">
            <a:extLst>
              <a:ext uri="{FF2B5EF4-FFF2-40B4-BE49-F238E27FC236}">
                <a16:creationId xmlns:a16="http://schemas.microsoft.com/office/drawing/2014/main" id="{38CC43D4-02CB-4D60-867F-7336FC720626}"/>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9" r="3324"/>
          <a:stretch/>
        </p:blipFill>
        <p:spPr>
          <a:xfrm>
            <a:off x="6450724" y="1501629"/>
            <a:ext cx="5467828" cy="3820092"/>
          </a:xfr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Shared Governance Forum 9/28/2020</a:t>
            </a:r>
          </a:p>
        </p:txBody>
      </p:sp>
      <p:pic>
        <p:nvPicPr>
          <p:cNvPr id="3" name="Picture 2">
            <a:extLst>
              <a:ext uri="{FF2B5EF4-FFF2-40B4-BE49-F238E27FC236}">
                <a16:creationId xmlns:a16="http://schemas.microsoft.com/office/drawing/2014/main" id="{2E1A9DBF-D50C-4C9B-9703-59A86C11D1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6661" y="5915608"/>
            <a:ext cx="998281" cy="706648"/>
          </a:xfrm>
          <a:prstGeom prst="rect">
            <a:avLst/>
          </a:prstGeom>
        </p:spPr>
      </p:pic>
      <p:pic>
        <p:nvPicPr>
          <p:cNvPr id="4" name="Picture 3">
            <a:extLst>
              <a:ext uri="{FF2B5EF4-FFF2-40B4-BE49-F238E27FC236}">
                <a16:creationId xmlns:a16="http://schemas.microsoft.com/office/drawing/2014/main" id="{FE8266D2-ED18-4902-8C86-9E7446B2F1D7}"/>
              </a:ext>
            </a:extLst>
          </p:cNvPr>
          <p:cNvPicPr>
            <a:picLocks noChangeAspect="1"/>
          </p:cNvPicPr>
          <p:nvPr/>
        </p:nvPicPr>
        <p:blipFill rotWithShape="1">
          <a:blip r:embed="rId3">
            <a:extLst>
              <a:ext uri="{28A0092B-C50C-407E-A947-70E740481C1C}">
                <a14:useLocalDpi xmlns:a14="http://schemas.microsoft.com/office/drawing/2010/main" val="0"/>
              </a:ext>
            </a:extLst>
          </a:blip>
          <a:srcRect t="35918" b="38232"/>
          <a:stretch/>
        </p:blipFill>
        <p:spPr>
          <a:xfrm>
            <a:off x="5981241" y="1688841"/>
            <a:ext cx="5104341" cy="2857134"/>
          </a:xfrm>
          <a:prstGeom prst="rect">
            <a:avLst/>
          </a:prstGeom>
        </p:spPr>
      </p:pic>
      <p:pic>
        <p:nvPicPr>
          <p:cNvPr id="10" name="Picture 9">
            <a:extLst>
              <a:ext uri="{FF2B5EF4-FFF2-40B4-BE49-F238E27FC236}">
                <a16:creationId xmlns:a16="http://schemas.microsoft.com/office/drawing/2014/main" id="{A3B21830-B69E-4774-A2F5-63EEEFA545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8714" y="1576874"/>
            <a:ext cx="4351662" cy="4841990"/>
          </a:xfrm>
          <a:prstGeom prst="rect">
            <a:avLst/>
          </a:prstGeom>
        </p:spPr>
      </p:pic>
    </p:spTree>
    <p:extLst>
      <p:ext uri="{BB962C8B-B14F-4D97-AF65-F5344CB8AC3E}">
        <p14:creationId xmlns:p14="http://schemas.microsoft.com/office/powerpoint/2010/main" val="104078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What Does Shared Governance Look Like</a:t>
            </a:r>
          </a:p>
        </p:txBody>
      </p:sp>
      <p:sp>
        <p:nvSpPr>
          <p:cNvPr id="14" name="Content Placeholder 13"/>
          <p:cNvSpPr>
            <a:spLocks noGrp="1"/>
          </p:cNvSpPr>
          <p:nvPr>
            <p:ph idx="1"/>
          </p:nvPr>
        </p:nvSpPr>
        <p:spPr>
          <a:xfrm>
            <a:off x="989901" y="1400961"/>
            <a:ext cx="10259735" cy="5293454"/>
          </a:xfrm>
        </p:spPr>
        <p:txBody>
          <a:bodyPr>
            <a:normAutofit/>
          </a:bodyPr>
          <a:lstStyle/>
          <a:p>
            <a:pPr marL="0" indent="0">
              <a:lnSpc>
                <a:spcPct val="150000"/>
              </a:lnSpc>
              <a:spcBef>
                <a:spcPts val="0"/>
              </a:spcBef>
              <a:buNone/>
            </a:pPr>
            <a:r>
              <a:rPr lang="en-US" sz="1200" b="1" u="sng" dirty="0"/>
              <a:t>References</a:t>
            </a:r>
          </a:p>
          <a:p>
            <a:pPr marL="0" indent="0">
              <a:lnSpc>
                <a:spcPct val="150000"/>
              </a:lnSpc>
              <a:spcBef>
                <a:spcPts val="0"/>
              </a:spcBef>
              <a:buNone/>
            </a:pPr>
            <a:r>
              <a:rPr lang="en-US" sz="800" dirty="0"/>
              <a:t>1. A.A.U.P. (1966). </a:t>
            </a:r>
            <a:r>
              <a:rPr lang="en-US" sz="800" i="1" dirty="0"/>
              <a:t>AAUP Statement on Government of Colleges and Universities</a:t>
            </a:r>
            <a:r>
              <a:rPr lang="en-US" sz="800" dirty="0"/>
              <a:t>. AAUP. https://www.aaup.org/report/statement-government-colleges-and-universities</a:t>
            </a:r>
          </a:p>
          <a:p>
            <a:pPr marL="0" indent="0">
              <a:lnSpc>
                <a:spcPct val="150000"/>
              </a:lnSpc>
              <a:spcBef>
                <a:spcPts val="0"/>
              </a:spcBef>
              <a:buNone/>
            </a:pPr>
            <a:r>
              <a:rPr lang="en-US" sz="800" dirty="0"/>
              <a:t>2. AFT Higher Education. (NA). </a:t>
            </a:r>
            <a:r>
              <a:rPr lang="en-US" sz="800" i="1" dirty="0"/>
              <a:t>Shared Governance in Colleges and Universities: A Statement by the Higher Education Program and Policy Council</a:t>
            </a:r>
            <a:r>
              <a:rPr lang="en-US" sz="800" dirty="0"/>
              <a:t>. Porfolio.Du.EDU. </a:t>
            </a:r>
            <a:r>
              <a:rPr lang="en-US" sz="800" dirty="0">
                <a:hlinkClick r:id="rId2"/>
              </a:rPr>
              <a:t>https://portfolio.du.edu/downloadItem/139191</a:t>
            </a:r>
            <a:endParaRPr lang="en-US" sz="800" dirty="0"/>
          </a:p>
          <a:p>
            <a:pPr marL="0" indent="0">
              <a:lnSpc>
                <a:spcPct val="150000"/>
              </a:lnSpc>
              <a:spcBef>
                <a:spcPts val="0"/>
              </a:spcBef>
              <a:buNone/>
            </a:pPr>
            <a:r>
              <a:rPr lang="en-US" sz="800" dirty="0"/>
              <a:t>3. D.G.K. (2020, January 8). </a:t>
            </a:r>
            <a:r>
              <a:rPr lang="en-US" sz="800" i="1" dirty="0"/>
              <a:t>SUNY Shared Governance Lecture, Dr. Gwen Kay</a:t>
            </a:r>
            <a:r>
              <a:rPr lang="en-US" sz="800" dirty="0"/>
              <a:t>. Https://Www.Youtube.Com/Watch?V=uMdfAxTL2Ac. </a:t>
            </a:r>
            <a:r>
              <a:rPr lang="en-US" sz="800" dirty="0">
                <a:hlinkClick r:id="rId2"/>
              </a:rPr>
              <a:t>https://www.youtube.com/watch?v=uMdfAxTL2Ac</a:t>
            </a:r>
            <a:endParaRPr lang="en-US" sz="800" dirty="0"/>
          </a:p>
          <a:p>
            <a:pPr marL="0" indent="0">
              <a:lnSpc>
                <a:spcPct val="150000"/>
              </a:lnSpc>
              <a:spcBef>
                <a:spcPts val="0"/>
              </a:spcBef>
              <a:buNone/>
            </a:pPr>
            <a:r>
              <a:rPr lang="en-US" sz="800" dirty="0"/>
              <a:t>4. </a:t>
            </a:r>
            <a:r>
              <a:rPr lang="en-US" sz="800" i="1" dirty="0"/>
              <a:t>Academic Policy and Procedures Manual</a:t>
            </a:r>
            <a:r>
              <a:rPr lang="en-US" sz="800" dirty="0"/>
              <a:t>. (2019). SE.Edu. </a:t>
            </a:r>
            <a:r>
              <a:rPr lang="en-US" sz="800" dirty="0">
                <a:hlinkClick r:id="rId2"/>
              </a:rPr>
              <a:t>https://www.se.edu/human-resources/wp-content/uploads/sites/28/2019/05/academic-policies-and-procedures-1.pdf</a:t>
            </a:r>
            <a:r>
              <a:rPr lang="en-US" sz="800" dirty="0"/>
              <a:t> </a:t>
            </a:r>
          </a:p>
          <a:p>
            <a:pPr marL="0" indent="0">
              <a:lnSpc>
                <a:spcPct val="150000"/>
              </a:lnSpc>
              <a:spcBef>
                <a:spcPts val="0"/>
              </a:spcBef>
              <a:buNone/>
            </a:pPr>
            <a:r>
              <a:rPr lang="en-US" sz="800" dirty="0"/>
              <a:t>5. </a:t>
            </a:r>
            <a:r>
              <a:rPr lang="en-US" sz="800" i="1" dirty="0"/>
              <a:t>On the Relationship of Faculty Governance to Academic Freedom | AAUP</a:t>
            </a:r>
            <a:r>
              <a:rPr lang="en-US" sz="800" dirty="0"/>
              <a:t>. (2020). AAUP.Org. </a:t>
            </a:r>
            <a:r>
              <a:rPr lang="en-US" sz="800" dirty="0">
                <a:hlinkClick r:id="rId2"/>
              </a:rPr>
              <a:t>https://www.aaup.org/report/relationship-faculty-governance-academic-freedom</a:t>
            </a:r>
            <a:r>
              <a:rPr lang="en-US" sz="800" dirty="0"/>
              <a:t> </a:t>
            </a:r>
          </a:p>
          <a:p>
            <a:pPr marL="0" indent="0">
              <a:lnSpc>
                <a:spcPct val="150000"/>
              </a:lnSpc>
              <a:spcBef>
                <a:spcPts val="0"/>
              </a:spcBef>
              <a:buNone/>
            </a:pPr>
            <a:r>
              <a:rPr lang="en-US" sz="800" dirty="0"/>
              <a:t>6. Nelson, C. (2011). </a:t>
            </a:r>
            <a:r>
              <a:rPr lang="en-US" sz="800" i="1" dirty="0"/>
              <a:t>No University Is an Island</a:t>
            </a:r>
            <a:r>
              <a:rPr lang="en-US" sz="800" dirty="0"/>
              <a:t> (1st ed.) [E-book]. New York University Press. </a:t>
            </a:r>
            <a:r>
              <a:rPr lang="en-US" sz="800" dirty="0">
                <a:hlinkClick r:id="rId2"/>
              </a:rPr>
              <a:t>https://tinyurl.com/y53kluxp</a:t>
            </a:r>
            <a:r>
              <a:rPr lang="en-US" sz="800" dirty="0"/>
              <a:t> </a:t>
            </a:r>
          </a:p>
          <a:p>
            <a:pPr marL="0" indent="0">
              <a:lnSpc>
                <a:spcPct val="150000"/>
              </a:lnSpc>
              <a:spcBef>
                <a:spcPts val="0"/>
              </a:spcBef>
              <a:buNone/>
            </a:pPr>
            <a:r>
              <a:rPr lang="en-US" sz="800" dirty="0"/>
              <a:t>7.. </a:t>
            </a:r>
            <a:r>
              <a:rPr lang="en-US" sz="800" i="1" dirty="0"/>
              <a:t>What is Integral Leadership</a:t>
            </a:r>
            <a:r>
              <a:rPr lang="en-US" sz="800" dirty="0"/>
              <a:t>. (2020). Integrallead.Com. </a:t>
            </a:r>
            <a:r>
              <a:rPr lang="en-US" sz="800" dirty="0">
                <a:hlinkClick r:id="rId2"/>
              </a:rPr>
              <a:t>https://tinyurl.com/yyx2rlg5</a:t>
            </a:r>
            <a:r>
              <a:rPr lang="en-US" sz="800" dirty="0"/>
              <a:t> </a:t>
            </a:r>
          </a:p>
          <a:p>
            <a:pPr marL="0" indent="0">
              <a:lnSpc>
                <a:spcPct val="150000"/>
              </a:lnSpc>
              <a:spcBef>
                <a:spcPts val="0"/>
              </a:spcBef>
              <a:buNone/>
            </a:pPr>
            <a:endParaRPr lang="en-US" sz="900" dirty="0"/>
          </a:p>
          <a:p>
            <a:pPr marL="0" indent="0">
              <a:lnSpc>
                <a:spcPct val="150000"/>
              </a:lnSpc>
              <a:spcBef>
                <a:spcPts val="0"/>
              </a:spcBef>
              <a:buNone/>
            </a:pPr>
            <a:r>
              <a:rPr lang="en-US" sz="1200" b="1" u="sng" dirty="0"/>
              <a:t>Bibliography</a:t>
            </a:r>
          </a:p>
          <a:p>
            <a:pPr>
              <a:lnSpc>
                <a:spcPct val="150000"/>
              </a:lnSpc>
              <a:spcBef>
                <a:spcPts val="0"/>
              </a:spcBef>
            </a:pPr>
            <a:r>
              <a:rPr lang="en-US" sz="900" dirty="0"/>
              <a:t>Arnett, A. A. (2018, January 26). </a:t>
            </a:r>
            <a:r>
              <a:rPr lang="en-US" sz="900" i="1" dirty="0"/>
              <a:t>Finding Shared Governance on Campus</a:t>
            </a:r>
            <a:r>
              <a:rPr lang="en-US" sz="900" dirty="0"/>
              <a:t>. Educationdive.Com. https://www.educationdive.com/news/finding-shared-governance-on-campus/515635/</a:t>
            </a:r>
          </a:p>
          <a:p>
            <a:pPr>
              <a:lnSpc>
                <a:spcPct val="150000"/>
              </a:lnSpc>
              <a:spcBef>
                <a:spcPts val="0"/>
              </a:spcBef>
            </a:pPr>
            <a:r>
              <a:rPr lang="en-US" sz="900" dirty="0"/>
              <a:t>Bahls, S. C. (2014, March). </a:t>
            </a:r>
            <a:r>
              <a:rPr lang="en-US" sz="900" i="1" dirty="0"/>
              <a:t>How to Make Shared Governance Work: Some Best Practices</a:t>
            </a:r>
            <a:r>
              <a:rPr lang="en-US" sz="900" dirty="0"/>
              <a:t>. Agb.Org. https://agb.org/trusteeship-article/how-to-make-shared-governance-work-some-best-practices/</a:t>
            </a:r>
          </a:p>
          <a:p>
            <a:pPr>
              <a:lnSpc>
                <a:spcPct val="150000"/>
              </a:lnSpc>
              <a:spcBef>
                <a:spcPts val="0"/>
              </a:spcBef>
            </a:pPr>
            <a:r>
              <a:rPr lang="en-US" sz="900" dirty="0"/>
              <a:t>Inside Higher Ed, &amp; Hass, M. (2020, April 29). </a:t>
            </a:r>
            <a:r>
              <a:rPr lang="en-US" sz="900" i="1" dirty="0"/>
              <a:t>Colleges with healthy shared governance perform better in crises than those with top-down decision making</a:t>
            </a:r>
            <a:r>
              <a:rPr lang="en-US" sz="900" dirty="0"/>
              <a:t>. Insidehighered.Com. https://www.insidehighered.com/views/2020/04/29/colleges-healthy-shared-governance-perform-better-crises-those-top-down-decision</a:t>
            </a:r>
          </a:p>
          <a:p>
            <a:pPr>
              <a:lnSpc>
                <a:spcPct val="150000"/>
              </a:lnSpc>
              <a:spcBef>
                <a:spcPts val="0"/>
              </a:spcBef>
            </a:pPr>
            <a:r>
              <a:rPr lang="en-US" sz="900" dirty="0"/>
              <a:t>Stoessel, J. W. (2013, December 1). </a:t>
            </a:r>
            <a:r>
              <a:rPr lang="en-US" sz="900" i="1" dirty="0"/>
              <a:t>Conceptualizing the Shared Governance Model in American Higher Education: Considering the Governing Board, President and Faculty</a:t>
            </a:r>
            <a:r>
              <a:rPr lang="en-US" sz="900" dirty="0"/>
              <a:t>. Inquiries Journal. http://www.inquiriesjournal.com/articles/818/conceptualizing-the-shared-governance-model-in-american-higher-education-considering-the-governing-board-president-and-faculty</a:t>
            </a:r>
          </a:p>
          <a:p>
            <a:pPr>
              <a:lnSpc>
                <a:spcPct val="150000"/>
              </a:lnSpc>
              <a:spcBef>
                <a:spcPts val="0"/>
              </a:spcBef>
            </a:pPr>
            <a:r>
              <a:rPr lang="en-US" sz="900" dirty="0"/>
              <a:t>Swihart, D., &amp; Porter-O’Grady, T. (2006). </a:t>
            </a:r>
            <a:r>
              <a:rPr lang="en-US" sz="900" i="1" dirty="0"/>
              <a:t>Shared Governance</a:t>
            </a:r>
            <a:r>
              <a:rPr lang="en-US" sz="900" dirty="0"/>
              <a:t>. HCPro.</a:t>
            </a:r>
          </a:p>
          <a:p>
            <a:pPr marL="0" indent="0">
              <a:lnSpc>
                <a:spcPct val="150000"/>
              </a:lnSpc>
              <a:spcBef>
                <a:spcPts val="0"/>
              </a:spcBef>
              <a:buNone/>
            </a:pPr>
            <a:endParaRPr lang="en-US" sz="1200" b="1" u="sng" dirty="0"/>
          </a:p>
        </p:txBody>
      </p:sp>
      <p:pic>
        <p:nvPicPr>
          <p:cNvPr id="3" name="Picture 2">
            <a:extLst>
              <a:ext uri="{FF2B5EF4-FFF2-40B4-BE49-F238E27FC236}">
                <a16:creationId xmlns:a16="http://schemas.microsoft.com/office/drawing/2014/main" id="{2E1A9DBF-D50C-4C9B-9703-59A86C11D1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6661" y="5915608"/>
            <a:ext cx="998281" cy="706648"/>
          </a:xfrm>
          <a:prstGeom prst="rect">
            <a:avLst/>
          </a:prstGeom>
        </p:spPr>
      </p:pic>
    </p:spTree>
    <p:extLst>
      <p:ext uri="{BB962C8B-B14F-4D97-AF65-F5344CB8AC3E}">
        <p14:creationId xmlns:p14="http://schemas.microsoft.com/office/powerpoint/2010/main" val="341667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What is Shared Governance</a:t>
            </a:r>
          </a:p>
        </p:txBody>
      </p:sp>
      <p:sp>
        <p:nvSpPr>
          <p:cNvPr id="14" name="Content Placeholder 13"/>
          <p:cNvSpPr>
            <a:spLocks noGrp="1"/>
          </p:cNvSpPr>
          <p:nvPr>
            <p:ph idx="1"/>
          </p:nvPr>
        </p:nvSpPr>
        <p:spPr>
          <a:xfrm>
            <a:off x="1104900" y="1409350"/>
            <a:ext cx="9982200" cy="4762850"/>
          </a:xfrm>
        </p:spPr>
        <p:txBody>
          <a:bodyPr>
            <a:normAutofit fontScale="92500" lnSpcReduction="20000"/>
          </a:bodyPr>
          <a:lstStyle/>
          <a:p>
            <a:pPr marL="0" indent="0">
              <a:lnSpc>
                <a:spcPct val="150000"/>
              </a:lnSpc>
              <a:buNone/>
            </a:pPr>
            <a:r>
              <a:rPr lang="en-US" dirty="0"/>
              <a:t>“Shared governance in higher education refers to structures and processes through which faculty, professional staff, administration, governing boards and, sometimes, students and staff participate in the development of policies and in decision-making that affect the institution.” – AAUP Statement 1966</a:t>
            </a:r>
            <a:r>
              <a:rPr lang="en-US" baseline="30000" dirty="0"/>
              <a:t>1</a:t>
            </a:r>
          </a:p>
          <a:p>
            <a:pPr>
              <a:lnSpc>
                <a:spcPct val="150000"/>
              </a:lnSpc>
            </a:pPr>
            <a:r>
              <a:rPr lang="en-US" dirty="0"/>
              <a:t>Set of practices under which college faculty and staff participate in significant decisions concerning the operation of their institution</a:t>
            </a:r>
            <a:r>
              <a:rPr lang="en-US" baseline="30000" dirty="0"/>
              <a:t>2</a:t>
            </a:r>
            <a:r>
              <a:rPr lang="en-US" dirty="0"/>
              <a:t>.</a:t>
            </a:r>
          </a:p>
          <a:p>
            <a:pPr>
              <a:lnSpc>
                <a:spcPct val="150000"/>
              </a:lnSpc>
            </a:pPr>
            <a:r>
              <a:rPr lang="en-US" dirty="0"/>
              <a:t>Structures and Processes for participation from all constituents in decisions that affect the institution</a:t>
            </a:r>
            <a:r>
              <a:rPr lang="en-US" baseline="30000" dirty="0"/>
              <a:t>3</a:t>
            </a:r>
            <a:r>
              <a:rPr lang="en-US" dirty="0"/>
              <a:t>.</a:t>
            </a:r>
          </a:p>
          <a:p>
            <a:pPr>
              <a:lnSpc>
                <a:spcPct val="150000"/>
              </a:lnSpc>
            </a:pPr>
            <a:r>
              <a:rPr lang="en-US" dirty="0"/>
              <a:t>Participation in decisions specifically in those spaces that faculty and staff are integrally involved</a:t>
            </a:r>
            <a:r>
              <a:rPr lang="en-US" baseline="30000" dirty="0"/>
              <a:t>3</a:t>
            </a:r>
            <a:r>
              <a:rPr lang="en-US" dirty="0"/>
              <a:t>.</a:t>
            </a:r>
          </a:p>
        </p:txBody>
      </p:sp>
      <p:pic>
        <p:nvPicPr>
          <p:cNvPr id="3" name="Picture 2">
            <a:extLst>
              <a:ext uri="{FF2B5EF4-FFF2-40B4-BE49-F238E27FC236}">
                <a16:creationId xmlns:a16="http://schemas.microsoft.com/office/drawing/2014/main" id="{2E1A9DBF-D50C-4C9B-9703-59A86C11D1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6661" y="5915608"/>
            <a:ext cx="998281" cy="706648"/>
          </a:xfrm>
          <a:prstGeom prst="rect">
            <a:avLst/>
          </a:prstGeom>
        </p:spPr>
      </p:pic>
    </p:spTree>
    <p:extLst>
      <p:ext uri="{BB962C8B-B14F-4D97-AF65-F5344CB8AC3E}">
        <p14:creationId xmlns:p14="http://schemas.microsoft.com/office/powerpoint/2010/main" val="303842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What is Shared Governance</a:t>
            </a:r>
          </a:p>
        </p:txBody>
      </p:sp>
      <p:sp>
        <p:nvSpPr>
          <p:cNvPr id="14" name="Content Placeholder 13"/>
          <p:cNvSpPr>
            <a:spLocks noGrp="1"/>
          </p:cNvSpPr>
          <p:nvPr>
            <p:ph idx="1"/>
          </p:nvPr>
        </p:nvSpPr>
        <p:spPr>
          <a:xfrm>
            <a:off x="989901" y="1400961"/>
            <a:ext cx="10259735" cy="4771239"/>
          </a:xfrm>
        </p:spPr>
        <p:txBody>
          <a:bodyPr>
            <a:normAutofit fontScale="92500" lnSpcReduction="10000"/>
          </a:bodyPr>
          <a:lstStyle/>
          <a:p>
            <a:pPr marL="0" indent="0">
              <a:lnSpc>
                <a:spcPct val="150000"/>
              </a:lnSpc>
              <a:buNone/>
            </a:pPr>
            <a:r>
              <a:rPr lang="en-US" sz="1900" b="1" i="1" u="sng" dirty="0"/>
              <a:t>Characteristics of Shared Governance</a:t>
            </a:r>
          </a:p>
          <a:p>
            <a:pPr marL="0" indent="0">
              <a:lnSpc>
                <a:spcPct val="150000"/>
              </a:lnSpc>
              <a:spcBef>
                <a:spcPts val="0"/>
              </a:spcBef>
              <a:buNone/>
            </a:pPr>
            <a:endParaRPr lang="en-US" sz="900" b="1" i="1" dirty="0"/>
          </a:p>
          <a:p>
            <a:pPr>
              <a:lnSpc>
                <a:spcPct val="150000"/>
              </a:lnSpc>
              <a:spcBef>
                <a:spcPts val="0"/>
              </a:spcBef>
            </a:pPr>
            <a:r>
              <a:rPr lang="en-US" sz="1900" dirty="0"/>
              <a:t>Faculty Set Academic Standards and Curriculum – </a:t>
            </a:r>
          </a:p>
          <a:p>
            <a:pPr marL="0" indent="0">
              <a:lnSpc>
                <a:spcPct val="150000"/>
              </a:lnSpc>
              <a:spcBef>
                <a:spcPts val="0"/>
              </a:spcBef>
              <a:buNone/>
            </a:pPr>
            <a:r>
              <a:rPr lang="en-US" sz="1900" dirty="0"/>
              <a:t>    Faculty has the central role in setting academic policy.</a:t>
            </a:r>
          </a:p>
          <a:p>
            <a:pPr marL="0" indent="0">
              <a:lnSpc>
                <a:spcPct val="150000"/>
              </a:lnSpc>
              <a:spcBef>
                <a:spcPts val="0"/>
              </a:spcBef>
              <a:buNone/>
            </a:pPr>
            <a:r>
              <a:rPr lang="en-US" sz="1900" dirty="0"/>
              <a:t>	Program and course learning outcomes, Sequencing, Instructional materials, etc.</a:t>
            </a:r>
          </a:p>
          <a:p>
            <a:pPr marL="0" indent="0">
              <a:lnSpc>
                <a:spcPct val="150000"/>
              </a:lnSpc>
              <a:spcBef>
                <a:spcPts val="0"/>
              </a:spcBef>
              <a:buNone/>
            </a:pPr>
            <a:r>
              <a:rPr lang="en-US" sz="1900" dirty="0"/>
              <a:t>    Faculty has significant input into matters that affect academic functions.</a:t>
            </a:r>
          </a:p>
          <a:p>
            <a:pPr>
              <a:lnSpc>
                <a:spcPct val="150000"/>
              </a:lnSpc>
              <a:spcBef>
                <a:spcPts val="0"/>
              </a:spcBef>
            </a:pPr>
            <a:r>
              <a:rPr lang="en-US" sz="1900" dirty="0"/>
              <a:t>Shared Responsibility for the Welfare of the Institution – </a:t>
            </a:r>
          </a:p>
          <a:p>
            <a:pPr marL="457200" lvl="1" indent="0">
              <a:lnSpc>
                <a:spcPct val="150000"/>
              </a:lnSpc>
              <a:spcBef>
                <a:spcPts val="0"/>
              </a:spcBef>
              <a:buNone/>
            </a:pPr>
            <a:r>
              <a:rPr lang="en-US" sz="1900" dirty="0"/>
              <a:t>Supports student success across the institution.</a:t>
            </a:r>
          </a:p>
          <a:p>
            <a:pPr marL="457200" lvl="1" indent="0">
              <a:lnSpc>
                <a:spcPct val="150000"/>
              </a:lnSpc>
              <a:spcBef>
                <a:spcPts val="0"/>
              </a:spcBef>
              <a:buNone/>
            </a:pPr>
            <a:r>
              <a:rPr lang="en-US" sz="1900" dirty="0"/>
              <a:t>Ability and willingness to direct diverse interests into a focused institutional effort.  </a:t>
            </a:r>
          </a:p>
          <a:p>
            <a:pPr>
              <a:lnSpc>
                <a:spcPct val="150000"/>
              </a:lnSpc>
              <a:spcBef>
                <a:spcPts val="0"/>
              </a:spcBef>
            </a:pPr>
            <a:r>
              <a:rPr lang="en-US" sz="1900" dirty="0"/>
              <a:t>Proactive – </a:t>
            </a:r>
          </a:p>
          <a:p>
            <a:pPr marL="457200" lvl="1" indent="0">
              <a:lnSpc>
                <a:spcPct val="150000"/>
              </a:lnSpc>
              <a:spcBef>
                <a:spcPts val="0"/>
              </a:spcBef>
              <a:buNone/>
            </a:pPr>
            <a:r>
              <a:rPr lang="en-US" sz="1900" dirty="0"/>
              <a:t>Incorporates viewpoints and expertise into important decisions and processes during the planning process.</a:t>
            </a:r>
          </a:p>
          <a:p>
            <a:pPr marL="0" indent="0">
              <a:lnSpc>
                <a:spcPct val="150000"/>
              </a:lnSpc>
              <a:buNone/>
            </a:pPr>
            <a:endParaRPr lang="en-US" dirty="0"/>
          </a:p>
        </p:txBody>
      </p:sp>
      <p:pic>
        <p:nvPicPr>
          <p:cNvPr id="3" name="Picture 2">
            <a:extLst>
              <a:ext uri="{FF2B5EF4-FFF2-40B4-BE49-F238E27FC236}">
                <a16:creationId xmlns:a16="http://schemas.microsoft.com/office/drawing/2014/main" id="{2E1A9DBF-D50C-4C9B-9703-59A86C11D1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6661" y="5915608"/>
            <a:ext cx="998281" cy="706648"/>
          </a:xfrm>
          <a:prstGeom prst="rect">
            <a:avLst/>
          </a:prstGeom>
        </p:spPr>
      </p:pic>
    </p:spTree>
    <p:extLst>
      <p:ext uri="{BB962C8B-B14F-4D97-AF65-F5344CB8AC3E}">
        <p14:creationId xmlns:p14="http://schemas.microsoft.com/office/powerpoint/2010/main" val="112790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What is Shared Governance</a:t>
            </a:r>
          </a:p>
        </p:txBody>
      </p:sp>
      <p:sp>
        <p:nvSpPr>
          <p:cNvPr id="14" name="Content Placeholder 13"/>
          <p:cNvSpPr>
            <a:spLocks noGrp="1"/>
          </p:cNvSpPr>
          <p:nvPr>
            <p:ph idx="1"/>
          </p:nvPr>
        </p:nvSpPr>
        <p:spPr>
          <a:xfrm>
            <a:off x="989901" y="1400961"/>
            <a:ext cx="10259735" cy="5293454"/>
          </a:xfrm>
        </p:spPr>
        <p:txBody>
          <a:bodyPr>
            <a:normAutofit lnSpcReduction="10000"/>
          </a:bodyPr>
          <a:lstStyle/>
          <a:p>
            <a:pPr marL="0" indent="0">
              <a:lnSpc>
                <a:spcPct val="150000"/>
              </a:lnSpc>
              <a:buNone/>
            </a:pPr>
            <a:r>
              <a:rPr lang="en-US" sz="1900" b="1" i="1" u="sng" dirty="0"/>
              <a:t>Principles of Shared Governance</a:t>
            </a:r>
          </a:p>
          <a:p>
            <a:pPr marL="0" indent="0">
              <a:lnSpc>
                <a:spcPct val="150000"/>
              </a:lnSpc>
              <a:spcBef>
                <a:spcPts val="0"/>
              </a:spcBef>
              <a:buNone/>
            </a:pPr>
            <a:endParaRPr lang="en-US" sz="900" b="1" i="1" dirty="0"/>
          </a:p>
          <a:p>
            <a:pPr>
              <a:lnSpc>
                <a:spcPct val="150000"/>
              </a:lnSpc>
              <a:spcBef>
                <a:spcPts val="0"/>
              </a:spcBef>
            </a:pPr>
            <a:r>
              <a:rPr lang="en-US" sz="1600" b="1" dirty="0"/>
              <a:t>Partnership </a:t>
            </a:r>
            <a:r>
              <a:rPr lang="en-US" sz="1600" dirty="0"/>
              <a:t>– </a:t>
            </a:r>
          </a:p>
          <a:p>
            <a:pPr marL="457200" lvl="1" indent="0">
              <a:lnSpc>
                <a:spcPct val="150000"/>
              </a:lnSpc>
              <a:spcBef>
                <a:spcPts val="0"/>
              </a:spcBef>
              <a:buNone/>
            </a:pPr>
            <a:r>
              <a:rPr lang="en-US" dirty="0"/>
              <a:t>A collaborative relationship between all stakeholders with a common goal of the welfare and success of the institution. </a:t>
            </a:r>
          </a:p>
          <a:p>
            <a:pPr>
              <a:lnSpc>
                <a:spcPct val="150000"/>
              </a:lnSpc>
              <a:spcBef>
                <a:spcPts val="0"/>
              </a:spcBef>
            </a:pPr>
            <a:r>
              <a:rPr lang="en-US" sz="1600" b="1" dirty="0"/>
              <a:t>Equity</a:t>
            </a:r>
            <a:r>
              <a:rPr lang="en-US" sz="1600" dirty="0"/>
              <a:t> – </a:t>
            </a:r>
          </a:p>
          <a:p>
            <a:pPr marL="457200" lvl="1" indent="0">
              <a:lnSpc>
                <a:spcPct val="150000"/>
              </a:lnSpc>
              <a:spcBef>
                <a:spcPts val="0"/>
              </a:spcBef>
              <a:buNone/>
            </a:pPr>
            <a:r>
              <a:rPr lang="en-US" dirty="0"/>
              <a:t>No one role is more important than the other. </a:t>
            </a:r>
          </a:p>
          <a:p>
            <a:pPr marL="457200" lvl="1" indent="0">
              <a:lnSpc>
                <a:spcPct val="150000"/>
              </a:lnSpc>
              <a:spcBef>
                <a:spcPts val="0"/>
              </a:spcBef>
              <a:buNone/>
            </a:pPr>
            <a:r>
              <a:rPr lang="en-US" dirty="0"/>
              <a:t>Does not necessarily mean equality in accountability and therefore equality in decision making. Final authority and responsibility for the welfare of SE rests with the President as delegated by the Board of Regents</a:t>
            </a:r>
            <a:r>
              <a:rPr lang="en-US" baseline="30000" dirty="0"/>
              <a:t>4</a:t>
            </a:r>
            <a:r>
              <a:rPr lang="en-US" dirty="0"/>
              <a:t>. </a:t>
            </a:r>
          </a:p>
          <a:p>
            <a:pPr>
              <a:lnSpc>
                <a:spcPct val="150000"/>
              </a:lnSpc>
              <a:spcBef>
                <a:spcPts val="0"/>
              </a:spcBef>
            </a:pPr>
            <a:r>
              <a:rPr lang="en-US" sz="1600" b="1" dirty="0"/>
              <a:t>Accountability</a:t>
            </a:r>
            <a:r>
              <a:rPr lang="en-US" sz="1600" dirty="0"/>
              <a:t> – </a:t>
            </a:r>
          </a:p>
          <a:p>
            <a:pPr marL="0" indent="0">
              <a:lnSpc>
                <a:spcPct val="150000"/>
              </a:lnSpc>
              <a:spcBef>
                <a:spcPts val="0"/>
              </a:spcBef>
              <a:buNone/>
            </a:pPr>
            <a:r>
              <a:rPr lang="en-US" sz="1600" dirty="0"/>
              <a:t>    Ability to invest in decision-making and take ownership in those decisions.</a:t>
            </a:r>
          </a:p>
          <a:p>
            <a:pPr>
              <a:lnSpc>
                <a:spcPct val="150000"/>
              </a:lnSpc>
              <a:spcBef>
                <a:spcPts val="0"/>
              </a:spcBef>
            </a:pPr>
            <a:r>
              <a:rPr lang="en-US" sz="1600" b="1" dirty="0"/>
              <a:t>Respect</a:t>
            </a:r>
            <a:r>
              <a:rPr lang="en-US" sz="1600" dirty="0"/>
              <a:t> – </a:t>
            </a:r>
          </a:p>
          <a:p>
            <a:pPr marL="457200" lvl="1" indent="0">
              <a:lnSpc>
                <a:spcPct val="150000"/>
              </a:lnSpc>
              <a:spcBef>
                <a:spcPts val="0"/>
              </a:spcBef>
              <a:buNone/>
            </a:pPr>
            <a:r>
              <a:rPr lang="en-US" dirty="0"/>
              <a:t>Ability to facilitate an environment that respects everyone’s background, perspective and expertise</a:t>
            </a:r>
            <a:r>
              <a:rPr lang="en-US" sz="1500" dirty="0"/>
              <a:t>. Collaborative mentality vs. a Watchdog Mentality</a:t>
            </a:r>
            <a:r>
              <a:rPr lang="en-US" sz="1500" baseline="30000" dirty="0"/>
              <a:t>3</a:t>
            </a:r>
            <a:r>
              <a:rPr lang="en-US" sz="1500" dirty="0"/>
              <a:t>.</a:t>
            </a:r>
          </a:p>
          <a:p>
            <a:pPr marL="0" indent="0">
              <a:lnSpc>
                <a:spcPct val="150000"/>
              </a:lnSpc>
              <a:spcBef>
                <a:spcPts val="0"/>
              </a:spcBef>
              <a:buNone/>
            </a:pPr>
            <a:endParaRPr lang="en-US" sz="1900" dirty="0"/>
          </a:p>
          <a:p>
            <a:pPr marL="0" indent="0">
              <a:lnSpc>
                <a:spcPct val="150000"/>
              </a:lnSpc>
              <a:buNone/>
            </a:pPr>
            <a:endParaRPr lang="en-US" dirty="0"/>
          </a:p>
        </p:txBody>
      </p:sp>
      <p:pic>
        <p:nvPicPr>
          <p:cNvPr id="3" name="Picture 2">
            <a:extLst>
              <a:ext uri="{FF2B5EF4-FFF2-40B4-BE49-F238E27FC236}">
                <a16:creationId xmlns:a16="http://schemas.microsoft.com/office/drawing/2014/main" id="{2E1A9DBF-D50C-4C9B-9703-59A86C11D1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6661" y="5915608"/>
            <a:ext cx="998281" cy="706648"/>
          </a:xfrm>
          <a:prstGeom prst="rect">
            <a:avLst/>
          </a:prstGeom>
        </p:spPr>
      </p:pic>
    </p:spTree>
    <p:extLst>
      <p:ext uri="{BB962C8B-B14F-4D97-AF65-F5344CB8AC3E}">
        <p14:creationId xmlns:p14="http://schemas.microsoft.com/office/powerpoint/2010/main" val="250511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E31C9-AC2B-431D-BEF4-192768EE2B3D}"/>
              </a:ext>
            </a:extLst>
          </p:cNvPr>
          <p:cNvSpPr>
            <a:spLocks noGrp="1"/>
          </p:cNvSpPr>
          <p:nvPr>
            <p:ph type="title"/>
          </p:nvPr>
        </p:nvSpPr>
        <p:spPr/>
        <p:txBody>
          <a:bodyPr/>
          <a:lstStyle/>
          <a:p>
            <a:r>
              <a:rPr lang="en-US" dirty="0"/>
              <a:t>Linking Shared Governance and Academic Freedom</a:t>
            </a:r>
          </a:p>
        </p:txBody>
      </p:sp>
      <p:sp>
        <p:nvSpPr>
          <p:cNvPr id="3" name="Content Placeholder 2">
            <a:extLst>
              <a:ext uri="{FF2B5EF4-FFF2-40B4-BE49-F238E27FC236}">
                <a16:creationId xmlns:a16="http://schemas.microsoft.com/office/drawing/2014/main" id="{28CDA1D7-9441-4779-B62D-60EF120FADDC}"/>
              </a:ext>
            </a:extLst>
          </p:cNvPr>
          <p:cNvSpPr>
            <a:spLocks noGrp="1"/>
          </p:cNvSpPr>
          <p:nvPr>
            <p:ph idx="1"/>
          </p:nvPr>
        </p:nvSpPr>
        <p:spPr/>
        <p:txBody>
          <a:bodyPr>
            <a:normAutofit fontScale="92500" lnSpcReduction="20000"/>
          </a:bodyPr>
          <a:lstStyle/>
          <a:p>
            <a:pPr lvl="0">
              <a:lnSpc>
                <a:spcPct val="150000"/>
              </a:lnSpc>
            </a:pPr>
            <a:r>
              <a:rPr lang="en-US" dirty="0"/>
              <a:t>Embracing the Faculty Voice on Academic and Institutional Matters</a:t>
            </a:r>
            <a:r>
              <a:rPr lang="en-US" baseline="30000" dirty="0"/>
              <a:t>5</a:t>
            </a:r>
          </a:p>
          <a:p>
            <a:pPr lvl="1">
              <a:lnSpc>
                <a:spcPct val="150000"/>
              </a:lnSpc>
            </a:pPr>
            <a:r>
              <a:rPr lang="en-US" dirty="0"/>
              <a:t>Protect faculty independence on methods and content of instruction</a:t>
            </a:r>
          </a:p>
          <a:p>
            <a:pPr lvl="1">
              <a:lnSpc>
                <a:spcPct val="150000"/>
              </a:lnSpc>
            </a:pPr>
            <a:r>
              <a:rPr lang="en-US" dirty="0"/>
              <a:t>Protect faculty independence in research goals and methods</a:t>
            </a:r>
          </a:p>
          <a:p>
            <a:pPr lvl="1">
              <a:lnSpc>
                <a:spcPct val="150000"/>
              </a:lnSpc>
            </a:pPr>
            <a:r>
              <a:rPr lang="en-US" dirty="0"/>
              <a:t>Preserve free-thought and the marketplace of ideas --&gt; direct benefit to students</a:t>
            </a:r>
          </a:p>
          <a:p>
            <a:pPr lvl="1">
              <a:lnSpc>
                <a:spcPct val="150000"/>
              </a:lnSpc>
            </a:pPr>
            <a:r>
              <a:rPr lang="en-US" dirty="0"/>
              <a:t>Creates a climate of embrace as opposed to a “chilling effect” on academic freedom</a:t>
            </a:r>
          </a:p>
          <a:p>
            <a:pPr>
              <a:lnSpc>
                <a:spcPct val="150000"/>
              </a:lnSpc>
            </a:pPr>
            <a:r>
              <a:rPr lang="en-US" dirty="0"/>
              <a:t>Relationship as Two Legs of the Three-Legged Stool</a:t>
            </a:r>
            <a:r>
              <a:rPr lang="en-US" baseline="30000" dirty="0"/>
              <a:t>6</a:t>
            </a:r>
          </a:p>
          <a:p>
            <a:pPr lvl="1">
              <a:lnSpc>
                <a:spcPct val="150000"/>
              </a:lnSpc>
            </a:pPr>
            <a:r>
              <a:rPr lang="en-US" dirty="0"/>
              <a:t>Mechanisms through which faculty professional expertise becomes functional</a:t>
            </a:r>
          </a:p>
          <a:p>
            <a:pPr lvl="1">
              <a:lnSpc>
                <a:spcPct val="150000"/>
              </a:lnSpc>
            </a:pPr>
            <a:r>
              <a:rPr lang="en-US" dirty="0"/>
              <a:t>Moves expertise from conceptual to functional</a:t>
            </a:r>
          </a:p>
          <a:p>
            <a:pPr lvl="1">
              <a:lnSpc>
                <a:spcPct val="150000"/>
              </a:lnSpc>
            </a:pPr>
            <a:r>
              <a:rPr lang="en-US" dirty="0"/>
              <a:t>Balance between administrative and disciplinary knowledge</a:t>
            </a:r>
          </a:p>
          <a:p>
            <a:pPr lvl="1">
              <a:lnSpc>
                <a:spcPct val="150000"/>
              </a:lnSpc>
            </a:pPr>
            <a:r>
              <a:rPr lang="en-US" dirty="0"/>
              <a:t>Helps differentiate between areas for fully collaborative decision making, for full autonomy, and for consultation followed by final decision. </a:t>
            </a:r>
          </a:p>
        </p:txBody>
      </p:sp>
    </p:spTree>
    <p:extLst>
      <p:ext uri="{BB962C8B-B14F-4D97-AF65-F5344CB8AC3E}">
        <p14:creationId xmlns:p14="http://schemas.microsoft.com/office/powerpoint/2010/main" val="69291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Shared Governance Gone Wrong</a:t>
            </a:r>
          </a:p>
        </p:txBody>
      </p:sp>
      <p:sp>
        <p:nvSpPr>
          <p:cNvPr id="14" name="Content Placeholder 13"/>
          <p:cNvSpPr>
            <a:spLocks noGrp="1"/>
          </p:cNvSpPr>
          <p:nvPr>
            <p:ph idx="1"/>
          </p:nvPr>
        </p:nvSpPr>
        <p:spPr>
          <a:xfrm>
            <a:off x="1104900" y="1400961"/>
            <a:ext cx="10144736" cy="5293454"/>
          </a:xfrm>
        </p:spPr>
        <p:txBody>
          <a:bodyPr>
            <a:normAutofit fontScale="92500" lnSpcReduction="20000"/>
          </a:bodyPr>
          <a:lstStyle/>
          <a:p>
            <a:pPr>
              <a:lnSpc>
                <a:spcPct val="150000"/>
              </a:lnSpc>
              <a:spcBef>
                <a:spcPts val="0"/>
              </a:spcBef>
            </a:pPr>
            <a:r>
              <a:rPr lang="en-US" sz="1800" dirty="0"/>
              <a:t>Lack of Collegiality and Respect – Precursor of Collegiality and Respect</a:t>
            </a:r>
          </a:p>
          <a:p>
            <a:pPr>
              <a:lnSpc>
                <a:spcPct val="150000"/>
              </a:lnSpc>
              <a:spcBef>
                <a:spcPts val="0"/>
              </a:spcBef>
            </a:pPr>
            <a:r>
              <a:rPr lang="en-US" sz="1800" dirty="0"/>
              <a:t>Lack of Communication – Silence is not consent, strong institutional communication required </a:t>
            </a:r>
          </a:p>
          <a:p>
            <a:pPr>
              <a:lnSpc>
                <a:spcPct val="150000"/>
              </a:lnSpc>
              <a:spcBef>
                <a:spcPts val="0"/>
              </a:spcBef>
            </a:pPr>
            <a:r>
              <a:rPr lang="en-US" sz="1800" dirty="0"/>
              <a:t>Lack of Understanding of Roles – Roles are Clearly Defined in APPM, Virtue and Sphere of Expertise</a:t>
            </a:r>
          </a:p>
          <a:p>
            <a:pPr>
              <a:lnSpc>
                <a:spcPct val="150000"/>
              </a:lnSpc>
              <a:spcBef>
                <a:spcPts val="0"/>
              </a:spcBef>
            </a:pPr>
            <a:r>
              <a:rPr lang="en-US" sz="1800" dirty="0"/>
              <a:t>Recommendations are not Addressed Appropriately – Reason and Explanation</a:t>
            </a:r>
          </a:p>
          <a:p>
            <a:pPr>
              <a:lnSpc>
                <a:spcPct val="150000"/>
              </a:lnSpc>
              <a:spcBef>
                <a:spcPts val="0"/>
              </a:spcBef>
            </a:pPr>
            <a:r>
              <a:rPr lang="en-US" sz="1800" dirty="0"/>
              <a:t>Lack of Respect and Collegial Approach – Respectful, Professional Discussions</a:t>
            </a:r>
          </a:p>
          <a:p>
            <a:pPr>
              <a:lnSpc>
                <a:spcPct val="150000"/>
              </a:lnSpc>
              <a:spcBef>
                <a:spcPts val="0"/>
              </a:spcBef>
            </a:pPr>
            <a:r>
              <a:rPr lang="en-US" sz="1800" dirty="0"/>
              <a:t>Shared Governance Decisions Made in a Bubble – Breakdown of Collaboration</a:t>
            </a:r>
          </a:p>
          <a:p>
            <a:pPr>
              <a:lnSpc>
                <a:spcPct val="150000"/>
              </a:lnSpc>
              <a:spcBef>
                <a:spcPts val="0"/>
              </a:spcBef>
            </a:pPr>
            <a:r>
              <a:rPr lang="en-US" sz="1800" dirty="0"/>
              <a:t>Lack of Trust and Transparency – The past does not always inform the future</a:t>
            </a:r>
          </a:p>
          <a:p>
            <a:pPr>
              <a:lnSpc>
                <a:spcPct val="150000"/>
              </a:lnSpc>
              <a:spcBef>
                <a:spcPts val="0"/>
              </a:spcBef>
            </a:pPr>
            <a:endParaRPr lang="en-US" sz="1800" dirty="0"/>
          </a:p>
          <a:p>
            <a:pPr>
              <a:lnSpc>
                <a:spcPct val="150000"/>
              </a:lnSpc>
              <a:spcBef>
                <a:spcPts val="0"/>
              </a:spcBef>
            </a:pPr>
            <a:r>
              <a:rPr lang="en-US" sz="1800" dirty="0"/>
              <a:t>Shared Governance is – </a:t>
            </a:r>
          </a:p>
          <a:p>
            <a:pPr lvl="1">
              <a:lnSpc>
                <a:spcPct val="150000"/>
              </a:lnSpc>
              <a:spcBef>
                <a:spcPts val="0"/>
              </a:spcBef>
            </a:pPr>
            <a:r>
              <a:rPr lang="en-US" sz="1800" dirty="0"/>
              <a:t>Not a process of seeding authority</a:t>
            </a:r>
          </a:p>
          <a:p>
            <a:pPr lvl="1">
              <a:lnSpc>
                <a:spcPct val="150000"/>
              </a:lnSpc>
              <a:spcBef>
                <a:spcPts val="0"/>
              </a:spcBef>
            </a:pPr>
            <a:r>
              <a:rPr lang="en-US" sz="1800" dirty="0"/>
              <a:t>A demonstration or reflection of leadership of internal stakeholders</a:t>
            </a:r>
          </a:p>
          <a:p>
            <a:pPr lvl="1">
              <a:lnSpc>
                <a:spcPct val="150000"/>
              </a:lnSpc>
              <a:spcBef>
                <a:spcPts val="0"/>
              </a:spcBef>
            </a:pPr>
            <a:r>
              <a:rPr lang="en-US" sz="1800" dirty="0"/>
              <a:t>A delegation of responsibility to stakeholders to work or frame a problem to assist in making tough decisions</a:t>
            </a:r>
          </a:p>
          <a:p>
            <a:pPr lvl="1">
              <a:lnSpc>
                <a:spcPct val="150000"/>
              </a:lnSpc>
              <a:spcBef>
                <a:spcPts val="0"/>
              </a:spcBef>
            </a:pPr>
            <a:r>
              <a:rPr lang="en-US" sz="1800" dirty="0"/>
              <a:t>Not operational but policy</a:t>
            </a:r>
          </a:p>
          <a:p>
            <a:pPr lvl="1">
              <a:lnSpc>
                <a:spcPct val="150000"/>
              </a:lnSpc>
              <a:spcBef>
                <a:spcPts val="0"/>
              </a:spcBef>
            </a:pPr>
            <a:r>
              <a:rPr lang="en-US" sz="1800" dirty="0"/>
              <a:t>Essential to “People Organizations”</a:t>
            </a:r>
          </a:p>
          <a:p>
            <a:pPr lvl="1">
              <a:lnSpc>
                <a:spcPct val="150000"/>
              </a:lnSpc>
              <a:spcBef>
                <a:spcPts val="0"/>
              </a:spcBef>
            </a:pPr>
            <a:endParaRPr lang="en-US" sz="1000" dirty="0"/>
          </a:p>
          <a:p>
            <a:pPr lvl="1">
              <a:lnSpc>
                <a:spcPct val="150000"/>
              </a:lnSpc>
              <a:spcBef>
                <a:spcPts val="0"/>
              </a:spcBef>
            </a:pPr>
            <a:endParaRPr lang="en-US" sz="1000" dirty="0"/>
          </a:p>
          <a:p>
            <a:pPr marL="0" indent="0">
              <a:lnSpc>
                <a:spcPct val="150000"/>
              </a:lnSpc>
              <a:spcBef>
                <a:spcPts val="0"/>
              </a:spcBef>
              <a:buNone/>
            </a:pPr>
            <a:endParaRPr lang="en-US" sz="1800" dirty="0"/>
          </a:p>
          <a:p>
            <a:pPr marL="0" indent="0">
              <a:lnSpc>
                <a:spcPct val="150000"/>
              </a:lnSpc>
              <a:spcBef>
                <a:spcPts val="0"/>
              </a:spcBef>
              <a:buNone/>
            </a:pPr>
            <a:endParaRPr lang="en-US" sz="1900" dirty="0"/>
          </a:p>
          <a:p>
            <a:pPr marL="0" indent="0">
              <a:lnSpc>
                <a:spcPct val="150000"/>
              </a:lnSpc>
              <a:buNone/>
            </a:pPr>
            <a:endParaRPr lang="en-US" dirty="0"/>
          </a:p>
        </p:txBody>
      </p:sp>
      <p:pic>
        <p:nvPicPr>
          <p:cNvPr id="3" name="Picture 2">
            <a:extLst>
              <a:ext uri="{FF2B5EF4-FFF2-40B4-BE49-F238E27FC236}">
                <a16:creationId xmlns:a16="http://schemas.microsoft.com/office/drawing/2014/main" id="{2E1A9DBF-D50C-4C9B-9703-59A86C11D1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6661" y="5915608"/>
            <a:ext cx="998281" cy="706648"/>
          </a:xfrm>
          <a:prstGeom prst="rect">
            <a:avLst/>
          </a:prstGeom>
        </p:spPr>
      </p:pic>
    </p:spTree>
    <p:extLst>
      <p:ext uri="{BB962C8B-B14F-4D97-AF65-F5344CB8AC3E}">
        <p14:creationId xmlns:p14="http://schemas.microsoft.com/office/powerpoint/2010/main" val="215484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Beyond Shared Governance </a:t>
            </a:r>
          </a:p>
        </p:txBody>
      </p:sp>
      <p:sp>
        <p:nvSpPr>
          <p:cNvPr id="14" name="Content Placeholder 13"/>
          <p:cNvSpPr>
            <a:spLocks noGrp="1"/>
          </p:cNvSpPr>
          <p:nvPr>
            <p:ph idx="1"/>
          </p:nvPr>
        </p:nvSpPr>
        <p:spPr>
          <a:xfrm>
            <a:off x="989901" y="1308683"/>
            <a:ext cx="10259735" cy="5385732"/>
          </a:xfrm>
        </p:spPr>
        <p:txBody>
          <a:bodyPr>
            <a:normAutofit/>
          </a:bodyPr>
          <a:lstStyle/>
          <a:p>
            <a:pPr marL="0" indent="0" algn="ctr">
              <a:lnSpc>
                <a:spcPct val="150000"/>
              </a:lnSpc>
              <a:spcBef>
                <a:spcPts val="0"/>
              </a:spcBef>
              <a:buNone/>
            </a:pPr>
            <a:r>
              <a:rPr lang="en-US" sz="1500" b="1" u="sng" dirty="0"/>
              <a:t>Models of Integral Leadership </a:t>
            </a:r>
          </a:p>
          <a:p>
            <a:pPr marL="0" indent="0">
              <a:lnSpc>
                <a:spcPct val="150000"/>
              </a:lnSpc>
              <a:spcBef>
                <a:spcPts val="0"/>
              </a:spcBef>
              <a:buNone/>
            </a:pPr>
            <a:endParaRPr lang="en-US" sz="1500" dirty="0"/>
          </a:p>
          <a:p>
            <a:pPr marL="0" indent="0" algn="ctr">
              <a:lnSpc>
                <a:spcPct val="150000"/>
              </a:lnSpc>
              <a:spcBef>
                <a:spcPts val="0"/>
              </a:spcBef>
              <a:buNone/>
            </a:pPr>
            <a:r>
              <a:rPr lang="en-US" sz="1600" dirty="0"/>
              <a:t>“Integral Leadership is a methodology for working with individuals,</a:t>
            </a:r>
          </a:p>
          <a:p>
            <a:pPr marL="0" indent="0" algn="ctr">
              <a:lnSpc>
                <a:spcPct val="150000"/>
              </a:lnSpc>
              <a:spcBef>
                <a:spcPts val="0"/>
              </a:spcBef>
              <a:buNone/>
            </a:pPr>
            <a:r>
              <a:rPr lang="en-US" sz="1600" dirty="0"/>
              <a:t>teams and organizations so that effective, creative, sustainable leadership </a:t>
            </a:r>
          </a:p>
          <a:p>
            <a:pPr marL="0" indent="0" algn="ctr">
              <a:lnSpc>
                <a:spcPct val="150000"/>
              </a:lnSpc>
              <a:spcBef>
                <a:spcPts val="0"/>
              </a:spcBef>
              <a:buNone/>
            </a:pPr>
            <a:r>
              <a:rPr lang="en-US" sz="1600" dirty="0"/>
              <a:t>emerges at every level of the enterprise.”</a:t>
            </a:r>
            <a:r>
              <a:rPr lang="en-US" sz="1600" baseline="30000" dirty="0"/>
              <a:t>7</a:t>
            </a:r>
          </a:p>
          <a:p>
            <a:pPr marL="0" indent="0" algn="ctr">
              <a:lnSpc>
                <a:spcPct val="150000"/>
              </a:lnSpc>
              <a:spcBef>
                <a:spcPts val="0"/>
              </a:spcBef>
              <a:buNone/>
            </a:pPr>
            <a:endParaRPr lang="en-US" sz="1600" baseline="30000" dirty="0"/>
          </a:p>
          <a:p>
            <a:pPr marL="0" indent="0" algn="ctr">
              <a:lnSpc>
                <a:spcPct val="150000"/>
              </a:lnSpc>
              <a:spcBef>
                <a:spcPts val="0"/>
              </a:spcBef>
              <a:buNone/>
            </a:pPr>
            <a:endParaRPr lang="en-US" sz="1600" baseline="30000" dirty="0"/>
          </a:p>
          <a:p>
            <a:pPr>
              <a:lnSpc>
                <a:spcPct val="150000"/>
              </a:lnSpc>
              <a:spcBef>
                <a:spcPts val="0"/>
              </a:spcBef>
            </a:pPr>
            <a:r>
              <a:rPr lang="en-US" sz="2400" baseline="30000" dirty="0"/>
              <a:t>Collaborative and Decisive Leadership</a:t>
            </a:r>
          </a:p>
          <a:p>
            <a:pPr>
              <a:lnSpc>
                <a:spcPct val="150000"/>
              </a:lnSpc>
              <a:spcBef>
                <a:spcPts val="0"/>
              </a:spcBef>
            </a:pPr>
            <a:r>
              <a:rPr lang="en-US" sz="2400" baseline="30000" dirty="0"/>
              <a:t>Links Constituencies in a Well-Functioning Partnership</a:t>
            </a:r>
          </a:p>
          <a:p>
            <a:pPr>
              <a:lnSpc>
                <a:spcPct val="150000"/>
              </a:lnSpc>
              <a:spcBef>
                <a:spcPts val="0"/>
              </a:spcBef>
            </a:pPr>
            <a:r>
              <a:rPr lang="en-US" sz="2400" baseline="30000" dirty="0"/>
              <a:t>Devoted to a Well-Defined, Broadly Affirmed Institutional Vision</a:t>
            </a:r>
          </a:p>
          <a:p>
            <a:pPr>
              <a:lnSpc>
                <a:spcPct val="150000"/>
              </a:lnSpc>
              <a:spcBef>
                <a:spcPts val="0"/>
              </a:spcBef>
            </a:pPr>
            <a:r>
              <a:rPr lang="en-US" sz="2400" baseline="30000" dirty="0"/>
              <a:t>Consequential Governance that has an Enduring and Long-Term Effect</a:t>
            </a:r>
          </a:p>
          <a:p>
            <a:pPr>
              <a:lnSpc>
                <a:spcPct val="150000"/>
              </a:lnSpc>
              <a:spcBef>
                <a:spcPts val="0"/>
              </a:spcBef>
            </a:pPr>
            <a:r>
              <a:rPr lang="en-US" sz="2400" baseline="30000" dirty="0"/>
              <a:t>A Shared Responsibility for Identifying and Pursuing an Aligned Set of Sustained Strategic Directions</a:t>
            </a:r>
          </a:p>
          <a:p>
            <a:pPr marL="0" indent="0">
              <a:lnSpc>
                <a:spcPct val="150000"/>
              </a:lnSpc>
              <a:spcBef>
                <a:spcPts val="0"/>
              </a:spcBef>
              <a:buNone/>
            </a:pPr>
            <a:r>
              <a:rPr lang="en-US" sz="900" dirty="0"/>
              <a:t> </a:t>
            </a:r>
          </a:p>
          <a:p>
            <a:pPr marL="0" indent="0">
              <a:lnSpc>
                <a:spcPct val="150000"/>
              </a:lnSpc>
              <a:spcBef>
                <a:spcPts val="0"/>
              </a:spcBef>
              <a:buNone/>
            </a:pPr>
            <a:r>
              <a:rPr lang="en-US" sz="1500" b="1" i="1" dirty="0"/>
              <a:t>Rooted in Shared Governance, as integral leadership relies on a system of increased collaboration, and intentional links between constituencies and partnerships. </a:t>
            </a:r>
          </a:p>
          <a:p>
            <a:pPr marL="0" indent="0">
              <a:lnSpc>
                <a:spcPct val="150000"/>
              </a:lnSpc>
              <a:spcBef>
                <a:spcPts val="0"/>
              </a:spcBef>
              <a:buNone/>
            </a:pPr>
            <a:endParaRPr lang="en-US" sz="1900" dirty="0"/>
          </a:p>
          <a:p>
            <a:pPr marL="0" indent="0">
              <a:lnSpc>
                <a:spcPct val="150000"/>
              </a:lnSpc>
              <a:buNone/>
            </a:pPr>
            <a:endParaRPr lang="en-US" dirty="0"/>
          </a:p>
        </p:txBody>
      </p:sp>
      <p:pic>
        <p:nvPicPr>
          <p:cNvPr id="3" name="Picture 2">
            <a:extLst>
              <a:ext uri="{FF2B5EF4-FFF2-40B4-BE49-F238E27FC236}">
                <a16:creationId xmlns:a16="http://schemas.microsoft.com/office/drawing/2014/main" id="{2E1A9DBF-D50C-4C9B-9703-59A86C11D1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6661" y="5915608"/>
            <a:ext cx="998281" cy="706648"/>
          </a:xfrm>
          <a:prstGeom prst="rect">
            <a:avLst/>
          </a:prstGeom>
        </p:spPr>
      </p:pic>
    </p:spTree>
    <p:extLst>
      <p:ext uri="{BB962C8B-B14F-4D97-AF65-F5344CB8AC3E}">
        <p14:creationId xmlns:p14="http://schemas.microsoft.com/office/powerpoint/2010/main" val="87580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Keeping Shared Governance Alive</a:t>
            </a:r>
          </a:p>
        </p:txBody>
      </p:sp>
      <p:sp>
        <p:nvSpPr>
          <p:cNvPr id="14" name="Content Placeholder 13"/>
          <p:cNvSpPr>
            <a:spLocks noGrp="1"/>
          </p:cNvSpPr>
          <p:nvPr>
            <p:ph idx="1"/>
          </p:nvPr>
        </p:nvSpPr>
        <p:spPr>
          <a:xfrm>
            <a:off x="1104900" y="1400961"/>
            <a:ext cx="9980682" cy="5293454"/>
          </a:xfrm>
        </p:spPr>
        <p:txBody>
          <a:bodyPr>
            <a:normAutofit/>
          </a:bodyPr>
          <a:lstStyle/>
          <a:p>
            <a:pPr marL="0" indent="0" algn="ctr">
              <a:lnSpc>
                <a:spcPct val="150000"/>
              </a:lnSpc>
              <a:spcBef>
                <a:spcPts val="0"/>
              </a:spcBef>
              <a:buNone/>
            </a:pPr>
            <a:r>
              <a:rPr lang="en-US" sz="2400" b="1" dirty="0"/>
              <a:t>Exercise</a:t>
            </a:r>
          </a:p>
          <a:p>
            <a:pPr marL="0" indent="0" algn="ctr">
              <a:lnSpc>
                <a:spcPct val="150000"/>
              </a:lnSpc>
              <a:spcBef>
                <a:spcPts val="0"/>
              </a:spcBef>
              <a:buNone/>
            </a:pPr>
            <a:r>
              <a:rPr lang="en-US" sz="2400" b="1" dirty="0"/>
              <a:t>Practice</a:t>
            </a:r>
          </a:p>
          <a:p>
            <a:pPr marL="0" indent="0" algn="ctr">
              <a:lnSpc>
                <a:spcPct val="150000"/>
              </a:lnSpc>
              <a:spcBef>
                <a:spcPts val="0"/>
              </a:spcBef>
              <a:buNone/>
            </a:pPr>
            <a:r>
              <a:rPr lang="en-US" sz="2400" b="1" dirty="0"/>
              <a:t>Cultivate</a:t>
            </a:r>
          </a:p>
          <a:p>
            <a:pPr marL="0" indent="0">
              <a:lnSpc>
                <a:spcPct val="150000"/>
              </a:lnSpc>
              <a:spcBef>
                <a:spcPts val="0"/>
              </a:spcBef>
              <a:buNone/>
            </a:pPr>
            <a:endParaRPr lang="en-US" sz="1900" dirty="0"/>
          </a:p>
          <a:p>
            <a:pPr marL="0" indent="0">
              <a:lnSpc>
                <a:spcPct val="150000"/>
              </a:lnSpc>
              <a:spcBef>
                <a:spcPts val="0"/>
              </a:spcBef>
              <a:buNone/>
            </a:pPr>
            <a:r>
              <a:rPr lang="en-US" sz="1900" dirty="0"/>
              <a:t>	Strategic Planning – Realistic and Achievable</a:t>
            </a:r>
          </a:p>
          <a:p>
            <a:pPr marL="0" indent="0">
              <a:lnSpc>
                <a:spcPct val="150000"/>
              </a:lnSpc>
              <a:spcBef>
                <a:spcPts val="0"/>
              </a:spcBef>
              <a:buNone/>
            </a:pPr>
            <a:r>
              <a:rPr lang="en-US" sz="1900" dirty="0"/>
              <a:t>	Ongoing Education – What does Shared Governance Mean and Look Like</a:t>
            </a:r>
          </a:p>
          <a:p>
            <a:pPr marL="0" indent="0">
              <a:lnSpc>
                <a:spcPct val="150000"/>
              </a:lnSpc>
              <a:spcBef>
                <a:spcPts val="0"/>
              </a:spcBef>
              <a:buNone/>
            </a:pPr>
            <a:r>
              <a:rPr lang="en-US" sz="1900" dirty="0"/>
              <a:t>	Fine-Tune the Process – Feedback is important to Improvement</a:t>
            </a:r>
          </a:p>
          <a:p>
            <a:pPr marL="0" indent="0">
              <a:lnSpc>
                <a:spcPct val="150000"/>
              </a:lnSpc>
              <a:spcBef>
                <a:spcPts val="0"/>
              </a:spcBef>
              <a:buNone/>
            </a:pPr>
            <a:r>
              <a:rPr lang="en-US" sz="1900" dirty="0"/>
              <a:t>	Document Effectiveness – Data Collection to Strengthen the Process</a:t>
            </a:r>
          </a:p>
          <a:p>
            <a:pPr marL="0" indent="0">
              <a:lnSpc>
                <a:spcPct val="150000"/>
              </a:lnSpc>
              <a:spcBef>
                <a:spcPts val="0"/>
              </a:spcBef>
              <a:buNone/>
            </a:pPr>
            <a:r>
              <a:rPr lang="en-US" sz="1900" dirty="0"/>
              <a:t>	Celebrate Success – Acknowledge Accomplishments of Collaboration</a:t>
            </a:r>
          </a:p>
          <a:p>
            <a:pPr marL="0" indent="0">
              <a:lnSpc>
                <a:spcPct val="150000"/>
              </a:lnSpc>
              <a:spcBef>
                <a:spcPts val="0"/>
              </a:spcBef>
              <a:buNone/>
            </a:pPr>
            <a:r>
              <a:rPr lang="en-US" sz="1900" dirty="0"/>
              <a:t>	Mentor – Let Experience Guide New Participants</a:t>
            </a:r>
          </a:p>
          <a:p>
            <a:pPr marL="0" indent="0">
              <a:lnSpc>
                <a:spcPct val="150000"/>
              </a:lnSpc>
              <a:spcBef>
                <a:spcPts val="0"/>
              </a:spcBef>
              <a:buNone/>
            </a:pPr>
            <a:r>
              <a:rPr lang="en-US" sz="1900" dirty="0"/>
              <a:t>	Understand the Journey – This is not a Destination, Be in it for the Long Term</a:t>
            </a:r>
          </a:p>
          <a:p>
            <a:pPr marL="0" indent="0">
              <a:lnSpc>
                <a:spcPct val="150000"/>
              </a:lnSpc>
              <a:buNone/>
            </a:pPr>
            <a:endParaRPr lang="en-US" dirty="0"/>
          </a:p>
        </p:txBody>
      </p:sp>
      <p:pic>
        <p:nvPicPr>
          <p:cNvPr id="3" name="Picture 2">
            <a:extLst>
              <a:ext uri="{FF2B5EF4-FFF2-40B4-BE49-F238E27FC236}">
                <a16:creationId xmlns:a16="http://schemas.microsoft.com/office/drawing/2014/main" id="{2E1A9DBF-D50C-4C9B-9703-59A86C11D1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6661" y="5915608"/>
            <a:ext cx="998281" cy="706648"/>
          </a:xfrm>
          <a:prstGeom prst="rect">
            <a:avLst/>
          </a:prstGeom>
        </p:spPr>
      </p:pic>
    </p:spTree>
    <p:extLst>
      <p:ext uri="{BB962C8B-B14F-4D97-AF65-F5344CB8AC3E}">
        <p14:creationId xmlns:p14="http://schemas.microsoft.com/office/powerpoint/2010/main" val="87230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B08A9-3936-41FF-BBC8-FD9A9288742E}"/>
              </a:ext>
            </a:extLst>
          </p:cNvPr>
          <p:cNvSpPr>
            <a:spLocks noGrp="1"/>
          </p:cNvSpPr>
          <p:nvPr>
            <p:ph type="title"/>
          </p:nvPr>
        </p:nvSpPr>
        <p:spPr/>
        <p:txBody>
          <a:bodyPr/>
          <a:lstStyle/>
          <a:p>
            <a:r>
              <a:rPr lang="en-US" dirty="0"/>
              <a:t>What is Shared Governance</a:t>
            </a:r>
          </a:p>
        </p:txBody>
      </p:sp>
      <p:sp>
        <p:nvSpPr>
          <p:cNvPr id="3" name="Content Placeholder 2">
            <a:extLst>
              <a:ext uri="{FF2B5EF4-FFF2-40B4-BE49-F238E27FC236}">
                <a16:creationId xmlns:a16="http://schemas.microsoft.com/office/drawing/2014/main" id="{7EC150DE-BB71-4381-B8EC-229E0F74BCCF}"/>
              </a:ext>
            </a:extLst>
          </p:cNvPr>
          <p:cNvSpPr>
            <a:spLocks noGrp="1"/>
          </p:cNvSpPr>
          <p:nvPr>
            <p:ph idx="1"/>
          </p:nvPr>
        </p:nvSpPr>
        <p:spPr>
          <a:xfrm>
            <a:off x="1104900" y="1887522"/>
            <a:ext cx="9982200" cy="4284677"/>
          </a:xfrm>
        </p:spPr>
        <p:txBody>
          <a:bodyPr>
            <a:normAutofit/>
          </a:bodyPr>
          <a:lstStyle/>
          <a:p>
            <a:pPr marL="0" indent="0" algn="ctr">
              <a:lnSpc>
                <a:spcPct val="150000"/>
              </a:lnSpc>
              <a:buNone/>
            </a:pPr>
            <a:r>
              <a:rPr lang="en-US" sz="2400" b="1" dirty="0"/>
              <a:t>A well-functioning college of university is one that ensures that </a:t>
            </a:r>
            <a:r>
              <a:rPr lang="en-US" sz="2400" b="1" i="1" dirty="0"/>
              <a:t>all</a:t>
            </a:r>
            <a:r>
              <a:rPr lang="en-US" sz="2400" b="1" dirty="0"/>
              <a:t> faculty and </a:t>
            </a:r>
            <a:r>
              <a:rPr lang="en-US" sz="2400" b="1" i="1" dirty="0"/>
              <a:t>all </a:t>
            </a:r>
            <a:r>
              <a:rPr lang="en-US" sz="2400" b="1" dirty="0"/>
              <a:t>staff – from full professors to adjunct lecturers, from librarians to departmental support staff – have suitable arrangements for their voices to be heard and given proper weight in decisions that affect the mission and operation of the institution. </a:t>
            </a:r>
          </a:p>
          <a:p>
            <a:pPr marL="0" indent="0" algn="ctr">
              <a:lnSpc>
                <a:spcPct val="150000"/>
              </a:lnSpc>
              <a:buNone/>
            </a:pPr>
            <a:r>
              <a:rPr lang="en-US" sz="2400" dirty="0"/>
              <a:t>- American Federation of Teacher, Higher Education</a:t>
            </a:r>
            <a:r>
              <a:rPr lang="en-US" sz="2400" baseline="30000" dirty="0"/>
              <a:t>2</a:t>
            </a:r>
          </a:p>
        </p:txBody>
      </p:sp>
    </p:spTree>
    <p:extLst>
      <p:ext uri="{BB962C8B-B14F-4D97-AF65-F5344CB8AC3E}">
        <p14:creationId xmlns:p14="http://schemas.microsoft.com/office/powerpoint/2010/main" val="426680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 ds:uri="http://purl.org/dc/elements/1.1/"/>
    <ds:schemaRef ds:uri="4873beb7-5857-4685-be1f-d57550cc96cc"/>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tf03431380_win32</Template>
  <TotalTime>795</TotalTime>
  <Words>1314</Words>
  <Application>Microsoft Office PowerPoint</Application>
  <PresentationFormat>Widescreen</PresentationFormat>
  <Paragraphs>110</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Euphemia</vt:lpstr>
      <vt:lpstr>Plantagenet Cherokee</vt:lpstr>
      <vt:lpstr>Wingdings</vt:lpstr>
      <vt:lpstr>Academic Literature 16x9</vt:lpstr>
      <vt:lpstr>“What Does Shared Governance Look Like?”  Shared Governance Forum – 9/28/20</vt:lpstr>
      <vt:lpstr>What is Shared Governance</vt:lpstr>
      <vt:lpstr>What is Shared Governance</vt:lpstr>
      <vt:lpstr>What is Shared Governance</vt:lpstr>
      <vt:lpstr>Linking Shared Governance and Academic Freedom</vt:lpstr>
      <vt:lpstr>Shared Governance Gone Wrong</vt:lpstr>
      <vt:lpstr>Beyond Shared Governance </vt:lpstr>
      <vt:lpstr>Keeping Shared Governance Alive</vt:lpstr>
      <vt:lpstr>What is Shared Governance</vt:lpstr>
      <vt:lpstr>Shared Governance Forum 9/28/2020</vt:lpstr>
      <vt:lpstr>What Does Shared Governance Look Like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2020 Campus Update</dc:title>
  <dc:creator>Thomas Newsom</dc:creator>
  <cp:lastModifiedBy>William Fridley</cp:lastModifiedBy>
  <cp:revision>58</cp:revision>
  <cp:lastPrinted>2020-09-25T18:44:25Z</cp:lastPrinted>
  <dcterms:created xsi:type="dcterms:W3CDTF">2020-08-10T00:07:53Z</dcterms:created>
  <dcterms:modified xsi:type="dcterms:W3CDTF">2020-09-30T15:25:07Z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