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Roboto Slab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9807d291f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9807d291f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9807d291f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9807d291f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9807d291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9807d291f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9807d291f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9807d291f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9807d291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9807d291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9807d291f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9807d291f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9807d291f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9807d291f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9807d291f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9807d291f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0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Faculty Compensation: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It’s the right thing to do!</a:t>
            </a:r>
            <a:endParaRPr sz="36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Shared Governance Forum</a:t>
            </a:r>
            <a:endParaRPr>
              <a:solidFill>
                <a:srgbClr val="FFD9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November 10, 2020</a:t>
            </a:r>
            <a:endParaRPr>
              <a:solidFill>
                <a:srgbClr val="FFD9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275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Key issues: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university is spending too little on instructional salaries </a:t>
            </a:r>
            <a:endParaRPr sz="2200"/>
          </a:p>
          <a:p>
            <a:pPr marL="457200" lvl="0" indent="-3683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real salaries of tenured professors have been going down</a:t>
            </a:r>
            <a:endParaRPr sz="22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200"/>
              <a:t>Faculty pay is not equitable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University mission = educate students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Percentage of overall budget spent on instructional salaries: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1993: 	$13,130,863		41.1% of university budget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2020:	$10,509,237		21.8% of cash budget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			18.1% of raw budget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D966"/>
                </a:solidFill>
              </a:rPr>
              <a:t>The budget percentage spent by the university on instructional salaries is HALF of what it was 27 years ago!</a:t>
            </a:r>
            <a:endParaRPr sz="2400">
              <a:solidFill>
                <a:srgbClr val="FFD9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Buying power of our salaries: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3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Assistant Professors: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1993: </a:t>
            </a:r>
            <a:r>
              <a:rPr lang="en">
                <a:solidFill>
                  <a:srgbClr val="FFD966"/>
                </a:solidFill>
              </a:rPr>
              <a:t>$62,091</a:t>
            </a:r>
            <a:r>
              <a:rPr lang="en"/>
              <a:t>				2020: </a:t>
            </a:r>
            <a:r>
              <a:rPr lang="en">
                <a:solidFill>
                  <a:srgbClr val="FFD966"/>
                </a:solidFill>
              </a:rPr>
              <a:t>$67,542</a:t>
            </a:r>
            <a:r>
              <a:rPr lang="en"/>
              <a:t>			</a:t>
            </a:r>
            <a:r>
              <a:rPr lang="en">
                <a:solidFill>
                  <a:srgbClr val="93C47D"/>
                </a:solidFill>
              </a:rPr>
              <a:t>+ $5451</a:t>
            </a:r>
            <a:endParaRPr>
              <a:solidFill>
                <a:srgbClr val="93C47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Associate Professors: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1993: </a:t>
            </a:r>
            <a:r>
              <a:rPr lang="en">
                <a:solidFill>
                  <a:srgbClr val="FFD966"/>
                </a:solidFill>
              </a:rPr>
              <a:t>$76,074</a:t>
            </a:r>
            <a:r>
              <a:rPr lang="en"/>
              <a:t>				2020: </a:t>
            </a:r>
            <a:r>
              <a:rPr lang="en">
                <a:solidFill>
                  <a:srgbClr val="FFD966"/>
                </a:solidFill>
              </a:rPr>
              <a:t>$69,639</a:t>
            </a:r>
            <a:r>
              <a:rPr lang="en"/>
              <a:t>			</a:t>
            </a:r>
            <a:r>
              <a:rPr lang="en">
                <a:solidFill>
                  <a:srgbClr val="E06666"/>
                </a:solidFill>
              </a:rPr>
              <a:t>- $6435</a:t>
            </a:r>
            <a:endParaRPr>
              <a:solidFill>
                <a:srgbClr val="E0666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Full Professors:</a:t>
            </a:r>
            <a:endParaRPr/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1993: </a:t>
            </a:r>
            <a:r>
              <a:rPr lang="en">
                <a:solidFill>
                  <a:srgbClr val="FFD966"/>
                </a:solidFill>
              </a:rPr>
              <a:t>$83,464</a:t>
            </a:r>
            <a:r>
              <a:rPr lang="en"/>
              <a:t>				2020: </a:t>
            </a:r>
            <a:r>
              <a:rPr lang="en">
                <a:solidFill>
                  <a:srgbClr val="FFD966"/>
                </a:solidFill>
              </a:rPr>
              <a:t>$77,694</a:t>
            </a:r>
            <a:r>
              <a:rPr lang="en"/>
              <a:t>			</a:t>
            </a:r>
            <a:r>
              <a:rPr lang="en">
                <a:solidFill>
                  <a:srgbClr val="E06666"/>
                </a:solidFill>
              </a:rPr>
              <a:t>- $5770</a:t>
            </a:r>
            <a:endParaRPr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103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Salary compression and </a:t>
            </a:r>
            <a:endParaRPr>
              <a:solidFill>
                <a:srgbClr val="FFD9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the devaluation of experience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2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salary structure causes us to lose good faculty: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Examples: Alistair Maeer and Blythe Duell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tenured associate professors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winners of Faculty Senate’s Professor of the Year award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left for untenured positions at a lower rank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received significantly higher pay at their new institutions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Our faculty can make more in entry-level positions at other universities</a:t>
            </a:r>
            <a:endParaRPr>
              <a:solidFill>
                <a:srgbClr val="FFD96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than they do as tenured associate professors here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Assistant Professor Salaries: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4107000" cy="33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On-card, Assistant Professor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years in (i.e. average):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prior experience: </a:t>
            </a:r>
            <a:r>
              <a:rPr lang="en">
                <a:solidFill>
                  <a:srgbClr val="FFD966"/>
                </a:solidFill>
              </a:rPr>
              <a:t>$48,049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5+ years prior experience: </a:t>
            </a:r>
            <a:r>
              <a:rPr lang="en">
                <a:solidFill>
                  <a:srgbClr val="FFD966"/>
                </a:solidFill>
              </a:rPr>
              <a:t>$49, 414</a:t>
            </a:r>
            <a:endParaRPr>
              <a:solidFill>
                <a:srgbClr val="FFD966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(elsewhere)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mean: </a:t>
            </a:r>
            <a:r>
              <a:rPr lang="en">
                <a:solidFill>
                  <a:srgbClr val="FFD966"/>
                </a:solidFill>
              </a:rPr>
              <a:t>$67, 542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Current median: </a:t>
            </a:r>
            <a:r>
              <a:rPr lang="en">
                <a:solidFill>
                  <a:srgbClr val="FFD966"/>
                </a:solidFill>
              </a:rPr>
              <a:t>$60,000</a:t>
            </a:r>
            <a:endParaRPr>
              <a:solidFill>
                <a:srgbClr val="FFD966"/>
              </a:solidFill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6700" y="1682975"/>
            <a:ext cx="4974274" cy="240354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/>
          <p:nvPr/>
        </p:nvSpPr>
        <p:spPr>
          <a:xfrm>
            <a:off x="8520325" y="3543525"/>
            <a:ext cx="396300" cy="2847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8"/>
          <p:cNvSpPr/>
          <p:nvPr/>
        </p:nvSpPr>
        <p:spPr>
          <a:xfrm>
            <a:off x="4139200" y="3492700"/>
            <a:ext cx="355800" cy="3456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highlight>
                <a:srgbClr val="FFD966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Associate Professor Salaries</a:t>
            </a:r>
            <a:r>
              <a:rPr lang="en"/>
              <a:t>: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852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On-card, Associate Professor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 years in (3 years at rank):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prior experience: </a:t>
            </a:r>
            <a:r>
              <a:rPr lang="en">
                <a:solidFill>
                  <a:srgbClr val="FFD966"/>
                </a:solidFill>
              </a:rPr>
              <a:t>$53,815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5+ years prior experience: </a:t>
            </a:r>
            <a:r>
              <a:rPr lang="en">
                <a:solidFill>
                  <a:srgbClr val="FFD966"/>
                </a:solidFill>
              </a:rPr>
              <a:t>$55, 180</a:t>
            </a:r>
            <a:endParaRPr>
              <a:solidFill>
                <a:srgbClr val="FFD966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(elsewhere)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mean: </a:t>
            </a:r>
            <a:r>
              <a:rPr lang="en">
                <a:solidFill>
                  <a:srgbClr val="FFD966"/>
                </a:solidFill>
              </a:rPr>
              <a:t>$69,639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median: </a:t>
            </a:r>
            <a:r>
              <a:rPr lang="en">
                <a:solidFill>
                  <a:srgbClr val="FFD966"/>
                </a:solidFill>
              </a:rPr>
              <a:t>$61,159</a:t>
            </a:r>
            <a:endParaRPr>
              <a:solidFill>
                <a:srgbClr val="FFD966"/>
              </a:solidFill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5175" y="1540500"/>
            <a:ext cx="4936774" cy="2470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/>
          <p:nvPr/>
        </p:nvSpPr>
        <p:spPr>
          <a:xfrm>
            <a:off x="4240800" y="3411400"/>
            <a:ext cx="284700" cy="4575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9"/>
          <p:cNvSpPr/>
          <p:nvPr/>
        </p:nvSpPr>
        <p:spPr>
          <a:xfrm>
            <a:off x="8489825" y="3391050"/>
            <a:ext cx="366000" cy="4779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D966"/>
                </a:solidFill>
              </a:rPr>
              <a:t>Full Professor salaries: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731100" cy="338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On-card, Full Professor: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 years in: </a:t>
            </a:r>
            <a:r>
              <a:rPr lang="en">
                <a:solidFill>
                  <a:srgbClr val="FFD966"/>
                </a:solidFill>
              </a:rPr>
              <a:t>$62,317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5+ years prior experience: </a:t>
            </a:r>
            <a:r>
              <a:rPr lang="en">
                <a:solidFill>
                  <a:srgbClr val="FFD966"/>
                </a:solidFill>
              </a:rPr>
              <a:t>$63,682</a:t>
            </a:r>
            <a:endParaRPr>
              <a:solidFill>
                <a:srgbClr val="FFD966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(elsewhere)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Salary cap (31 years): </a:t>
            </a:r>
            <a:r>
              <a:rPr lang="en">
                <a:solidFill>
                  <a:srgbClr val="FFD966"/>
                </a:solidFill>
              </a:rPr>
              <a:t>$71,053</a:t>
            </a:r>
            <a:endParaRPr>
              <a:solidFill>
                <a:srgbClr val="FFD966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mean: </a:t>
            </a:r>
            <a:r>
              <a:rPr lang="en">
                <a:solidFill>
                  <a:srgbClr val="FFD966"/>
                </a:solidFill>
              </a:rPr>
              <a:t>$77,694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median: </a:t>
            </a:r>
            <a:r>
              <a:rPr lang="en">
                <a:solidFill>
                  <a:srgbClr val="FFD966"/>
                </a:solidFill>
              </a:rPr>
              <a:t>$71,373</a:t>
            </a:r>
            <a:endParaRPr>
              <a:solidFill>
                <a:srgbClr val="FFD9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6875" y="1357525"/>
            <a:ext cx="5104176" cy="252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/>
          <p:nvPr/>
        </p:nvSpPr>
        <p:spPr>
          <a:xfrm>
            <a:off x="4037550" y="3513025"/>
            <a:ext cx="284700" cy="1320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0"/>
          <p:cNvSpPr/>
          <p:nvPr/>
        </p:nvSpPr>
        <p:spPr>
          <a:xfrm>
            <a:off x="8601650" y="3523200"/>
            <a:ext cx="366000" cy="2847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8581300" y="2801475"/>
            <a:ext cx="366000" cy="3558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4037550" y="2821800"/>
            <a:ext cx="284700" cy="284700"/>
          </a:xfrm>
          <a:prstGeom prst="rect">
            <a:avLst/>
          </a:prstGeom>
          <a:solidFill>
            <a:srgbClr val="E9C856">
              <a:alpha val="2737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take-aways:</a:t>
            </a: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387900" y="1358050"/>
            <a:ext cx="83682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 university is spending too little on instructional salaries </a:t>
            </a:r>
            <a:endParaRPr sz="19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Char char="○"/>
            </a:pPr>
            <a:r>
              <a:rPr lang="en" sz="1900">
                <a:solidFill>
                  <a:srgbClr val="FFD966"/>
                </a:solidFill>
              </a:rPr>
              <a:t>The university should dedicate a larger portion of its budget to faculty salaries</a:t>
            </a:r>
            <a:endParaRPr sz="1900">
              <a:solidFill>
                <a:srgbClr val="FFD966"/>
              </a:solidFill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 real salaries of tenured professors have been going down</a:t>
            </a:r>
            <a:endParaRPr sz="19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Char char="○"/>
            </a:pPr>
            <a:r>
              <a:rPr lang="en" sz="1900">
                <a:solidFill>
                  <a:srgbClr val="FFD966"/>
                </a:solidFill>
              </a:rPr>
              <a:t>Annual raises must at a minimum keep up with inflation, and ideally provide an incentive for our experienced professors to stay</a:t>
            </a:r>
            <a:endParaRPr sz="1900">
              <a:solidFill>
                <a:srgbClr val="FFD966"/>
              </a:solidFill>
            </a:endParaRPr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Faculty pay is not equitable </a:t>
            </a:r>
            <a:endParaRPr sz="1900"/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1900"/>
              <a:buChar char="○"/>
            </a:pPr>
            <a:r>
              <a:rPr lang="en" sz="1900">
                <a:solidFill>
                  <a:srgbClr val="FFD966"/>
                </a:solidFill>
              </a:rPr>
              <a:t>The salary card needs to be updated so that it is a realistic representation of most salaries, </a:t>
            </a:r>
            <a:r>
              <a:rPr lang="en" sz="1900" i="1">
                <a:solidFill>
                  <a:srgbClr val="FFD966"/>
                </a:solidFill>
              </a:rPr>
              <a:t>or</a:t>
            </a:r>
            <a:r>
              <a:rPr lang="en" sz="1900">
                <a:solidFill>
                  <a:srgbClr val="FFD966"/>
                </a:solidFill>
              </a:rPr>
              <a:t> a different compensation system must be developed. The current system does not work.</a:t>
            </a:r>
            <a:endParaRPr sz="1900">
              <a:solidFill>
                <a:srgbClr val="FFD9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On-screen Show (16:9)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 Slab</vt:lpstr>
      <vt:lpstr>Arial</vt:lpstr>
      <vt:lpstr>Roboto</vt:lpstr>
      <vt:lpstr>Marina</vt:lpstr>
      <vt:lpstr>Faculty Compensation:  It’s the right thing to do!</vt:lpstr>
      <vt:lpstr>Key issues:</vt:lpstr>
      <vt:lpstr>University mission = educate students</vt:lpstr>
      <vt:lpstr>Buying power of our salaries:</vt:lpstr>
      <vt:lpstr>Salary compression and  the devaluation of experience</vt:lpstr>
      <vt:lpstr>Assistant Professor Salaries:</vt:lpstr>
      <vt:lpstr>Associate Professor Salaries:</vt:lpstr>
      <vt:lpstr>Full Professor salaries:</vt:lpstr>
      <vt:lpstr>Key take-aways: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Compensation:  It’s the right thing to do!</dc:title>
  <dc:creator>William</dc:creator>
  <cp:lastModifiedBy>William Fridley</cp:lastModifiedBy>
  <cp:revision>1</cp:revision>
  <dcterms:modified xsi:type="dcterms:W3CDTF">2020-11-11T14:20:25Z</dcterms:modified>
</cp:coreProperties>
</file>