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4"/>
  </p:sldMasterIdLst>
  <p:notesMasterIdLst>
    <p:notesMasterId r:id="rId18"/>
  </p:notes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86" autoAdjust="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474CC-9F17-46AF-8FB7-84D8435DB21F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6B937-55D6-441B-90B9-351956C0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15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A6B937-55D6-441B-90B9-351956C00F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43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A6B937-55D6-441B-90B9-351956C00F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89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A6B937-55D6-441B-90B9-351956C00F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A6B937-55D6-441B-90B9-351956C00F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26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A6B937-55D6-441B-90B9-351956C00F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1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48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0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04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7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72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2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04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0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E665CEB-0076-4E37-B880-BCEA9784DE0A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04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0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08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3700-2D68-4337-AD5F-C2F2EABC7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Anthology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AEF2E-FA2E-4D5F-B067-13030D18C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Best Practices and Q&amp;A</a:t>
            </a:r>
          </a:p>
        </p:txBody>
      </p:sp>
    </p:spTree>
    <p:extLst>
      <p:ext uri="{BB962C8B-B14F-4D97-AF65-F5344CB8AC3E}">
        <p14:creationId xmlns:p14="http://schemas.microsoft.com/office/powerpoint/2010/main" val="236995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95B4E70-9008-4961-8236-0D118A0A22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16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02C6049-DBC6-4CD6-806F-81732E919B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8" b="166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C1B0E0-CE2B-4BB8-B2EF-8E0D84C0DC9F}"/>
              </a:ext>
            </a:extLst>
          </p:cNvPr>
          <p:cNvSpPr txBox="1"/>
          <p:nvPr/>
        </p:nvSpPr>
        <p:spPr>
          <a:xfrm>
            <a:off x="9729774" y="175569"/>
            <a:ext cx="2043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Formative Report</a:t>
            </a:r>
          </a:p>
        </p:txBody>
      </p:sp>
    </p:spTree>
    <p:extLst>
      <p:ext uri="{BB962C8B-B14F-4D97-AF65-F5344CB8AC3E}">
        <p14:creationId xmlns:p14="http://schemas.microsoft.com/office/powerpoint/2010/main" val="140781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 with medium confidence">
            <a:extLst>
              <a:ext uri="{FF2B5EF4-FFF2-40B4-BE49-F238E27FC236}">
                <a16:creationId xmlns:a16="http://schemas.microsoft.com/office/drawing/2014/main" id="{3487F33B-838D-458A-AD0A-EDF961FF3A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71" b="107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49BE35-7975-4781-818E-7E8DBF121931}"/>
              </a:ext>
            </a:extLst>
          </p:cNvPr>
          <p:cNvSpPr txBox="1"/>
          <p:nvPr/>
        </p:nvSpPr>
        <p:spPr>
          <a:xfrm>
            <a:off x="298580" y="0"/>
            <a:ext cx="2304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highlight>
                  <a:srgbClr val="FFFF00"/>
                </a:highlight>
              </a:rPr>
              <a:t>Quantitative Report</a:t>
            </a:r>
          </a:p>
        </p:txBody>
      </p:sp>
    </p:spTree>
    <p:extLst>
      <p:ext uri="{BB962C8B-B14F-4D97-AF65-F5344CB8AC3E}">
        <p14:creationId xmlns:p14="http://schemas.microsoft.com/office/powerpoint/2010/main" val="3635958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5FF31149-4E23-4409-BBFA-FF773D70C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97" y="0"/>
            <a:ext cx="87596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70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35446-FED8-4D7A-AE75-1293852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Definitions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259937-AA4C-4D42-A5F1-5FBB8D90C334}"/>
              </a:ext>
            </a:extLst>
          </p:cNvPr>
          <p:cNvSpPr txBox="1"/>
          <p:nvPr/>
        </p:nvSpPr>
        <p:spPr>
          <a:xfrm>
            <a:off x="1097281" y="1848897"/>
            <a:ext cx="10136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u="sng" dirty="0"/>
              <a:t>Anthology</a:t>
            </a:r>
            <a:r>
              <a:rPr lang="en-US" sz="2400" dirty="0"/>
              <a:t>-Third-party platform for course evaluations.  Formerly Campus Labs.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u="sng" dirty="0"/>
              <a:t>IDEA Diagnostic Feedback Instrument</a:t>
            </a:r>
            <a:r>
              <a:rPr lang="en-US" sz="2400" dirty="0"/>
              <a:t>-Survey instrument used to collect responses from students at the end of the semester regarding their courses.  Also referred to as survey and evaluation.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u="sng" dirty="0"/>
              <a:t>Course</a:t>
            </a:r>
            <a:r>
              <a:rPr lang="en-US" sz="2400" dirty="0"/>
              <a:t>-The course as a whole, including all sections (ex. ACCT 2103).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u="sng" dirty="0"/>
              <a:t>Section</a:t>
            </a:r>
            <a:r>
              <a:rPr lang="en-US" sz="2400" dirty="0"/>
              <a:t>-An individual section of a course (ex. ACCT 2103.W1).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u="sng" dirty="0"/>
              <a:t>Administration</a:t>
            </a:r>
            <a:r>
              <a:rPr lang="en-US" sz="2400" dirty="0"/>
              <a:t>-Group of sections to be evaluated.  Can have multiple administrations in a semester.</a:t>
            </a:r>
          </a:p>
        </p:txBody>
      </p:sp>
    </p:spTree>
    <p:extLst>
      <p:ext uri="{BB962C8B-B14F-4D97-AF65-F5344CB8AC3E}">
        <p14:creationId xmlns:p14="http://schemas.microsoft.com/office/powerpoint/2010/main" val="123448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CDB6-7B4C-4DB8-9E4F-1E51C457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IDEA Diagnostic Feedback Instrument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F11AE-92A6-4247-92D8-28E5F93F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4 core sections, 41 questions: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Instructor-19 questions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Progress On Relevant Learning Objectives-13 questions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Course-8 questions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Open-Ended Comment Section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 Custom questions: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All students-4 questions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Online courses only-12 questions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2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1F51-B9DF-48DC-A288-6037105F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Objective Selection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D8396-DEAE-434C-8378-AB81AB135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13 learning objectives (outcomes) to choose from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Recommended 3-5 total Essential and/or Important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Must complete each semester for all sections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Can be auto filled and “locked down”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1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1E49-8532-4B00-96C5-B6C5E7648A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53143" y="1058863"/>
            <a:ext cx="4130570" cy="4438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dirty="0">
                <a:solidFill>
                  <a:schemeClr val="tx1"/>
                </a:solidFill>
              </a:rPr>
              <a:t>Response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Rates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35A2A-0E6E-4B18-938E-760D9957D39D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5995447" y="1058863"/>
            <a:ext cx="5302250" cy="47402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Monitor response rates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Set aside class time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Incentives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Extra credit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Personalized email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Course requirement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Share evaluation results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DAB3D7-E17A-4F36-886C-AE2A94E37009}"/>
              </a:ext>
            </a:extLst>
          </p:cNvPr>
          <p:cNvSpPr txBox="1"/>
          <p:nvPr/>
        </p:nvSpPr>
        <p:spPr>
          <a:xfrm>
            <a:off x="9262555" y="6040488"/>
            <a:ext cx="3446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Compiled directly from Anthology’s website</a:t>
            </a:r>
          </a:p>
        </p:txBody>
      </p:sp>
    </p:spTree>
    <p:extLst>
      <p:ext uri="{BB962C8B-B14F-4D97-AF65-F5344CB8AC3E}">
        <p14:creationId xmlns:p14="http://schemas.microsoft.com/office/powerpoint/2010/main" val="377099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DDA2-4EE3-4B53-A1CA-7E360FAE7F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50923" y="2592660"/>
            <a:ext cx="3590465" cy="115017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b="0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Report Thresholds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2B6708D-EC3D-4F29-9BAD-1643C6445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952250"/>
              </p:ext>
            </p:extLst>
          </p:nvPr>
        </p:nvGraphicFramePr>
        <p:xfrm>
          <a:off x="140255" y="853364"/>
          <a:ext cx="8310668" cy="462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706">
                  <a:extLst>
                    <a:ext uri="{9D8B030D-6E8A-4147-A177-3AD203B41FA5}">
                      <a16:colId xmlns:a16="http://schemas.microsoft.com/office/drawing/2014/main" val="726387067"/>
                    </a:ext>
                  </a:extLst>
                </a:gridCol>
                <a:gridCol w="3125775">
                  <a:extLst>
                    <a:ext uri="{9D8B030D-6E8A-4147-A177-3AD203B41FA5}">
                      <a16:colId xmlns:a16="http://schemas.microsoft.com/office/drawing/2014/main" val="3813414899"/>
                    </a:ext>
                  </a:extLst>
                </a:gridCol>
                <a:gridCol w="2314187">
                  <a:extLst>
                    <a:ext uri="{9D8B030D-6E8A-4147-A177-3AD203B41FA5}">
                      <a16:colId xmlns:a16="http://schemas.microsoft.com/office/drawing/2014/main" val="4131206038"/>
                    </a:ext>
                  </a:extLst>
                </a:gridCol>
              </a:tblGrid>
              <a:tr h="1203478">
                <a:tc>
                  <a:txBody>
                    <a:bodyPr/>
                    <a:lstStyle/>
                    <a:p>
                      <a:r>
                        <a:rPr lang="en-US" sz="2300"/>
                        <a:t>Enrollment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Reponses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Instructor Receives Report</a:t>
                      </a:r>
                    </a:p>
                  </a:txBody>
                  <a:tcPr marL="115719" marR="115719" marT="57859" marB="57859"/>
                </a:tc>
                <a:extLst>
                  <a:ext uri="{0D108BD9-81ED-4DB2-BD59-A6C34878D82A}">
                    <a16:rowId xmlns:a16="http://schemas.microsoft.com/office/drawing/2014/main" val="339577102"/>
                  </a:ext>
                </a:extLst>
              </a:tr>
              <a:tr h="856321">
                <a:tc>
                  <a:txBody>
                    <a:bodyPr/>
                    <a:lstStyle/>
                    <a:p>
                      <a:r>
                        <a:rPr lang="en-US" sz="2300"/>
                        <a:t>1-3 students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Less than 100%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No</a:t>
                      </a:r>
                    </a:p>
                  </a:txBody>
                  <a:tcPr marL="115719" marR="115719" marT="57859" marB="57859"/>
                </a:tc>
                <a:extLst>
                  <a:ext uri="{0D108BD9-81ED-4DB2-BD59-A6C34878D82A}">
                    <a16:rowId xmlns:a16="http://schemas.microsoft.com/office/drawing/2014/main" val="1065346119"/>
                  </a:ext>
                </a:extLst>
              </a:tr>
              <a:tr h="856321">
                <a:tc>
                  <a:txBody>
                    <a:bodyPr/>
                    <a:lstStyle/>
                    <a:p>
                      <a:r>
                        <a:rPr lang="en-US" sz="2300"/>
                        <a:t>1-3 students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100% response rate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Yes</a:t>
                      </a:r>
                    </a:p>
                  </a:txBody>
                  <a:tcPr marL="115719" marR="115719" marT="57859" marB="57859"/>
                </a:tc>
                <a:extLst>
                  <a:ext uri="{0D108BD9-81ED-4DB2-BD59-A6C34878D82A}">
                    <a16:rowId xmlns:a16="http://schemas.microsoft.com/office/drawing/2014/main" val="2651818693"/>
                  </a:ext>
                </a:extLst>
              </a:tr>
              <a:tr h="856321">
                <a:tc>
                  <a:txBody>
                    <a:bodyPr/>
                    <a:lstStyle/>
                    <a:p>
                      <a:r>
                        <a:rPr lang="en-US" sz="2300"/>
                        <a:t>More than 3 students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Less than 3 students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No</a:t>
                      </a:r>
                    </a:p>
                  </a:txBody>
                  <a:tcPr marL="115719" marR="115719" marT="57859" marB="57859"/>
                </a:tc>
                <a:extLst>
                  <a:ext uri="{0D108BD9-81ED-4DB2-BD59-A6C34878D82A}">
                    <a16:rowId xmlns:a16="http://schemas.microsoft.com/office/drawing/2014/main" val="3213956555"/>
                  </a:ext>
                </a:extLst>
              </a:tr>
              <a:tr h="856321">
                <a:tc>
                  <a:txBody>
                    <a:bodyPr/>
                    <a:lstStyle/>
                    <a:p>
                      <a:r>
                        <a:rPr lang="en-US" sz="2300"/>
                        <a:t>More than 3 students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/>
                        <a:t>3 or more respondents</a:t>
                      </a:r>
                    </a:p>
                  </a:txBody>
                  <a:tcPr marL="115719" marR="115719" marT="57859" marB="57859"/>
                </a:tc>
                <a:tc>
                  <a:txBody>
                    <a:bodyPr/>
                    <a:lstStyle/>
                    <a:p>
                      <a:r>
                        <a:rPr lang="en-US" sz="2300" dirty="0"/>
                        <a:t>Yes</a:t>
                      </a:r>
                    </a:p>
                  </a:txBody>
                  <a:tcPr marL="115719" marR="115719" marT="57859" marB="57859"/>
                </a:tc>
                <a:extLst>
                  <a:ext uri="{0D108BD9-81ED-4DB2-BD59-A6C34878D82A}">
                    <a16:rowId xmlns:a16="http://schemas.microsoft.com/office/drawing/2014/main" val="77869834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E1997444-F2DE-4A41-8F11-5B5BE29C3379}"/>
              </a:ext>
            </a:extLst>
          </p:cNvPr>
          <p:cNvSpPr txBox="1"/>
          <p:nvPr/>
        </p:nvSpPr>
        <p:spPr>
          <a:xfrm>
            <a:off x="140255" y="6092355"/>
            <a:ext cx="3446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Compiled directly from Anthology’s website</a:t>
            </a:r>
          </a:p>
        </p:txBody>
      </p:sp>
    </p:spTree>
    <p:extLst>
      <p:ext uri="{BB962C8B-B14F-4D97-AF65-F5344CB8AC3E}">
        <p14:creationId xmlns:p14="http://schemas.microsoft.com/office/powerpoint/2010/main" val="81756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91E49-5258-405B-948F-5C932F8F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Faculty Reports and Data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55070-14F2-4C37-90B6-F1BD7BC4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988" y="1737360"/>
            <a:ext cx="8761412" cy="4260715"/>
          </a:xfrm>
        </p:spPr>
        <p:txBody>
          <a:bodyPr>
            <a:normAutofit/>
          </a:bodyPr>
          <a:lstStyle/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Summary-Compares all sections evaluated for the semester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Summative-section specific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Adjusted Averages or Raw Averages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IDEA Database, IDEA Discipline, or Institution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Formative-provides recommendations on teaching methods and styles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Quantitative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Qualitative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Segment Comparison-compare results to institution, school, or department.</a:t>
            </a: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Trends Analysis-compare results over time for each section</a:t>
            </a:r>
          </a:p>
        </p:txBody>
      </p:sp>
    </p:spTree>
    <p:extLst>
      <p:ext uri="{BB962C8B-B14F-4D97-AF65-F5344CB8AC3E}">
        <p14:creationId xmlns:p14="http://schemas.microsoft.com/office/powerpoint/2010/main" val="41718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CA43C58-2A21-4DA8-850D-E6FC3D80E60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50747" y="62791"/>
            <a:ext cx="9134197" cy="67324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95650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7CB54E5C-B8DC-475C-A3D5-CE1E547045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028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7B873517AC564B844A521F4657D397" ma:contentTypeVersion="11" ma:contentTypeDescription="Create a new document." ma:contentTypeScope="" ma:versionID="d77bcec1618c8765c99c66b3690e4e83">
  <xsd:schema xmlns:xsd="http://www.w3.org/2001/XMLSchema" xmlns:xs="http://www.w3.org/2001/XMLSchema" xmlns:p="http://schemas.microsoft.com/office/2006/metadata/properties" xmlns:ns2="6709af6d-d597-4116-aa4f-8898bbef605b" xmlns:ns3="25a95e5d-1973-4888-b469-e909bb04278c" targetNamespace="http://schemas.microsoft.com/office/2006/metadata/properties" ma:root="true" ma:fieldsID="56b4b3540a86c1ea596611c2edb21f90" ns2:_="" ns3:_="">
    <xsd:import namespace="6709af6d-d597-4116-aa4f-8898bbef605b"/>
    <xsd:import namespace="25a95e5d-1973-4888-b469-e909bb0427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09af6d-d597-4116-aa4f-8898bbef6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95e5d-1973-4888-b469-e909bb0427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01FEE9-89A4-4D63-B077-56C69A4F3F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09af6d-d597-4116-aa4f-8898bbef605b"/>
    <ds:schemaRef ds:uri="25a95e5d-1973-4888-b469-e909bb0427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A9A5E9-90E2-4A36-B3C6-247DA14F9B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675351-8A39-4476-B51B-3E6261CD03BC}">
  <ds:schemaRefs>
    <ds:schemaRef ds:uri="http://purl.org/dc/terms/"/>
    <ds:schemaRef ds:uri="http://schemas.openxmlformats.org/package/2006/metadata/core-properties"/>
    <ds:schemaRef ds:uri="6709af6d-d597-4116-aa4f-8898bbef605b"/>
    <ds:schemaRef ds:uri="http://purl.org/dc/elements/1.1/"/>
    <ds:schemaRef ds:uri="25a95e5d-1973-4888-b469-e909bb04278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201</TotalTime>
  <Words>297</Words>
  <Application>Microsoft Office PowerPoint</Application>
  <PresentationFormat>Widescreen</PresentationFormat>
  <Paragraphs>65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Wingdings</vt:lpstr>
      <vt:lpstr>Retrospect</vt:lpstr>
      <vt:lpstr>Anthology</vt:lpstr>
      <vt:lpstr>Definitions</vt:lpstr>
      <vt:lpstr>IDEA Diagnostic Feedback Instrument</vt:lpstr>
      <vt:lpstr>Objective Selection Forms</vt:lpstr>
      <vt:lpstr>Response Rates</vt:lpstr>
      <vt:lpstr>Report Thresholds</vt:lpstr>
      <vt:lpstr>Faculty Reports and Data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Anthology</dc:title>
  <dc:creator>Bryanna C. Allsbury</dc:creator>
  <cp:lastModifiedBy>William Fridley</cp:lastModifiedBy>
  <cp:revision>71</cp:revision>
  <dcterms:created xsi:type="dcterms:W3CDTF">2021-02-11T20:18:19Z</dcterms:created>
  <dcterms:modified xsi:type="dcterms:W3CDTF">2021-04-13T01:48:27Z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0x010100307B873517AC564B844A521F4657D397</vt:lpwstr>
  </property>
</Properties>
</file>