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8" r:id="rId11"/>
    <p:sldId id="269"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0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98603-5081-4CE6-A1AE-6EC1BE3114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9A054F-4889-4213-9B3B-4F77229135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3B88C1-8145-4A7B-833E-E4B1F33C80DD}"/>
              </a:ext>
            </a:extLst>
          </p:cNvPr>
          <p:cNvSpPr>
            <a:spLocks noGrp="1"/>
          </p:cNvSpPr>
          <p:nvPr>
            <p:ph type="dt" sz="half" idx="10"/>
          </p:nvPr>
        </p:nvSpPr>
        <p:spPr/>
        <p:txBody>
          <a:bodyPr/>
          <a:lstStyle/>
          <a:p>
            <a:fld id="{69A4B46D-062A-49C9-8242-93B5B1EE1969}" type="datetimeFigureOut">
              <a:rPr lang="en-US" smtClean="0"/>
              <a:t>7/30/2021</a:t>
            </a:fld>
            <a:endParaRPr lang="en-US"/>
          </a:p>
        </p:txBody>
      </p:sp>
      <p:sp>
        <p:nvSpPr>
          <p:cNvPr id="5" name="Footer Placeholder 4">
            <a:extLst>
              <a:ext uri="{FF2B5EF4-FFF2-40B4-BE49-F238E27FC236}">
                <a16:creationId xmlns:a16="http://schemas.microsoft.com/office/drawing/2014/main" id="{7E453FBE-4DD5-4750-BEE4-90A280AF98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6B3E80-FA51-4B41-9A2D-DC13CF3A9CA3}"/>
              </a:ext>
            </a:extLst>
          </p:cNvPr>
          <p:cNvSpPr>
            <a:spLocks noGrp="1"/>
          </p:cNvSpPr>
          <p:nvPr>
            <p:ph type="sldNum" sz="quarter" idx="12"/>
          </p:nvPr>
        </p:nvSpPr>
        <p:spPr/>
        <p:txBody>
          <a:bodyPr/>
          <a:lstStyle/>
          <a:p>
            <a:fld id="{E701F3D2-9A62-4B2C-A558-60F88A8089A6}" type="slidenum">
              <a:rPr lang="en-US" smtClean="0"/>
              <a:t>‹#›</a:t>
            </a:fld>
            <a:endParaRPr lang="en-US"/>
          </a:p>
        </p:txBody>
      </p:sp>
    </p:spTree>
    <p:extLst>
      <p:ext uri="{BB962C8B-B14F-4D97-AF65-F5344CB8AC3E}">
        <p14:creationId xmlns:p14="http://schemas.microsoft.com/office/powerpoint/2010/main" val="4185743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A3D7C-00D0-4B7B-88A1-500DBEF6DD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8B940B-586B-45AF-A9E8-31A7AE914B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151DA9-9CEC-4AE4-8C90-7DDDEA4DC817}"/>
              </a:ext>
            </a:extLst>
          </p:cNvPr>
          <p:cNvSpPr>
            <a:spLocks noGrp="1"/>
          </p:cNvSpPr>
          <p:nvPr>
            <p:ph type="dt" sz="half" idx="10"/>
          </p:nvPr>
        </p:nvSpPr>
        <p:spPr/>
        <p:txBody>
          <a:bodyPr/>
          <a:lstStyle/>
          <a:p>
            <a:fld id="{69A4B46D-062A-49C9-8242-93B5B1EE1969}" type="datetimeFigureOut">
              <a:rPr lang="en-US" smtClean="0"/>
              <a:t>7/30/2021</a:t>
            </a:fld>
            <a:endParaRPr lang="en-US"/>
          </a:p>
        </p:txBody>
      </p:sp>
      <p:sp>
        <p:nvSpPr>
          <p:cNvPr id="5" name="Footer Placeholder 4">
            <a:extLst>
              <a:ext uri="{FF2B5EF4-FFF2-40B4-BE49-F238E27FC236}">
                <a16:creationId xmlns:a16="http://schemas.microsoft.com/office/drawing/2014/main" id="{1F1DBE30-91C3-4812-952A-694DA28C4F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764B0-FFFA-4229-B222-270F5BA4B130}"/>
              </a:ext>
            </a:extLst>
          </p:cNvPr>
          <p:cNvSpPr>
            <a:spLocks noGrp="1"/>
          </p:cNvSpPr>
          <p:nvPr>
            <p:ph type="sldNum" sz="quarter" idx="12"/>
          </p:nvPr>
        </p:nvSpPr>
        <p:spPr/>
        <p:txBody>
          <a:bodyPr/>
          <a:lstStyle/>
          <a:p>
            <a:fld id="{E701F3D2-9A62-4B2C-A558-60F88A8089A6}" type="slidenum">
              <a:rPr lang="en-US" smtClean="0"/>
              <a:t>‹#›</a:t>
            </a:fld>
            <a:endParaRPr lang="en-US"/>
          </a:p>
        </p:txBody>
      </p:sp>
    </p:spTree>
    <p:extLst>
      <p:ext uri="{BB962C8B-B14F-4D97-AF65-F5344CB8AC3E}">
        <p14:creationId xmlns:p14="http://schemas.microsoft.com/office/powerpoint/2010/main" val="711620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5ACCE7-C26E-4EBA-A920-06EACFA413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C2D0D48-FF25-4D79-91ED-836D6082AA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513449-5D7A-4825-859D-4B7D6CF5D271}"/>
              </a:ext>
            </a:extLst>
          </p:cNvPr>
          <p:cNvSpPr>
            <a:spLocks noGrp="1"/>
          </p:cNvSpPr>
          <p:nvPr>
            <p:ph type="dt" sz="half" idx="10"/>
          </p:nvPr>
        </p:nvSpPr>
        <p:spPr/>
        <p:txBody>
          <a:bodyPr/>
          <a:lstStyle/>
          <a:p>
            <a:fld id="{69A4B46D-062A-49C9-8242-93B5B1EE1969}" type="datetimeFigureOut">
              <a:rPr lang="en-US" smtClean="0"/>
              <a:t>7/30/2021</a:t>
            </a:fld>
            <a:endParaRPr lang="en-US"/>
          </a:p>
        </p:txBody>
      </p:sp>
      <p:sp>
        <p:nvSpPr>
          <p:cNvPr id="5" name="Footer Placeholder 4">
            <a:extLst>
              <a:ext uri="{FF2B5EF4-FFF2-40B4-BE49-F238E27FC236}">
                <a16:creationId xmlns:a16="http://schemas.microsoft.com/office/drawing/2014/main" id="{405A0938-87C5-496F-98A4-B544C131BE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00CDD9-D6F6-494A-8DC3-69C6AD383711}"/>
              </a:ext>
            </a:extLst>
          </p:cNvPr>
          <p:cNvSpPr>
            <a:spLocks noGrp="1"/>
          </p:cNvSpPr>
          <p:nvPr>
            <p:ph type="sldNum" sz="quarter" idx="12"/>
          </p:nvPr>
        </p:nvSpPr>
        <p:spPr/>
        <p:txBody>
          <a:bodyPr/>
          <a:lstStyle/>
          <a:p>
            <a:fld id="{E701F3D2-9A62-4B2C-A558-60F88A8089A6}" type="slidenum">
              <a:rPr lang="en-US" smtClean="0"/>
              <a:t>‹#›</a:t>
            </a:fld>
            <a:endParaRPr lang="en-US"/>
          </a:p>
        </p:txBody>
      </p:sp>
    </p:spTree>
    <p:extLst>
      <p:ext uri="{BB962C8B-B14F-4D97-AF65-F5344CB8AC3E}">
        <p14:creationId xmlns:p14="http://schemas.microsoft.com/office/powerpoint/2010/main" val="2959104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96D51-BB03-4EBF-A0BB-3C721D66EA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89ADA7-6985-48AF-8B2E-422DF6F60C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205FF3-186F-4585-B584-46CD1A413C80}"/>
              </a:ext>
            </a:extLst>
          </p:cNvPr>
          <p:cNvSpPr>
            <a:spLocks noGrp="1"/>
          </p:cNvSpPr>
          <p:nvPr>
            <p:ph type="dt" sz="half" idx="10"/>
          </p:nvPr>
        </p:nvSpPr>
        <p:spPr/>
        <p:txBody>
          <a:bodyPr/>
          <a:lstStyle/>
          <a:p>
            <a:fld id="{69A4B46D-062A-49C9-8242-93B5B1EE1969}" type="datetimeFigureOut">
              <a:rPr lang="en-US" smtClean="0"/>
              <a:t>7/30/2021</a:t>
            </a:fld>
            <a:endParaRPr lang="en-US"/>
          </a:p>
        </p:txBody>
      </p:sp>
      <p:sp>
        <p:nvSpPr>
          <p:cNvPr id="5" name="Footer Placeholder 4">
            <a:extLst>
              <a:ext uri="{FF2B5EF4-FFF2-40B4-BE49-F238E27FC236}">
                <a16:creationId xmlns:a16="http://schemas.microsoft.com/office/drawing/2014/main" id="{39D29CB5-C134-434C-94C0-57A713437A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EF1153-468A-4074-9A1F-102DE6F81618}"/>
              </a:ext>
            </a:extLst>
          </p:cNvPr>
          <p:cNvSpPr>
            <a:spLocks noGrp="1"/>
          </p:cNvSpPr>
          <p:nvPr>
            <p:ph type="sldNum" sz="quarter" idx="12"/>
          </p:nvPr>
        </p:nvSpPr>
        <p:spPr/>
        <p:txBody>
          <a:bodyPr/>
          <a:lstStyle/>
          <a:p>
            <a:fld id="{E701F3D2-9A62-4B2C-A558-60F88A8089A6}" type="slidenum">
              <a:rPr lang="en-US" smtClean="0"/>
              <a:t>‹#›</a:t>
            </a:fld>
            <a:endParaRPr lang="en-US"/>
          </a:p>
        </p:txBody>
      </p:sp>
    </p:spTree>
    <p:extLst>
      <p:ext uri="{BB962C8B-B14F-4D97-AF65-F5344CB8AC3E}">
        <p14:creationId xmlns:p14="http://schemas.microsoft.com/office/powerpoint/2010/main" val="2746236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0DFFB-4C09-48E3-AB71-32F01EF88E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F55F25-91D0-4D4B-A44A-E241B9F705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D569F6-C070-4868-80DF-B0E21FCADEDF}"/>
              </a:ext>
            </a:extLst>
          </p:cNvPr>
          <p:cNvSpPr>
            <a:spLocks noGrp="1"/>
          </p:cNvSpPr>
          <p:nvPr>
            <p:ph type="dt" sz="half" idx="10"/>
          </p:nvPr>
        </p:nvSpPr>
        <p:spPr/>
        <p:txBody>
          <a:bodyPr/>
          <a:lstStyle/>
          <a:p>
            <a:fld id="{69A4B46D-062A-49C9-8242-93B5B1EE1969}" type="datetimeFigureOut">
              <a:rPr lang="en-US" smtClean="0"/>
              <a:t>7/30/2021</a:t>
            </a:fld>
            <a:endParaRPr lang="en-US"/>
          </a:p>
        </p:txBody>
      </p:sp>
      <p:sp>
        <p:nvSpPr>
          <p:cNvPr id="5" name="Footer Placeholder 4">
            <a:extLst>
              <a:ext uri="{FF2B5EF4-FFF2-40B4-BE49-F238E27FC236}">
                <a16:creationId xmlns:a16="http://schemas.microsoft.com/office/drawing/2014/main" id="{97E23F89-7E18-4AEE-8BAE-0F5440D8AF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756781-0A17-4EBB-BCD2-6E1B4CE4814B}"/>
              </a:ext>
            </a:extLst>
          </p:cNvPr>
          <p:cNvSpPr>
            <a:spLocks noGrp="1"/>
          </p:cNvSpPr>
          <p:nvPr>
            <p:ph type="sldNum" sz="quarter" idx="12"/>
          </p:nvPr>
        </p:nvSpPr>
        <p:spPr/>
        <p:txBody>
          <a:bodyPr/>
          <a:lstStyle/>
          <a:p>
            <a:fld id="{E701F3D2-9A62-4B2C-A558-60F88A8089A6}" type="slidenum">
              <a:rPr lang="en-US" smtClean="0"/>
              <a:t>‹#›</a:t>
            </a:fld>
            <a:endParaRPr lang="en-US"/>
          </a:p>
        </p:txBody>
      </p:sp>
    </p:spTree>
    <p:extLst>
      <p:ext uri="{BB962C8B-B14F-4D97-AF65-F5344CB8AC3E}">
        <p14:creationId xmlns:p14="http://schemas.microsoft.com/office/powerpoint/2010/main" val="1217151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F4689-5E6E-4270-8F40-6B181438E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AE7F89-0DFA-4D17-A4E2-E89618E5683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E830DF-D40D-48FE-ABEF-68221F13B5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6866EE-28B3-42E7-9721-43F23C04C08F}"/>
              </a:ext>
            </a:extLst>
          </p:cNvPr>
          <p:cNvSpPr>
            <a:spLocks noGrp="1"/>
          </p:cNvSpPr>
          <p:nvPr>
            <p:ph type="dt" sz="half" idx="10"/>
          </p:nvPr>
        </p:nvSpPr>
        <p:spPr/>
        <p:txBody>
          <a:bodyPr/>
          <a:lstStyle/>
          <a:p>
            <a:fld id="{69A4B46D-062A-49C9-8242-93B5B1EE1969}" type="datetimeFigureOut">
              <a:rPr lang="en-US" smtClean="0"/>
              <a:t>7/30/2021</a:t>
            </a:fld>
            <a:endParaRPr lang="en-US"/>
          </a:p>
        </p:txBody>
      </p:sp>
      <p:sp>
        <p:nvSpPr>
          <p:cNvPr id="6" name="Footer Placeholder 5">
            <a:extLst>
              <a:ext uri="{FF2B5EF4-FFF2-40B4-BE49-F238E27FC236}">
                <a16:creationId xmlns:a16="http://schemas.microsoft.com/office/drawing/2014/main" id="{63C3F2BA-0966-47EB-98ED-FB17067CDA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035A91-F152-49A3-8C3B-165BC86489EB}"/>
              </a:ext>
            </a:extLst>
          </p:cNvPr>
          <p:cNvSpPr>
            <a:spLocks noGrp="1"/>
          </p:cNvSpPr>
          <p:nvPr>
            <p:ph type="sldNum" sz="quarter" idx="12"/>
          </p:nvPr>
        </p:nvSpPr>
        <p:spPr/>
        <p:txBody>
          <a:bodyPr/>
          <a:lstStyle/>
          <a:p>
            <a:fld id="{E701F3D2-9A62-4B2C-A558-60F88A8089A6}" type="slidenum">
              <a:rPr lang="en-US" smtClean="0"/>
              <a:t>‹#›</a:t>
            </a:fld>
            <a:endParaRPr lang="en-US"/>
          </a:p>
        </p:txBody>
      </p:sp>
    </p:spTree>
    <p:extLst>
      <p:ext uri="{BB962C8B-B14F-4D97-AF65-F5344CB8AC3E}">
        <p14:creationId xmlns:p14="http://schemas.microsoft.com/office/powerpoint/2010/main" val="1988408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EEE3F-7CDA-4D0E-A7DD-43E49007A3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7257ED3-1848-49E1-8A9C-35E0A03A85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D21A0B-19AA-41CA-87C2-E84F47AD3D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28A3A1-726E-4971-BD9C-4A4710DE3A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27630E-B591-47F5-AAD0-FDA869FA73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DECE3A-1DCB-492B-89F3-A0B49701A310}"/>
              </a:ext>
            </a:extLst>
          </p:cNvPr>
          <p:cNvSpPr>
            <a:spLocks noGrp="1"/>
          </p:cNvSpPr>
          <p:nvPr>
            <p:ph type="dt" sz="half" idx="10"/>
          </p:nvPr>
        </p:nvSpPr>
        <p:spPr/>
        <p:txBody>
          <a:bodyPr/>
          <a:lstStyle/>
          <a:p>
            <a:fld id="{69A4B46D-062A-49C9-8242-93B5B1EE1969}" type="datetimeFigureOut">
              <a:rPr lang="en-US" smtClean="0"/>
              <a:t>7/30/2021</a:t>
            </a:fld>
            <a:endParaRPr lang="en-US"/>
          </a:p>
        </p:txBody>
      </p:sp>
      <p:sp>
        <p:nvSpPr>
          <p:cNvPr id="8" name="Footer Placeholder 7">
            <a:extLst>
              <a:ext uri="{FF2B5EF4-FFF2-40B4-BE49-F238E27FC236}">
                <a16:creationId xmlns:a16="http://schemas.microsoft.com/office/drawing/2014/main" id="{4469734D-CE32-411B-8A89-F72AFD0C29E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394CB8A-D94A-4B18-A1B9-81BDB9EDD1A3}"/>
              </a:ext>
            </a:extLst>
          </p:cNvPr>
          <p:cNvSpPr>
            <a:spLocks noGrp="1"/>
          </p:cNvSpPr>
          <p:nvPr>
            <p:ph type="sldNum" sz="quarter" idx="12"/>
          </p:nvPr>
        </p:nvSpPr>
        <p:spPr/>
        <p:txBody>
          <a:bodyPr/>
          <a:lstStyle/>
          <a:p>
            <a:fld id="{E701F3D2-9A62-4B2C-A558-60F88A8089A6}" type="slidenum">
              <a:rPr lang="en-US" smtClean="0"/>
              <a:t>‹#›</a:t>
            </a:fld>
            <a:endParaRPr lang="en-US"/>
          </a:p>
        </p:txBody>
      </p:sp>
    </p:spTree>
    <p:extLst>
      <p:ext uri="{BB962C8B-B14F-4D97-AF65-F5344CB8AC3E}">
        <p14:creationId xmlns:p14="http://schemas.microsoft.com/office/powerpoint/2010/main" val="2001906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CA09C-DDB9-475E-860F-9E8DFB8114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E53F02-D60B-4ECA-BDA1-7D49792C7A9F}"/>
              </a:ext>
            </a:extLst>
          </p:cNvPr>
          <p:cNvSpPr>
            <a:spLocks noGrp="1"/>
          </p:cNvSpPr>
          <p:nvPr>
            <p:ph type="dt" sz="half" idx="10"/>
          </p:nvPr>
        </p:nvSpPr>
        <p:spPr/>
        <p:txBody>
          <a:bodyPr/>
          <a:lstStyle/>
          <a:p>
            <a:fld id="{69A4B46D-062A-49C9-8242-93B5B1EE1969}" type="datetimeFigureOut">
              <a:rPr lang="en-US" smtClean="0"/>
              <a:t>7/30/2021</a:t>
            </a:fld>
            <a:endParaRPr lang="en-US"/>
          </a:p>
        </p:txBody>
      </p:sp>
      <p:sp>
        <p:nvSpPr>
          <p:cNvPr id="4" name="Footer Placeholder 3">
            <a:extLst>
              <a:ext uri="{FF2B5EF4-FFF2-40B4-BE49-F238E27FC236}">
                <a16:creationId xmlns:a16="http://schemas.microsoft.com/office/drawing/2014/main" id="{F2549828-6DC4-4D85-AA42-9FCAA436F5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647ACB-187D-4B4E-9615-4C81E04937DC}"/>
              </a:ext>
            </a:extLst>
          </p:cNvPr>
          <p:cNvSpPr>
            <a:spLocks noGrp="1"/>
          </p:cNvSpPr>
          <p:nvPr>
            <p:ph type="sldNum" sz="quarter" idx="12"/>
          </p:nvPr>
        </p:nvSpPr>
        <p:spPr/>
        <p:txBody>
          <a:bodyPr/>
          <a:lstStyle/>
          <a:p>
            <a:fld id="{E701F3D2-9A62-4B2C-A558-60F88A8089A6}" type="slidenum">
              <a:rPr lang="en-US" smtClean="0"/>
              <a:t>‹#›</a:t>
            </a:fld>
            <a:endParaRPr lang="en-US"/>
          </a:p>
        </p:txBody>
      </p:sp>
    </p:spTree>
    <p:extLst>
      <p:ext uri="{BB962C8B-B14F-4D97-AF65-F5344CB8AC3E}">
        <p14:creationId xmlns:p14="http://schemas.microsoft.com/office/powerpoint/2010/main" val="3155410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214091-CC75-47E1-8919-601A1D080191}"/>
              </a:ext>
            </a:extLst>
          </p:cNvPr>
          <p:cNvSpPr>
            <a:spLocks noGrp="1"/>
          </p:cNvSpPr>
          <p:nvPr>
            <p:ph type="dt" sz="half" idx="10"/>
          </p:nvPr>
        </p:nvSpPr>
        <p:spPr/>
        <p:txBody>
          <a:bodyPr/>
          <a:lstStyle/>
          <a:p>
            <a:fld id="{69A4B46D-062A-49C9-8242-93B5B1EE1969}" type="datetimeFigureOut">
              <a:rPr lang="en-US" smtClean="0"/>
              <a:t>7/30/2021</a:t>
            </a:fld>
            <a:endParaRPr lang="en-US"/>
          </a:p>
        </p:txBody>
      </p:sp>
      <p:sp>
        <p:nvSpPr>
          <p:cNvPr id="3" name="Footer Placeholder 2">
            <a:extLst>
              <a:ext uri="{FF2B5EF4-FFF2-40B4-BE49-F238E27FC236}">
                <a16:creationId xmlns:a16="http://schemas.microsoft.com/office/drawing/2014/main" id="{FD533B59-A9D1-4C5F-B567-6D73E5BB82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E8CAB89-1D74-4C9E-9BFE-49C67A431D4F}"/>
              </a:ext>
            </a:extLst>
          </p:cNvPr>
          <p:cNvSpPr>
            <a:spLocks noGrp="1"/>
          </p:cNvSpPr>
          <p:nvPr>
            <p:ph type="sldNum" sz="quarter" idx="12"/>
          </p:nvPr>
        </p:nvSpPr>
        <p:spPr/>
        <p:txBody>
          <a:bodyPr/>
          <a:lstStyle/>
          <a:p>
            <a:fld id="{E701F3D2-9A62-4B2C-A558-60F88A8089A6}" type="slidenum">
              <a:rPr lang="en-US" smtClean="0"/>
              <a:t>‹#›</a:t>
            </a:fld>
            <a:endParaRPr lang="en-US"/>
          </a:p>
        </p:txBody>
      </p:sp>
    </p:spTree>
    <p:extLst>
      <p:ext uri="{BB962C8B-B14F-4D97-AF65-F5344CB8AC3E}">
        <p14:creationId xmlns:p14="http://schemas.microsoft.com/office/powerpoint/2010/main" val="193684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CB3A-4AE6-4F2C-832F-435B3F27D8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72C9E9-F50D-422D-B931-49567A7072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0955BA-FC8B-4E41-A219-CC75ECD69C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D3139F-7217-410F-B1F8-D2286AEB1A3C}"/>
              </a:ext>
            </a:extLst>
          </p:cNvPr>
          <p:cNvSpPr>
            <a:spLocks noGrp="1"/>
          </p:cNvSpPr>
          <p:nvPr>
            <p:ph type="dt" sz="half" idx="10"/>
          </p:nvPr>
        </p:nvSpPr>
        <p:spPr/>
        <p:txBody>
          <a:bodyPr/>
          <a:lstStyle/>
          <a:p>
            <a:fld id="{69A4B46D-062A-49C9-8242-93B5B1EE1969}" type="datetimeFigureOut">
              <a:rPr lang="en-US" smtClean="0"/>
              <a:t>7/30/2021</a:t>
            </a:fld>
            <a:endParaRPr lang="en-US"/>
          </a:p>
        </p:txBody>
      </p:sp>
      <p:sp>
        <p:nvSpPr>
          <p:cNvPr id="6" name="Footer Placeholder 5">
            <a:extLst>
              <a:ext uri="{FF2B5EF4-FFF2-40B4-BE49-F238E27FC236}">
                <a16:creationId xmlns:a16="http://schemas.microsoft.com/office/drawing/2014/main" id="{7EE9CFF4-C736-449A-818E-C74920B35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1F474C-0342-4A2B-8D43-600657104C81}"/>
              </a:ext>
            </a:extLst>
          </p:cNvPr>
          <p:cNvSpPr>
            <a:spLocks noGrp="1"/>
          </p:cNvSpPr>
          <p:nvPr>
            <p:ph type="sldNum" sz="quarter" idx="12"/>
          </p:nvPr>
        </p:nvSpPr>
        <p:spPr/>
        <p:txBody>
          <a:bodyPr/>
          <a:lstStyle/>
          <a:p>
            <a:fld id="{E701F3D2-9A62-4B2C-A558-60F88A8089A6}" type="slidenum">
              <a:rPr lang="en-US" smtClean="0"/>
              <a:t>‹#›</a:t>
            </a:fld>
            <a:endParaRPr lang="en-US"/>
          </a:p>
        </p:txBody>
      </p:sp>
    </p:spTree>
    <p:extLst>
      <p:ext uri="{BB962C8B-B14F-4D97-AF65-F5344CB8AC3E}">
        <p14:creationId xmlns:p14="http://schemas.microsoft.com/office/powerpoint/2010/main" val="1986673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676DA-0ED2-4DF8-877F-19F950F3D6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CC1D48F-42C0-4423-8C7A-43004828B0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813B6F-C140-4A18-AE4A-5D37C4E6B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108A9F-051D-4863-B7BF-EB7D693E33A4}"/>
              </a:ext>
            </a:extLst>
          </p:cNvPr>
          <p:cNvSpPr>
            <a:spLocks noGrp="1"/>
          </p:cNvSpPr>
          <p:nvPr>
            <p:ph type="dt" sz="half" idx="10"/>
          </p:nvPr>
        </p:nvSpPr>
        <p:spPr/>
        <p:txBody>
          <a:bodyPr/>
          <a:lstStyle/>
          <a:p>
            <a:fld id="{69A4B46D-062A-49C9-8242-93B5B1EE1969}" type="datetimeFigureOut">
              <a:rPr lang="en-US" smtClean="0"/>
              <a:t>7/30/2021</a:t>
            </a:fld>
            <a:endParaRPr lang="en-US"/>
          </a:p>
        </p:txBody>
      </p:sp>
      <p:sp>
        <p:nvSpPr>
          <p:cNvPr id="6" name="Footer Placeholder 5">
            <a:extLst>
              <a:ext uri="{FF2B5EF4-FFF2-40B4-BE49-F238E27FC236}">
                <a16:creationId xmlns:a16="http://schemas.microsoft.com/office/drawing/2014/main" id="{88C3C262-3456-448C-BB76-D2B86E3736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C20549-7C9B-4935-B6A1-C2194835ADCC}"/>
              </a:ext>
            </a:extLst>
          </p:cNvPr>
          <p:cNvSpPr>
            <a:spLocks noGrp="1"/>
          </p:cNvSpPr>
          <p:nvPr>
            <p:ph type="sldNum" sz="quarter" idx="12"/>
          </p:nvPr>
        </p:nvSpPr>
        <p:spPr/>
        <p:txBody>
          <a:bodyPr/>
          <a:lstStyle/>
          <a:p>
            <a:fld id="{E701F3D2-9A62-4B2C-A558-60F88A8089A6}" type="slidenum">
              <a:rPr lang="en-US" smtClean="0"/>
              <a:t>‹#›</a:t>
            </a:fld>
            <a:endParaRPr lang="en-US"/>
          </a:p>
        </p:txBody>
      </p:sp>
    </p:spTree>
    <p:extLst>
      <p:ext uri="{BB962C8B-B14F-4D97-AF65-F5344CB8AC3E}">
        <p14:creationId xmlns:p14="http://schemas.microsoft.com/office/powerpoint/2010/main" val="3408678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5000">
              <a:srgbClr val="FFFFCC"/>
            </a:gs>
            <a:gs pos="74000">
              <a:schemeClr val="accent5">
                <a:lumMod val="45000"/>
                <a:lumOff val="55000"/>
              </a:schemeClr>
            </a:gs>
            <a:gs pos="83000">
              <a:schemeClr val="accent5">
                <a:lumMod val="45000"/>
                <a:lumOff val="55000"/>
              </a:schemeClr>
            </a:gs>
            <a:gs pos="100000">
              <a:schemeClr val="accent5">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B70E2B-2BD2-4927-B5F3-B9B209DAC1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0DC3B2B-49BF-4F8D-8B4D-E41E490A58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26BE96-3CB9-4CB5-AF50-AD78DDB422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A4B46D-062A-49C9-8242-93B5B1EE1969}" type="datetimeFigureOut">
              <a:rPr lang="en-US" smtClean="0"/>
              <a:t>7/30/2021</a:t>
            </a:fld>
            <a:endParaRPr lang="en-US"/>
          </a:p>
        </p:txBody>
      </p:sp>
      <p:sp>
        <p:nvSpPr>
          <p:cNvPr id="5" name="Footer Placeholder 4">
            <a:extLst>
              <a:ext uri="{FF2B5EF4-FFF2-40B4-BE49-F238E27FC236}">
                <a16:creationId xmlns:a16="http://schemas.microsoft.com/office/drawing/2014/main" id="{3B532769-44C6-46A9-94F9-68B059DA6E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B4F0539-4F93-4952-95D6-2FB5BF182A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01F3D2-9A62-4B2C-A558-60F88A8089A6}" type="slidenum">
              <a:rPr lang="en-US" smtClean="0"/>
              <a:t>‹#›</a:t>
            </a:fld>
            <a:endParaRPr lang="en-US"/>
          </a:p>
        </p:txBody>
      </p:sp>
    </p:spTree>
    <p:extLst>
      <p:ext uri="{BB962C8B-B14F-4D97-AF65-F5344CB8AC3E}">
        <p14:creationId xmlns:p14="http://schemas.microsoft.com/office/powerpoint/2010/main" val="986134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se.edu/faculty-senate/wp-content/uploads/sites/65/2021/07/FS-Post-Tenure-Review-Data-Tables.xlsx" TargetMode="External"/><Relationship Id="rId7" Type="http://schemas.openxmlformats.org/officeDocument/2006/relationships/hyperlink" Target="https://www.se.edu/faculty-senate/wp-content/uploads/sites/65/2021/04/FS-Staff-Senate-Salary-Resolution-2021.pdf" TargetMode="External"/><Relationship Id="rId2" Type="http://schemas.openxmlformats.org/officeDocument/2006/relationships/hyperlink" Target="https://www.se.edu/faculty-senate/wp-content/uploads/sites/65/2021/07/FS-Post-Tenure-Review-Data-for-Faculty-Senate-4-9-21.pdf" TargetMode="External"/><Relationship Id="rId1" Type="http://schemas.openxmlformats.org/officeDocument/2006/relationships/slideLayout" Target="../slideLayouts/slideLayout2.xml"/><Relationship Id="rId6" Type="http://schemas.openxmlformats.org/officeDocument/2006/relationships/hyperlink" Target="https://www.se.edu/faculty-senate/wp-content/uploads/sites/65/2021/01/FS-Compensation-Proposal-passed-12-17-2020.pdf" TargetMode="External"/><Relationship Id="rId5" Type="http://schemas.openxmlformats.org/officeDocument/2006/relationships/hyperlink" Target="https://www.se.edu/faculty-senate/wp-content/uploads/sites/65/2021/05/FS-Budget-Committee-2021-End-of-Year-Report.pdf" TargetMode="External"/><Relationship Id="rId4" Type="http://schemas.openxmlformats.org/officeDocument/2006/relationships/hyperlink" Target="https://www.se.edu/faculty-senate/wp-content/uploads/sites/65/2021/07/PTR-Responses-from-Department-Chairs-4-27-21.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www.se.edu/faculty-senat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kdaigle@se.edu" TargetMode="External"/><Relationship Id="rId2" Type="http://schemas.openxmlformats.org/officeDocument/2006/relationships/hyperlink" Target="mailto:FacultySenate@se.edu" TargetMode="External"/><Relationship Id="rId1" Type="http://schemas.openxmlformats.org/officeDocument/2006/relationships/slideLayout" Target="../slideLayouts/slideLayout2.xml"/><Relationship Id="rId5" Type="http://schemas.openxmlformats.org/officeDocument/2006/relationships/hyperlink" Target="http://www.flickr.com/photos/charlottesphotogallery/5784347589/" TargetMode="External"/><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2" Type="http://schemas.openxmlformats.org/officeDocument/2006/relationships/hyperlink" Target="http://lectures.se.edu/academic-affairs/policies-and-procedures/docs/academic-policies-and-procedures.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se.edu/faculty-senate/survey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e.edu/faculty-senate/wp-content/uploads/sites/65/2021/05/FS-PPC-Year-End-Report-2021.pdf" TargetMode="External"/><Relationship Id="rId2" Type="http://schemas.openxmlformats.org/officeDocument/2006/relationships/hyperlink" Target="https://www.se.edu/faculty-senate/wp-content/uploads/sites/65/2021/05/FS-UA-Year-End-Report-2020-2021.pdf" TargetMode="External"/><Relationship Id="rId1" Type="http://schemas.openxmlformats.org/officeDocument/2006/relationships/slideLayout" Target="../slideLayouts/slideLayout2.xml"/><Relationship Id="rId4" Type="http://schemas.openxmlformats.org/officeDocument/2006/relationships/hyperlink" Target="https://www.se.edu/faculty-senate/wp-content/uploads/sites/65/2021/04/FS-Planning-Committee-End-of-Year-Report_2021.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se.edu/faculty-senate/wp-content/uploads/sites/65/2021/07/FS-CoC_Final-2020-21_Report.pdf" TargetMode="External"/><Relationship Id="rId2" Type="http://schemas.openxmlformats.org/officeDocument/2006/relationships/hyperlink" Target="https://www.se.edu/faculty-senate/wp-content/uploads/sites/65/2021/05/FS-Budget-Committee-2021-End-of-Year-Repor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urbanfailure.blogspot.com/2014/05/community-participation-essential-for.html" TargetMode="Externa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http://www.cativarnaescola.pt/2017/05/filosofia-para-criancas.html" TargetMode="Externa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hyperlink" Target="https://www.se.edu/academic-affairs/academic-policies-and-procedures-manual-appm/" TargetMode="External"/><Relationship Id="rId2" Type="http://schemas.openxmlformats.org/officeDocument/2006/relationships/hyperlink" Target="https://www.se.edu/faculty-senate/wp-content/uploads/sites/65/2021/07/Policy-to-Modify-Policies-and-Procedures-4.5.21.pdf" TargetMode="External"/><Relationship Id="rId1" Type="http://schemas.openxmlformats.org/officeDocument/2006/relationships/slideLayout" Target="../slideLayouts/slideLayout2.xml"/><Relationship Id="rId5" Type="http://schemas.openxmlformats.org/officeDocument/2006/relationships/hyperlink" Target="https://www.se.edu/faculty-senate/wp-content/uploads/sites/65/2019/09/FS-RESOLUTION-Faculty-Hiring-Process-12-6-17.pdf" TargetMode="External"/><Relationship Id="rId4" Type="http://schemas.openxmlformats.org/officeDocument/2006/relationships/hyperlink" Target="https://www.se.edu/faculty-senate/wp-content/uploads/sites/65/2020/10/FS-PPC-Report-and-Motions-for-10-14-2020-and-item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FD3E3-9297-4103-87E5-68A746EC9B54}"/>
              </a:ext>
            </a:extLst>
          </p:cNvPr>
          <p:cNvSpPr>
            <a:spLocks noGrp="1"/>
          </p:cNvSpPr>
          <p:nvPr>
            <p:ph type="title"/>
          </p:nvPr>
        </p:nvSpPr>
        <p:spPr>
          <a:xfrm>
            <a:off x="838200" y="365125"/>
            <a:ext cx="10515600" cy="2552736"/>
          </a:xfrm>
          <a:scene3d>
            <a:camera prst="perspectiveFront"/>
            <a:lightRig rig="threePt" dir="t"/>
          </a:scene3d>
        </p:spPr>
        <p:txBody>
          <a:bodyPr>
            <a:normAutofit/>
            <a:sp3d extrusionH="57150">
              <a:bevelT h="25400" prst="softRound"/>
            </a:sp3d>
          </a:bodyPr>
          <a:lstStyle/>
          <a:p>
            <a:pPr algn="ctr"/>
            <a:r>
              <a:rPr lang="en-US" sz="7200" b="1" dirty="0"/>
              <a:t>The Faculty Senate</a:t>
            </a:r>
            <a:br>
              <a:rPr lang="en-US" sz="5400" b="1" dirty="0"/>
            </a:br>
            <a:r>
              <a:rPr lang="en-US" sz="5400" b="1" dirty="0"/>
              <a:t>Some Frequently Asked Questions</a:t>
            </a:r>
          </a:p>
        </p:txBody>
      </p:sp>
      <p:pic>
        <p:nvPicPr>
          <p:cNvPr id="7" name="Content Placeholder 6" descr="Text&#10;&#10;Description automatically generated">
            <a:extLst>
              <a:ext uri="{FF2B5EF4-FFF2-40B4-BE49-F238E27FC236}">
                <a16:creationId xmlns:a16="http://schemas.microsoft.com/office/drawing/2014/main" id="{C5B12BFB-89CF-4ECF-9FB6-16112D74C05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0342" y="3429000"/>
            <a:ext cx="5476875" cy="1114425"/>
          </a:xfrm>
        </p:spPr>
      </p:pic>
    </p:spTree>
    <p:extLst>
      <p:ext uri="{BB962C8B-B14F-4D97-AF65-F5344CB8AC3E}">
        <p14:creationId xmlns:p14="http://schemas.microsoft.com/office/powerpoint/2010/main" val="175246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63559-C49E-426B-858F-6A9E9E2FC5E7}"/>
              </a:ext>
            </a:extLst>
          </p:cNvPr>
          <p:cNvSpPr>
            <a:spLocks noGrp="1"/>
          </p:cNvSpPr>
          <p:nvPr>
            <p:ph type="title"/>
          </p:nvPr>
        </p:nvSpPr>
        <p:spPr>
          <a:xfrm>
            <a:off x="310102" y="126586"/>
            <a:ext cx="11306754" cy="843473"/>
          </a:xfrm>
        </p:spPr>
        <p:txBody>
          <a:bodyPr/>
          <a:lstStyle/>
          <a:p>
            <a:pPr algn="ctr"/>
            <a:r>
              <a:rPr lang="en-US" dirty="0"/>
              <a:t>What the Faculty Senate is working on, page 2</a:t>
            </a:r>
          </a:p>
        </p:txBody>
      </p:sp>
      <p:sp>
        <p:nvSpPr>
          <p:cNvPr id="3" name="Content Placeholder 2">
            <a:extLst>
              <a:ext uri="{FF2B5EF4-FFF2-40B4-BE49-F238E27FC236}">
                <a16:creationId xmlns:a16="http://schemas.microsoft.com/office/drawing/2014/main" id="{8CDF847D-3973-4263-853B-B465BF66BF48}"/>
              </a:ext>
            </a:extLst>
          </p:cNvPr>
          <p:cNvSpPr>
            <a:spLocks noGrp="1"/>
          </p:cNvSpPr>
          <p:nvPr>
            <p:ph idx="1"/>
          </p:nvPr>
        </p:nvSpPr>
        <p:spPr>
          <a:xfrm>
            <a:off x="198783" y="1097280"/>
            <a:ext cx="11683115" cy="5367132"/>
          </a:xfrm>
        </p:spPr>
        <p:txBody>
          <a:bodyPr>
            <a:normAutofit/>
          </a:bodyPr>
          <a:lstStyle/>
          <a:p>
            <a:r>
              <a:rPr lang="en-US" sz="2200" dirty="0"/>
              <a:t>Developed a questionnaire to review the process and results of </a:t>
            </a:r>
            <a:r>
              <a:rPr lang="en-US" sz="2200" i="1" dirty="0"/>
              <a:t>post-tenure review </a:t>
            </a:r>
            <a:r>
              <a:rPr lang="en-US" sz="2200" dirty="0"/>
              <a:t>(PTR) and worked with Academic Affairs to gather PTR information from department chairs: </a:t>
            </a:r>
            <a:r>
              <a:rPr lang="en-US" sz="2200" b="0" i="0" dirty="0">
                <a:solidFill>
                  <a:srgbClr val="0B2458"/>
                </a:solidFill>
                <a:effectLst/>
                <a:latin typeface="Avenir Roman"/>
                <a:hlinkClick r:id="rId2"/>
              </a:rPr>
              <a:t>Overview</a:t>
            </a:r>
            <a:r>
              <a:rPr lang="en-US" sz="2200" b="0" i="0" dirty="0">
                <a:solidFill>
                  <a:srgbClr val="0B2458"/>
                </a:solidFill>
                <a:effectLst/>
                <a:latin typeface="Avenir Roman"/>
              </a:rPr>
              <a:t> of department chairs’ responses questions on PTR (4-9-2021), </a:t>
            </a:r>
            <a:r>
              <a:rPr lang="en-US" sz="2200" b="0" i="0" dirty="0">
                <a:solidFill>
                  <a:srgbClr val="0B2458"/>
                </a:solidFill>
                <a:effectLst/>
                <a:latin typeface="Avenir Roman"/>
                <a:hlinkClick r:id="rId3"/>
              </a:rPr>
              <a:t>Spreadsheet</a:t>
            </a:r>
            <a:r>
              <a:rPr lang="en-US" sz="2200" b="0" i="0" dirty="0">
                <a:solidFill>
                  <a:srgbClr val="0B2458"/>
                </a:solidFill>
                <a:effectLst/>
                <a:latin typeface="Avenir Roman"/>
              </a:rPr>
              <a:t> with quantitative data on PTR by academic department (4-9-2021), </a:t>
            </a:r>
            <a:r>
              <a:rPr lang="en-US" sz="2200" b="0" i="0" dirty="0">
                <a:solidFill>
                  <a:srgbClr val="0B2458"/>
                </a:solidFill>
                <a:effectLst/>
                <a:latin typeface="Avenir Roman"/>
                <a:hlinkClick r:id="rId4"/>
              </a:rPr>
              <a:t>FS Chair’s Report on PTR review</a:t>
            </a:r>
            <a:r>
              <a:rPr lang="en-US" sz="2200" b="0" i="0" dirty="0">
                <a:solidFill>
                  <a:srgbClr val="0B2458"/>
                </a:solidFill>
                <a:effectLst/>
                <a:latin typeface="Avenir Roman"/>
              </a:rPr>
              <a:t> questions and department chairs comments (4-27-2021).</a:t>
            </a:r>
          </a:p>
          <a:p>
            <a:r>
              <a:rPr lang="en-US" sz="2200" dirty="0">
                <a:solidFill>
                  <a:srgbClr val="0B2458"/>
                </a:solidFill>
                <a:latin typeface="Avenir Roman"/>
                <a:hlinkClick r:id="rId5"/>
              </a:rPr>
              <a:t>Presented questions, motions, and recommendations </a:t>
            </a:r>
            <a:r>
              <a:rPr lang="en-US" sz="2200" dirty="0">
                <a:solidFill>
                  <a:srgbClr val="0B2458"/>
                </a:solidFill>
                <a:latin typeface="Avenir Roman"/>
              </a:rPr>
              <a:t>to Academic Affairs and Business Affairs in our ongoing effort to better understand the budgeting process and to increase meaningful and representative faculty participation in the budgetary process, particularly in regard to faculty hiring and faculty salary.</a:t>
            </a:r>
          </a:p>
          <a:p>
            <a:r>
              <a:rPr lang="en-US" sz="2200" dirty="0">
                <a:solidFill>
                  <a:srgbClr val="0B2458"/>
                </a:solidFill>
                <a:latin typeface="Avenir Roman"/>
              </a:rPr>
              <a:t>Achieved the initial request of our </a:t>
            </a:r>
            <a:r>
              <a:rPr lang="en-US" sz="2200" dirty="0">
                <a:solidFill>
                  <a:srgbClr val="0B2458"/>
                </a:solidFill>
                <a:latin typeface="Avenir Roman"/>
                <a:hlinkClick r:id="rId6"/>
              </a:rPr>
              <a:t>Faculty Compensation Proposal</a:t>
            </a:r>
            <a:r>
              <a:rPr lang="en-US" sz="2200" dirty="0">
                <a:solidFill>
                  <a:srgbClr val="0B2458"/>
                </a:solidFill>
                <a:latin typeface="Avenir Roman"/>
              </a:rPr>
              <a:t>: </a:t>
            </a:r>
            <a:r>
              <a:rPr lang="en-US" sz="2200" dirty="0"/>
              <a:t>The Faculty Senate recommends that the last three years’ (2019, 2020, and 2021) current Salary Card annual step increases ($546) be added to the base salary of all eligible faculty, beginning in Fall, 2021.  We also supported the Southeastern Staff Senate’s </a:t>
            </a:r>
            <a:r>
              <a:rPr lang="en-US" sz="2200" dirty="0">
                <a:hlinkClick r:id="rId7"/>
              </a:rPr>
              <a:t>Resolution Regarding Staff Compensation </a:t>
            </a:r>
            <a:r>
              <a:rPr lang="en-US" sz="2200" dirty="0"/>
              <a:t>and were glad to see it approved.  We also commend President Newsom’s decision for Southeastern to cover increases in health insurance premiums for faculty and staff!</a:t>
            </a:r>
          </a:p>
        </p:txBody>
      </p:sp>
    </p:spTree>
    <p:extLst>
      <p:ext uri="{BB962C8B-B14F-4D97-AF65-F5344CB8AC3E}">
        <p14:creationId xmlns:p14="http://schemas.microsoft.com/office/powerpoint/2010/main" val="3431614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E0611-C251-4679-AA54-FAB27520EA46}"/>
              </a:ext>
            </a:extLst>
          </p:cNvPr>
          <p:cNvSpPr>
            <a:spLocks noGrp="1"/>
          </p:cNvSpPr>
          <p:nvPr>
            <p:ph type="title"/>
          </p:nvPr>
        </p:nvSpPr>
        <p:spPr>
          <a:xfrm>
            <a:off x="838200" y="365126"/>
            <a:ext cx="10515600" cy="922986"/>
          </a:xfrm>
        </p:spPr>
        <p:txBody>
          <a:bodyPr>
            <a:normAutofit/>
          </a:bodyPr>
          <a:lstStyle/>
          <a:p>
            <a:pPr algn="ctr"/>
            <a:r>
              <a:rPr lang="en-US" sz="5400" b="1" dirty="0"/>
              <a:t>Our Top Priority for 2021—2022 </a:t>
            </a:r>
          </a:p>
        </p:txBody>
      </p:sp>
      <p:sp>
        <p:nvSpPr>
          <p:cNvPr id="3" name="Content Placeholder 2">
            <a:extLst>
              <a:ext uri="{FF2B5EF4-FFF2-40B4-BE49-F238E27FC236}">
                <a16:creationId xmlns:a16="http://schemas.microsoft.com/office/drawing/2014/main" id="{C4FE7EC2-2DAD-400E-8F75-16A4B4CD9645}"/>
              </a:ext>
            </a:extLst>
          </p:cNvPr>
          <p:cNvSpPr>
            <a:spLocks noGrp="1"/>
          </p:cNvSpPr>
          <p:nvPr>
            <p:ph idx="1"/>
          </p:nvPr>
        </p:nvSpPr>
        <p:spPr>
          <a:xfrm>
            <a:off x="151075" y="1367624"/>
            <a:ext cx="11855395" cy="5319423"/>
          </a:xfrm>
        </p:spPr>
        <p:txBody>
          <a:bodyPr/>
          <a:lstStyle/>
          <a:p>
            <a:pPr marL="0" indent="0">
              <a:buNone/>
            </a:pPr>
            <a:r>
              <a:rPr lang="en-US" sz="2800" dirty="0"/>
              <a:t>To continue working with Academic Affairs, Business Affairs, and President Newsom to:</a:t>
            </a:r>
          </a:p>
          <a:p>
            <a:r>
              <a:rPr lang="en-US" sz="2800" dirty="0"/>
              <a:t>Establish an annual cost of living adjustment for faculty, codified in an updated Salary Card. </a:t>
            </a:r>
          </a:p>
          <a:p>
            <a:r>
              <a:rPr lang="en-US" sz="2800" dirty="0"/>
              <a:t>Increase the base pay for faculty at all ranks in an updated Salary Card. </a:t>
            </a:r>
          </a:p>
          <a:p>
            <a:r>
              <a:rPr lang="en-US" sz="2800" dirty="0"/>
              <a:t>Develop and codify a reasonable and intentional process to systematically adjust faculty salaries in the future.</a:t>
            </a:r>
            <a:r>
              <a:rPr lang="en-US" sz="4000" dirty="0">
                <a:solidFill>
                  <a:srgbClr val="0B2458"/>
                </a:solidFill>
                <a:latin typeface="Avenir Roman"/>
              </a:rPr>
              <a:t> </a:t>
            </a:r>
          </a:p>
          <a:p>
            <a:r>
              <a:rPr lang="en-US" sz="2800" dirty="0"/>
              <a:t>A worthy goal for our University: Southeastern Oklahoma State University has developed a well-earned reputation as Oklahoma’s premiere regional university in the way it supports and pays its faculty and staff.</a:t>
            </a:r>
            <a:endParaRPr lang="en-US" sz="4000" dirty="0"/>
          </a:p>
          <a:p>
            <a:pPr marL="0" indent="0">
              <a:buNone/>
            </a:pPr>
            <a:endParaRPr lang="en-US" dirty="0"/>
          </a:p>
        </p:txBody>
      </p:sp>
    </p:spTree>
    <p:extLst>
      <p:ext uri="{BB962C8B-B14F-4D97-AF65-F5344CB8AC3E}">
        <p14:creationId xmlns:p14="http://schemas.microsoft.com/office/powerpoint/2010/main" val="3861899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A1FB2-BA85-4EF5-ABFF-77B02EA95BFD}"/>
              </a:ext>
            </a:extLst>
          </p:cNvPr>
          <p:cNvSpPr>
            <a:spLocks noGrp="1"/>
          </p:cNvSpPr>
          <p:nvPr>
            <p:ph type="title"/>
          </p:nvPr>
        </p:nvSpPr>
        <p:spPr/>
        <p:txBody>
          <a:bodyPr/>
          <a:lstStyle/>
          <a:p>
            <a:r>
              <a:rPr lang="en-US" dirty="0"/>
              <a:t>Visit our website </a:t>
            </a:r>
            <a:r>
              <a:rPr lang="en-US" dirty="0">
                <a:hlinkClick r:id="rId2"/>
              </a:rPr>
              <a:t>https://www.se.edu/faculty-senate/</a:t>
            </a:r>
            <a:r>
              <a:rPr lang="en-US" dirty="0"/>
              <a:t> </a:t>
            </a:r>
          </a:p>
        </p:txBody>
      </p:sp>
      <p:pic>
        <p:nvPicPr>
          <p:cNvPr id="5" name="Content Placeholder 4" descr="Graphical user interface, application&#10;&#10;Description automatically generated">
            <a:hlinkClick r:id="rId2"/>
            <a:extLst>
              <a:ext uri="{FF2B5EF4-FFF2-40B4-BE49-F238E27FC236}">
                <a16:creationId xmlns:a16="http://schemas.microsoft.com/office/drawing/2014/main" id="{1B3D6B6E-CAD8-4219-88F5-1AA2B182266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201" y="1649101"/>
            <a:ext cx="9805826" cy="5071474"/>
          </a:xfrm>
        </p:spPr>
      </p:pic>
    </p:spTree>
    <p:extLst>
      <p:ext uri="{BB962C8B-B14F-4D97-AF65-F5344CB8AC3E}">
        <p14:creationId xmlns:p14="http://schemas.microsoft.com/office/powerpoint/2010/main" val="4114358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F5680-991E-4A4C-848F-E2A06DDC1678}"/>
              </a:ext>
            </a:extLst>
          </p:cNvPr>
          <p:cNvSpPr>
            <a:spLocks noGrp="1"/>
          </p:cNvSpPr>
          <p:nvPr>
            <p:ph type="title"/>
          </p:nvPr>
        </p:nvSpPr>
        <p:spPr/>
        <p:txBody>
          <a:bodyPr/>
          <a:lstStyle/>
          <a:p>
            <a:r>
              <a:rPr lang="en-US" dirty="0"/>
              <a:t>Contact Faculty Senate Chair Kay Daigle</a:t>
            </a:r>
            <a:br>
              <a:rPr lang="en-US" dirty="0"/>
            </a:br>
            <a:r>
              <a:rPr lang="en-US" dirty="0">
                <a:hlinkClick r:id="rId2"/>
              </a:rPr>
              <a:t>FacultySenate@se.edu</a:t>
            </a:r>
            <a:r>
              <a:rPr lang="en-US" dirty="0"/>
              <a:t> or </a:t>
            </a:r>
            <a:r>
              <a:rPr lang="en-US" dirty="0">
                <a:hlinkClick r:id="rId3"/>
              </a:rPr>
              <a:t>kdaigle@se.edu</a:t>
            </a:r>
            <a:r>
              <a:rPr lang="en-US" dirty="0"/>
              <a:t>  </a:t>
            </a:r>
          </a:p>
        </p:txBody>
      </p:sp>
      <p:pic>
        <p:nvPicPr>
          <p:cNvPr id="5" name="Content Placeholder 4" descr="A picture containing text, wooden&#10;&#10;Description automatically generated">
            <a:extLst>
              <a:ext uri="{FF2B5EF4-FFF2-40B4-BE49-F238E27FC236}">
                <a16:creationId xmlns:a16="http://schemas.microsoft.com/office/drawing/2014/main" id="{992C021C-CA64-432A-90C9-61869727093A}"/>
              </a:ext>
            </a:extLst>
          </p:cNvPr>
          <p:cNvPicPr>
            <a:picLocks noGrp="1" noChangeAspect="1"/>
          </p:cNvPicPr>
          <p:nvPr>
            <p:ph idx="1"/>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2246616" y="2092014"/>
            <a:ext cx="6096000" cy="3962400"/>
          </a:xfrm>
        </p:spPr>
      </p:pic>
    </p:spTree>
    <p:extLst>
      <p:ext uri="{BB962C8B-B14F-4D97-AF65-F5344CB8AC3E}">
        <p14:creationId xmlns:p14="http://schemas.microsoft.com/office/powerpoint/2010/main" val="569249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DCFD1-D74B-42F1-9698-F38120D8BF46}"/>
              </a:ext>
            </a:extLst>
          </p:cNvPr>
          <p:cNvSpPr>
            <a:spLocks noGrp="1"/>
          </p:cNvSpPr>
          <p:nvPr>
            <p:ph type="title"/>
          </p:nvPr>
        </p:nvSpPr>
        <p:spPr/>
        <p:txBody>
          <a:bodyPr>
            <a:normAutofit/>
          </a:bodyPr>
          <a:lstStyle/>
          <a:p>
            <a:pPr algn="ctr"/>
            <a:r>
              <a:rPr lang="en-US" sz="5400" b="1" dirty="0"/>
              <a:t>What is the Faculty Senate?</a:t>
            </a:r>
          </a:p>
        </p:txBody>
      </p:sp>
      <p:sp>
        <p:nvSpPr>
          <p:cNvPr id="3" name="Content Placeholder 2">
            <a:extLst>
              <a:ext uri="{FF2B5EF4-FFF2-40B4-BE49-F238E27FC236}">
                <a16:creationId xmlns:a16="http://schemas.microsoft.com/office/drawing/2014/main" id="{33C7E2DE-0972-4A82-ABA1-E12911C1CE5A}"/>
              </a:ext>
            </a:extLst>
          </p:cNvPr>
          <p:cNvSpPr>
            <a:spLocks noGrp="1"/>
          </p:cNvSpPr>
          <p:nvPr>
            <p:ph idx="1"/>
          </p:nvPr>
        </p:nvSpPr>
        <p:spPr/>
        <p:txBody>
          <a:bodyPr>
            <a:normAutofit/>
          </a:bodyPr>
          <a:lstStyle/>
          <a:p>
            <a:r>
              <a:rPr lang="en-US" sz="3200" dirty="0"/>
              <a:t>The official representative body for the faculty </a:t>
            </a:r>
          </a:p>
          <a:p>
            <a:r>
              <a:rPr lang="en-US" sz="3200" dirty="0"/>
              <a:t>The Constitution of the Faculty Senate is part of the </a:t>
            </a:r>
            <a:r>
              <a:rPr lang="en-US" sz="3200" dirty="0">
                <a:hlinkClick r:id="rId2"/>
              </a:rPr>
              <a:t>Academic Policies and Procedures Manual</a:t>
            </a:r>
            <a:r>
              <a:rPr lang="en-US" sz="3200" dirty="0"/>
              <a:t> (APPM 3.3)</a:t>
            </a:r>
          </a:p>
          <a:p>
            <a:r>
              <a:rPr lang="en-US" sz="3200" dirty="0"/>
              <a:t>21 faculty members (17 elected by the Schools and Library; 4 elected by the faculty campus-wide)</a:t>
            </a:r>
          </a:p>
        </p:txBody>
      </p:sp>
    </p:spTree>
    <p:extLst>
      <p:ext uri="{BB962C8B-B14F-4D97-AF65-F5344CB8AC3E}">
        <p14:creationId xmlns:p14="http://schemas.microsoft.com/office/powerpoint/2010/main" val="98375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A1FB2-BA85-4EF5-ABFF-77B02EA95BFD}"/>
              </a:ext>
            </a:extLst>
          </p:cNvPr>
          <p:cNvSpPr>
            <a:spLocks noGrp="1"/>
          </p:cNvSpPr>
          <p:nvPr>
            <p:ph type="title"/>
          </p:nvPr>
        </p:nvSpPr>
        <p:spPr/>
        <p:txBody>
          <a:bodyPr>
            <a:normAutofit/>
          </a:bodyPr>
          <a:lstStyle/>
          <a:p>
            <a:pPr algn="ctr"/>
            <a:r>
              <a:rPr lang="en-US" sz="4800" b="1" dirty="0"/>
              <a:t>Who can serve on the Faculty Senate?</a:t>
            </a:r>
          </a:p>
        </p:txBody>
      </p:sp>
      <p:sp>
        <p:nvSpPr>
          <p:cNvPr id="3" name="Content Placeholder 2">
            <a:extLst>
              <a:ext uri="{FF2B5EF4-FFF2-40B4-BE49-F238E27FC236}">
                <a16:creationId xmlns:a16="http://schemas.microsoft.com/office/drawing/2014/main" id="{AEECF41E-42D9-49DC-87A3-A77E621542C6}"/>
              </a:ext>
            </a:extLst>
          </p:cNvPr>
          <p:cNvSpPr>
            <a:spLocks noGrp="1"/>
          </p:cNvSpPr>
          <p:nvPr>
            <p:ph idx="1"/>
          </p:nvPr>
        </p:nvSpPr>
        <p:spPr/>
        <p:txBody>
          <a:bodyPr>
            <a:normAutofit/>
          </a:bodyPr>
          <a:lstStyle/>
          <a:p>
            <a:r>
              <a:rPr lang="en-US" sz="3200" dirty="0"/>
              <a:t>All full-time faculty who hold faculty rank and whose primary responsibilities are teaching and research </a:t>
            </a:r>
          </a:p>
          <a:p>
            <a:r>
              <a:rPr lang="en-US" sz="3200" dirty="0"/>
              <a:t>Chairs of departments are eligible to serve, as well as   professional librarians </a:t>
            </a:r>
          </a:p>
          <a:p>
            <a:r>
              <a:rPr lang="en-US" sz="3200" dirty="0"/>
              <a:t>Terms for Faculty Senators are for three years</a:t>
            </a:r>
          </a:p>
          <a:p>
            <a:r>
              <a:rPr lang="en-US" sz="3200" dirty="0"/>
              <a:t>Terms for at-large positions (Chair, Chair-Elect, Past Chair, Archivist) are for two years</a:t>
            </a:r>
          </a:p>
        </p:txBody>
      </p:sp>
    </p:spTree>
    <p:extLst>
      <p:ext uri="{BB962C8B-B14F-4D97-AF65-F5344CB8AC3E}">
        <p14:creationId xmlns:p14="http://schemas.microsoft.com/office/powerpoint/2010/main" val="2772248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A1FB2-BA85-4EF5-ABFF-77B02EA95BFD}"/>
              </a:ext>
            </a:extLst>
          </p:cNvPr>
          <p:cNvSpPr>
            <a:spLocks noGrp="1"/>
          </p:cNvSpPr>
          <p:nvPr>
            <p:ph type="title"/>
          </p:nvPr>
        </p:nvSpPr>
        <p:spPr/>
        <p:txBody>
          <a:bodyPr>
            <a:noAutofit/>
          </a:bodyPr>
          <a:lstStyle/>
          <a:p>
            <a:pPr algn="ctr"/>
            <a:r>
              <a:rPr lang="en-US" sz="4800" b="1" dirty="0"/>
              <a:t>How does the Faculty Senate represent faculty to the Administration?</a:t>
            </a:r>
          </a:p>
        </p:txBody>
      </p:sp>
      <p:sp>
        <p:nvSpPr>
          <p:cNvPr id="3" name="Content Placeholder 2">
            <a:extLst>
              <a:ext uri="{FF2B5EF4-FFF2-40B4-BE49-F238E27FC236}">
                <a16:creationId xmlns:a16="http://schemas.microsoft.com/office/drawing/2014/main" id="{AEECF41E-42D9-49DC-87A3-A77E621542C6}"/>
              </a:ext>
            </a:extLst>
          </p:cNvPr>
          <p:cNvSpPr>
            <a:spLocks noGrp="1"/>
          </p:cNvSpPr>
          <p:nvPr>
            <p:ph idx="1"/>
          </p:nvPr>
        </p:nvSpPr>
        <p:spPr/>
        <p:txBody>
          <a:bodyPr>
            <a:normAutofit/>
          </a:bodyPr>
          <a:lstStyle/>
          <a:p>
            <a:r>
              <a:rPr lang="en-US" sz="2400" dirty="0"/>
              <a:t>By making recommendations on changing existing policies or drafting and recommending new policies </a:t>
            </a:r>
          </a:p>
          <a:p>
            <a:r>
              <a:rPr lang="en-US" sz="2400" dirty="0"/>
              <a:t>By passing resolutions to convey the will of the faculty on areas where policy doesn’t apply or hasn’t been set </a:t>
            </a:r>
          </a:p>
          <a:p>
            <a:r>
              <a:rPr lang="en-US" sz="2400" dirty="0"/>
              <a:t>The Executive Committee meets directly with the President to convey faculty concerns </a:t>
            </a:r>
          </a:p>
          <a:p>
            <a:r>
              <a:rPr lang="en-US" sz="2400" dirty="0"/>
              <a:t>By </a:t>
            </a:r>
            <a:r>
              <a:rPr lang="en-US" sz="2400" dirty="0">
                <a:hlinkClick r:id="rId2"/>
              </a:rPr>
              <a:t>Annual Surveys </a:t>
            </a:r>
            <a:r>
              <a:rPr lang="en-US" sz="2400" dirty="0"/>
              <a:t>to faculty to solicit opinions of University priorities, to assess performance of various administrators, and to address special topics as they arise</a:t>
            </a:r>
          </a:p>
          <a:p>
            <a:r>
              <a:rPr lang="en-US" sz="2400" dirty="0"/>
              <a:t>By organizing bi-semester Shared Governance Forums with the administration, with topics chosen on an alternating basis by the faculty and the Administration</a:t>
            </a:r>
          </a:p>
        </p:txBody>
      </p:sp>
    </p:spTree>
    <p:extLst>
      <p:ext uri="{BB962C8B-B14F-4D97-AF65-F5344CB8AC3E}">
        <p14:creationId xmlns:p14="http://schemas.microsoft.com/office/powerpoint/2010/main" val="1468142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A1FB2-BA85-4EF5-ABFF-77B02EA95BFD}"/>
              </a:ext>
            </a:extLst>
          </p:cNvPr>
          <p:cNvSpPr>
            <a:spLocks noGrp="1"/>
          </p:cNvSpPr>
          <p:nvPr>
            <p:ph type="title"/>
          </p:nvPr>
        </p:nvSpPr>
        <p:spPr/>
        <p:txBody>
          <a:bodyPr>
            <a:normAutofit/>
          </a:bodyPr>
          <a:lstStyle/>
          <a:p>
            <a:pPr algn="ctr"/>
            <a:r>
              <a:rPr lang="en-US" sz="5400" b="1" dirty="0"/>
              <a:t>When does the Faculty Senate meet?</a:t>
            </a:r>
          </a:p>
        </p:txBody>
      </p:sp>
      <p:sp>
        <p:nvSpPr>
          <p:cNvPr id="3" name="Content Placeholder 2">
            <a:extLst>
              <a:ext uri="{FF2B5EF4-FFF2-40B4-BE49-F238E27FC236}">
                <a16:creationId xmlns:a16="http://schemas.microsoft.com/office/drawing/2014/main" id="{AEECF41E-42D9-49DC-87A3-A77E621542C6}"/>
              </a:ext>
            </a:extLst>
          </p:cNvPr>
          <p:cNvSpPr>
            <a:spLocks noGrp="1"/>
          </p:cNvSpPr>
          <p:nvPr>
            <p:ph idx="1"/>
          </p:nvPr>
        </p:nvSpPr>
        <p:spPr/>
        <p:txBody>
          <a:bodyPr/>
          <a:lstStyle/>
          <a:p>
            <a:r>
              <a:rPr lang="en-US" dirty="0"/>
              <a:t>The Faculty Senate sets its meeting times at the beginning of each semester </a:t>
            </a:r>
          </a:p>
          <a:p>
            <a:r>
              <a:rPr lang="en-US" dirty="0"/>
              <a:t>Traditionally, meetings have been held every other Wednesday at 3:00 pm </a:t>
            </a:r>
          </a:p>
          <a:p>
            <a:r>
              <a:rPr lang="en-US" dirty="0"/>
              <a:t>Meetings are held to a strict 90-minute limit, unless there is an explicit vote to continue the meeting </a:t>
            </a:r>
          </a:p>
          <a:p>
            <a:r>
              <a:rPr lang="en-US" dirty="0"/>
              <a:t>Faculty Senate meetings are open to all faculty </a:t>
            </a:r>
          </a:p>
          <a:p>
            <a:r>
              <a:rPr lang="en-US" dirty="0"/>
              <a:t>Guest speakers are often invited </a:t>
            </a:r>
          </a:p>
          <a:p>
            <a:r>
              <a:rPr lang="en-US" dirty="0"/>
              <a:t>Agendas are emailed to the entire faculty 48 hours in advance</a:t>
            </a:r>
          </a:p>
        </p:txBody>
      </p:sp>
    </p:spTree>
    <p:extLst>
      <p:ext uri="{BB962C8B-B14F-4D97-AF65-F5344CB8AC3E}">
        <p14:creationId xmlns:p14="http://schemas.microsoft.com/office/powerpoint/2010/main" val="1886117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A1FB2-BA85-4EF5-ABFF-77B02EA95BFD}"/>
              </a:ext>
            </a:extLst>
          </p:cNvPr>
          <p:cNvSpPr>
            <a:spLocks noGrp="1"/>
          </p:cNvSpPr>
          <p:nvPr>
            <p:ph type="title"/>
          </p:nvPr>
        </p:nvSpPr>
        <p:spPr/>
        <p:txBody>
          <a:bodyPr>
            <a:normAutofit/>
          </a:bodyPr>
          <a:lstStyle/>
          <a:p>
            <a:pPr algn="ctr"/>
            <a:r>
              <a:rPr lang="en-US" sz="5400" b="1" dirty="0"/>
              <a:t>How is the Faculty Senate organized?</a:t>
            </a:r>
          </a:p>
        </p:txBody>
      </p:sp>
      <p:sp>
        <p:nvSpPr>
          <p:cNvPr id="3" name="Content Placeholder 2">
            <a:extLst>
              <a:ext uri="{FF2B5EF4-FFF2-40B4-BE49-F238E27FC236}">
                <a16:creationId xmlns:a16="http://schemas.microsoft.com/office/drawing/2014/main" id="{AEECF41E-42D9-49DC-87A3-A77E621542C6}"/>
              </a:ext>
            </a:extLst>
          </p:cNvPr>
          <p:cNvSpPr>
            <a:spLocks noGrp="1"/>
          </p:cNvSpPr>
          <p:nvPr>
            <p:ph idx="1"/>
          </p:nvPr>
        </p:nvSpPr>
        <p:spPr/>
        <p:txBody>
          <a:bodyPr>
            <a:normAutofit/>
          </a:bodyPr>
          <a:lstStyle/>
          <a:p>
            <a:pPr marL="0" indent="0">
              <a:buNone/>
            </a:pPr>
            <a:r>
              <a:rPr lang="en-US" dirty="0"/>
              <a:t>In addition to working as a single body, the Faculty Senate has several Standing Committees </a:t>
            </a:r>
          </a:p>
          <a:p>
            <a:r>
              <a:rPr lang="en-US" dirty="0"/>
              <a:t>University Affairs: relations with the Student Government Association and physical conditions of the University (</a:t>
            </a:r>
            <a:r>
              <a:rPr lang="en-US" dirty="0">
                <a:hlinkClick r:id="rId2"/>
              </a:rPr>
              <a:t>Year-End Report</a:t>
            </a:r>
            <a:r>
              <a:rPr lang="en-US" dirty="0"/>
              <a:t>)</a:t>
            </a:r>
          </a:p>
          <a:p>
            <a:r>
              <a:rPr lang="en-US" dirty="0"/>
              <a:t>Personnel Policies Committee: matters of University policy, especially those relating to salary, adjunct faculty, insurance, tenure, promotion, and post-tenure review (</a:t>
            </a:r>
            <a:r>
              <a:rPr lang="en-US" dirty="0">
                <a:hlinkClick r:id="rId3"/>
              </a:rPr>
              <a:t>Year-End Report</a:t>
            </a:r>
            <a:r>
              <a:rPr lang="en-US" dirty="0"/>
              <a:t>)</a:t>
            </a:r>
          </a:p>
          <a:p>
            <a:r>
              <a:rPr lang="en-US" dirty="0"/>
              <a:t>Planning Committee: Faculty Senate Awards; long-term curricular goals of the university (</a:t>
            </a:r>
            <a:r>
              <a:rPr lang="en-US" dirty="0">
                <a:hlinkClick r:id="rId4"/>
              </a:rPr>
              <a:t>Year-End Report</a:t>
            </a:r>
            <a:r>
              <a:rPr lang="en-US" dirty="0"/>
              <a:t>)</a:t>
            </a:r>
          </a:p>
          <a:p>
            <a:endParaRPr lang="en-US" dirty="0"/>
          </a:p>
        </p:txBody>
      </p:sp>
    </p:spTree>
    <p:extLst>
      <p:ext uri="{BB962C8B-B14F-4D97-AF65-F5344CB8AC3E}">
        <p14:creationId xmlns:p14="http://schemas.microsoft.com/office/powerpoint/2010/main" val="1338798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A1FB2-BA85-4EF5-ABFF-77B02EA95BFD}"/>
              </a:ext>
            </a:extLst>
          </p:cNvPr>
          <p:cNvSpPr>
            <a:spLocks noGrp="1"/>
          </p:cNvSpPr>
          <p:nvPr>
            <p:ph type="title"/>
          </p:nvPr>
        </p:nvSpPr>
        <p:spPr>
          <a:xfrm>
            <a:off x="628153" y="365125"/>
            <a:ext cx="10869433" cy="1325563"/>
          </a:xfrm>
        </p:spPr>
        <p:txBody>
          <a:bodyPr>
            <a:noAutofit/>
          </a:bodyPr>
          <a:lstStyle/>
          <a:p>
            <a:r>
              <a:rPr lang="en-US" sz="5400" dirty="0"/>
              <a:t>Faculty Senate organization, continued</a:t>
            </a:r>
          </a:p>
        </p:txBody>
      </p:sp>
      <p:sp>
        <p:nvSpPr>
          <p:cNvPr id="3" name="Content Placeholder 2">
            <a:extLst>
              <a:ext uri="{FF2B5EF4-FFF2-40B4-BE49-F238E27FC236}">
                <a16:creationId xmlns:a16="http://schemas.microsoft.com/office/drawing/2014/main" id="{AEECF41E-42D9-49DC-87A3-A77E621542C6}"/>
              </a:ext>
            </a:extLst>
          </p:cNvPr>
          <p:cNvSpPr>
            <a:spLocks noGrp="1"/>
          </p:cNvSpPr>
          <p:nvPr>
            <p:ph idx="1"/>
          </p:nvPr>
        </p:nvSpPr>
        <p:spPr/>
        <p:txBody>
          <a:bodyPr>
            <a:normAutofit/>
          </a:bodyPr>
          <a:lstStyle/>
          <a:p>
            <a:r>
              <a:rPr lang="en-US" dirty="0"/>
              <a:t>Budget Committee: advises the Administration on budgetary matters; internal oversight of Faculty Senate budget (</a:t>
            </a:r>
            <a:r>
              <a:rPr lang="en-US" dirty="0">
                <a:hlinkClick r:id="rId2"/>
              </a:rPr>
              <a:t>Year-End Report</a:t>
            </a:r>
            <a:r>
              <a:rPr lang="en-US" dirty="0"/>
              <a:t>)</a:t>
            </a:r>
          </a:p>
          <a:p>
            <a:r>
              <a:rPr lang="en-US" dirty="0"/>
              <a:t>Committee on Committees: appoints faculty to the general University committees, subject to approval of full Faculty Senate (</a:t>
            </a:r>
            <a:r>
              <a:rPr lang="en-US" dirty="0">
                <a:hlinkClick r:id="rId3"/>
              </a:rPr>
              <a:t>Year-End Report</a:t>
            </a:r>
            <a:r>
              <a:rPr lang="en-US" dirty="0"/>
              <a:t>)</a:t>
            </a:r>
          </a:p>
          <a:p>
            <a:r>
              <a:rPr lang="en-US" dirty="0"/>
              <a:t>Executive Committee: comprised of the officers of the Senate (Chair, Chair-Elect, Past Chair, Treasurer, Recorder, Parliamentarian, and Archivist); oversees Shared Governance Forums, administers annual faculty survey; gives charges to Standing Committees; meets regularly with the President and other administrators as needed</a:t>
            </a:r>
          </a:p>
        </p:txBody>
      </p:sp>
    </p:spTree>
    <p:extLst>
      <p:ext uri="{BB962C8B-B14F-4D97-AF65-F5344CB8AC3E}">
        <p14:creationId xmlns:p14="http://schemas.microsoft.com/office/powerpoint/2010/main" val="3536408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A1FB2-BA85-4EF5-ABFF-77B02EA95BFD}"/>
              </a:ext>
            </a:extLst>
          </p:cNvPr>
          <p:cNvSpPr>
            <a:spLocks noGrp="1"/>
          </p:cNvSpPr>
          <p:nvPr>
            <p:ph type="title"/>
          </p:nvPr>
        </p:nvSpPr>
        <p:spPr/>
        <p:txBody>
          <a:bodyPr>
            <a:noAutofit/>
          </a:bodyPr>
          <a:lstStyle/>
          <a:p>
            <a:pPr algn="ctr"/>
            <a:r>
              <a:rPr lang="en-US" sz="5400" b="1" dirty="0"/>
              <a:t>How do I get an issue before the Faculty Senate?</a:t>
            </a:r>
          </a:p>
        </p:txBody>
      </p:sp>
      <p:sp>
        <p:nvSpPr>
          <p:cNvPr id="3" name="Content Placeholder 2">
            <a:extLst>
              <a:ext uri="{FF2B5EF4-FFF2-40B4-BE49-F238E27FC236}">
                <a16:creationId xmlns:a16="http://schemas.microsoft.com/office/drawing/2014/main" id="{AEECF41E-42D9-49DC-87A3-A77E621542C6}"/>
              </a:ext>
            </a:extLst>
          </p:cNvPr>
          <p:cNvSpPr>
            <a:spLocks noGrp="1"/>
          </p:cNvSpPr>
          <p:nvPr>
            <p:ph idx="1"/>
          </p:nvPr>
        </p:nvSpPr>
        <p:spPr>
          <a:xfrm>
            <a:off x="838200" y="1924215"/>
            <a:ext cx="10515600" cy="4834394"/>
          </a:xfrm>
        </p:spPr>
        <p:txBody>
          <a:bodyPr/>
          <a:lstStyle/>
          <a:p>
            <a:r>
              <a:rPr lang="en-US" dirty="0"/>
              <a:t>By attending a meeting and addressing the Faculty Senate directly (please contact the Chair in advance to be added to the Agenda) </a:t>
            </a:r>
          </a:p>
          <a:p>
            <a:r>
              <a:rPr lang="en-US" dirty="0"/>
              <a:t>By bringing it to the attention of your Faculty Senator</a:t>
            </a:r>
          </a:p>
        </p:txBody>
      </p:sp>
      <p:pic>
        <p:nvPicPr>
          <p:cNvPr id="5" name="Picture 4" descr="A picture containing background pattern&#10;&#10;Description automatically generated">
            <a:extLst>
              <a:ext uri="{FF2B5EF4-FFF2-40B4-BE49-F238E27FC236}">
                <a16:creationId xmlns:a16="http://schemas.microsoft.com/office/drawing/2014/main" id="{CCC92228-6508-4635-9003-BB096E8E585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555601" y="3404323"/>
            <a:ext cx="2668119" cy="3192874"/>
          </a:xfrm>
          <a:prstGeom prst="rect">
            <a:avLst/>
          </a:prstGeom>
        </p:spPr>
      </p:pic>
      <p:pic>
        <p:nvPicPr>
          <p:cNvPr id="8" name="Picture 7" descr="A picture containing clipart&#10;&#10;Description automatically generated">
            <a:extLst>
              <a:ext uri="{FF2B5EF4-FFF2-40B4-BE49-F238E27FC236}">
                <a16:creationId xmlns:a16="http://schemas.microsoft.com/office/drawing/2014/main" id="{671508CC-5459-401E-B4C0-4650F4E814ED}"/>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2763942" y="3429000"/>
            <a:ext cx="2561319" cy="3223488"/>
          </a:xfrm>
          <a:prstGeom prst="rect">
            <a:avLst/>
          </a:prstGeom>
        </p:spPr>
      </p:pic>
    </p:spTree>
    <p:extLst>
      <p:ext uri="{BB962C8B-B14F-4D97-AF65-F5344CB8AC3E}">
        <p14:creationId xmlns:p14="http://schemas.microsoft.com/office/powerpoint/2010/main" val="1401220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A1FB2-BA85-4EF5-ABFF-77B02EA95BFD}"/>
              </a:ext>
            </a:extLst>
          </p:cNvPr>
          <p:cNvSpPr>
            <a:spLocks noGrp="1"/>
          </p:cNvSpPr>
          <p:nvPr>
            <p:ph type="title"/>
          </p:nvPr>
        </p:nvSpPr>
        <p:spPr>
          <a:xfrm>
            <a:off x="127221" y="365126"/>
            <a:ext cx="11226579" cy="740106"/>
          </a:xfrm>
        </p:spPr>
        <p:txBody>
          <a:bodyPr/>
          <a:lstStyle/>
          <a:p>
            <a:r>
              <a:rPr lang="en-US" dirty="0"/>
              <a:t>What has the Faculty Senate worked on lately?</a:t>
            </a:r>
          </a:p>
        </p:txBody>
      </p:sp>
      <p:sp>
        <p:nvSpPr>
          <p:cNvPr id="3" name="Content Placeholder 2">
            <a:extLst>
              <a:ext uri="{FF2B5EF4-FFF2-40B4-BE49-F238E27FC236}">
                <a16:creationId xmlns:a16="http://schemas.microsoft.com/office/drawing/2014/main" id="{AEECF41E-42D9-49DC-87A3-A77E621542C6}"/>
              </a:ext>
            </a:extLst>
          </p:cNvPr>
          <p:cNvSpPr>
            <a:spLocks noGrp="1"/>
          </p:cNvSpPr>
          <p:nvPr>
            <p:ph idx="1"/>
          </p:nvPr>
        </p:nvSpPr>
        <p:spPr>
          <a:xfrm>
            <a:off x="238539" y="1304014"/>
            <a:ext cx="11115261" cy="5071731"/>
          </a:xfrm>
        </p:spPr>
        <p:txBody>
          <a:bodyPr>
            <a:normAutofit fontScale="92500" lnSpcReduction="10000"/>
          </a:bodyPr>
          <a:lstStyle/>
          <a:p>
            <a:r>
              <a:rPr lang="en-US" sz="2400" dirty="0"/>
              <a:t>Ongoing revision and updating of the Academic Policies &amp; Procedures Manual (APPM)</a:t>
            </a:r>
          </a:p>
          <a:p>
            <a:r>
              <a:rPr lang="en-US" sz="2400" dirty="0"/>
              <a:t>Senate representatives on the Ad Hoc Policy on Policies Committee drafted a </a:t>
            </a:r>
            <a:r>
              <a:rPr lang="en-US" sz="2400" dirty="0">
                <a:hlinkClick r:id="rId2"/>
              </a:rPr>
              <a:t>Policy to Modify Policies and Procedures</a:t>
            </a:r>
            <a:r>
              <a:rPr lang="en-US" sz="2400" dirty="0"/>
              <a:t> that was approved by President Newsom as University policy.</a:t>
            </a:r>
          </a:p>
          <a:p>
            <a:r>
              <a:rPr lang="en-US" sz="2400" dirty="0"/>
              <a:t>Worked with Academic Affairs to archive the APPMs and to place the </a:t>
            </a:r>
            <a:r>
              <a:rPr lang="en-US" sz="2400" dirty="0">
                <a:hlinkClick r:id="rId3"/>
              </a:rPr>
              <a:t>Academic Policies and Procedures Manual (APPM) Archive</a:t>
            </a:r>
            <a:r>
              <a:rPr lang="en-US" sz="2400" dirty="0"/>
              <a:t> link to an accessible place on the Faculty &amp; Staff page, under Academics.</a:t>
            </a:r>
          </a:p>
          <a:p>
            <a:r>
              <a:rPr lang="en-US" sz="2400" dirty="0"/>
              <a:t>Worked with Academic Affairs to ensure consistent application of existing policy on course load calculations for graduate classes; codifying overload pay calculations in the APPM; and when teaching both undergraduate and graduate courses, the overload pay will be for the graduate courses codified in the APPM 4.7.1.  Our request for Annual Appointment letters was achieved in part (we recommend the letters include the contractual teaching load).</a:t>
            </a:r>
          </a:p>
          <a:p>
            <a:r>
              <a:rPr lang="en-US" sz="2400" dirty="0"/>
              <a:t>FS approved a motion recommending an addition to the Emeritus Status of Retired Faculty policy (APPM 5.4.7) that Emeritus faculty shall be granted library and email privileges.</a:t>
            </a:r>
          </a:p>
          <a:p>
            <a:r>
              <a:rPr lang="en-US" sz="2400" dirty="0"/>
              <a:t>Approved a </a:t>
            </a:r>
            <a:r>
              <a:rPr lang="en-US" sz="2400" dirty="0">
                <a:hlinkClick r:id="rId4"/>
              </a:rPr>
              <a:t>Resolution Regarding Faculty Hiring Process</a:t>
            </a:r>
            <a:r>
              <a:rPr lang="en-US" sz="2400" dirty="0"/>
              <a:t>, that reiterates and builds on the </a:t>
            </a:r>
            <a:r>
              <a:rPr lang="en-US" sz="2400" dirty="0">
                <a:hlinkClick r:id="rId5"/>
              </a:rPr>
              <a:t>December 6th, 2017, Faculty Senate resolution </a:t>
            </a:r>
            <a:r>
              <a:rPr lang="en-US" sz="2400" dirty="0"/>
              <a:t>urging the Administration to adopt a clearly defined, standardized, and transparent process in its decisions to hire faculty members. </a:t>
            </a:r>
          </a:p>
        </p:txBody>
      </p:sp>
    </p:spTree>
    <p:extLst>
      <p:ext uri="{BB962C8B-B14F-4D97-AF65-F5344CB8AC3E}">
        <p14:creationId xmlns:p14="http://schemas.microsoft.com/office/powerpoint/2010/main" val="14994085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TotalTime>
  <Words>1119</Words>
  <Application>Microsoft Office PowerPoint</Application>
  <PresentationFormat>Widescreen</PresentationFormat>
  <Paragraphs>54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Avenir Roman</vt:lpstr>
      <vt:lpstr>Calibri</vt:lpstr>
      <vt:lpstr>Calibri Light</vt:lpstr>
      <vt:lpstr>Office Theme</vt:lpstr>
      <vt:lpstr>The Faculty Senate Some Frequently Asked Questions</vt:lpstr>
      <vt:lpstr>What is the Faculty Senate?</vt:lpstr>
      <vt:lpstr>Who can serve on the Faculty Senate?</vt:lpstr>
      <vt:lpstr>How does the Faculty Senate represent faculty to the Administration?</vt:lpstr>
      <vt:lpstr>When does the Faculty Senate meet?</vt:lpstr>
      <vt:lpstr>How is the Faculty Senate organized?</vt:lpstr>
      <vt:lpstr>Faculty Senate organization, continued</vt:lpstr>
      <vt:lpstr>How do I get an issue before the Faculty Senate?</vt:lpstr>
      <vt:lpstr>What has the Faculty Senate worked on lately?</vt:lpstr>
      <vt:lpstr>What the Faculty Senate is working on, page 2</vt:lpstr>
      <vt:lpstr>Our Top Priority for 2021—2022 </vt:lpstr>
      <vt:lpstr>Visit our website https://www.se.edu/faculty-senate/ </vt:lpstr>
      <vt:lpstr>Contact Faculty Senate Chair Kay Daigle FacultySenate@se.edu or kdaigle@se.edu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Fridley</dc:creator>
  <cp:lastModifiedBy>William Fridley</cp:lastModifiedBy>
  <cp:revision>11</cp:revision>
  <dcterms:created xsi:type="dcterms:W3CDTF">2021-07-30T17:25:28Z</dcterms:created>
  <dcterms:modified xsi:type="dcterms:W3CDTF">2021-07-30T23:20:33Z</dcterms:modified>
</cp:coreProperties>
</file>