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88" r:id="rId6"/>
    <p:sldId id="289" r:id="rId7"/>
    <p:sldId id="297" r:id="rId8"/>
    <p:sldId id="290" r:id="rId9"/>
    <p:sldId id="292" r:id="rId10"/>
    <p:sldId id="298" r:id="rId11"/>
    <p:sldId id="29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646" autoAdjust="0"/>
  </p:normalViewPr>
  <p:slideViewPr>
    <p:cSldViewPr snapToGrid="0">
      <p:cViewPr varScale="1">
        <p:scale>
          <a:sx n="114" d="100"/>
          <a:sy n="114" d="100"/>
        </p:scale>
        <p:origin x="474" y="10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D8190EA-5EEC-4300-B6AE-D9734C6C648E}" type="datetimeFigureOut">
              <a:rPr lang="en-US" smtClean="0"/>
              <a:t>4/23/2024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87ADD9-2083-264C-A652-8D52D02F7E72}" type="datetimeFigureOut">
              <a:rPr lang="en-US" smtClean="0"/>
              <a:t>4/23/2024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3862743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419479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142515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163908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1616857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Faculty Forum April 2024</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dirty="0"/>
              <a:t>Click icon to add picture</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Faculty Forum April 2024</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Faculty Forum April 2024</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Faculty Forum April 2024</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Faculty Forum April 2024</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and Image 1">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0"/>
            <a:ext cx="12208822" cy="6858002"/>
            <a:chOff x="0" y="0"/>
            <a:chExt cx="12208822" cy="6858002"/>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7200"/>
            <a:ext cx="10643508" cy="1371600"/>
          </a:xfrm>
        </p:spPr>
        <p:txBody>
          <a:bodyPr anchor="b">
            <a:noAutofit/>
          </a:bodyPr>
          <a:lstStyle>
            <a:lvl1pPr>
              <a:defRPr sz="4200" b="1">
                <a:latin typeface="+mj-lt"/>
              </a:defRPr>
            </a:lvl1pPr>
          </a:lstStyle>
          <a:p>
            <a:r>
              <a:rPr lang="en-US" dirty="0"/>
              <a:t>Click to add title</a:t>
            </a:r>
          </a:p>
        </p:txBody>
      </p:sp>
      <p:sp>
        <p:nvSpPr>
          <p:cNvPr id="10" name="Content Placeholder 2">
            <a:extLst>
              <a:ext uri="{FF2B5EF4-FFF2-40B4-BE49-F238E27FC236}">
                <a16:creationId xmlns:a16="http://schemas.microsoft.com/office/drawing/2014/main" id="{B07A1CF7-9B3B-E43E-830E-DAB65B608249}"/>
              </a:ext>
            </a:extLst>
          </p:cNvPr>
          <p:cNvSpPr>
            <a:spLocks noGrp="1"/>
          </p:cNvSpPr>
          <p:nvPr>
            <p:ph idx="15" hasCustomPrompt="1"/>
          </p:nvPr>
        </p:nvSpPr>
        <p:spPr>
          <a:xfrm>
            <a:off x="1166088" y="2652713"/>
            <a:ext cx="5394959" cy="3436936"/>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4">
            <a:extLst>
              <a:ext uri="{FF2B5EF4-FFF2-40B4-BE49-F238E27FC236}">
                <a16:creationId xmlns:a16="http://schemas.microsoft.com/office/drawing/2014/main" id="{D976D8D6-3BDC-1908-3425-FEE3EEF51A26}"/>
              </a:ext>
            </a:extLst>
          </p:cNvPr>
          <p:cNvSpPr>
            <a:spLocks noGrp="1"/>
          </p:cNvSpPr>
          <p:nvPr>
            <p:ph type="pic" sz="quarter" idx="14"/>
          </p:nvPr>
        </p:nvSpPr>
        <p:spPr>
          <a:xfrm>
            <a:off x="7317920" y="1447800"/>
            <a:ext cx="4214010" cy="4214010"/>
          </a:xfrm>
          <a:prstGeom prst="ellipse">
            <a:avLst/>
          </a:prstGeom>
          <a:solidFill>
            <a:schemeClr val="accent2"/>
          </a:solidFill>
        </p:spPr>
        <p:txBody>
          <a:bodyPr/>
          <a:lstStyle>
            <a:lvl1pPr marL="0" indent="0" algn="ctr">
              <a:buNone/>
              <a:defRPr sz="2000"/>
            </a:lvl1pPr>
          </a:lstStyle>
          <a:p>
            <a:r>
              <a:rPr lang="en-US" dirty="0"/>
              <a:t>Click icon to add picture</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Faculty Forum April 2024</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9303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Faculty Forum April 2024</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Faculty Forum April 2024</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1" r:id="rId4"/>
    <p:sldLayoutId id="2147483659" r:id="rId5"/>
    <p:sldLayoutId id="2147483668" r:id="rId6"/>
    <p:sldLayoutId id="2147483669" r:id="rId7"/>
    <p:sldLayoutId id="2147483675" r:id="rId8"/>
    <p:sldLayoutId id="2147483661" r:id="rId9"/>
    <p:sldLayoutId id="2147483666" r:id="rId10"/>
  </p:sldLayoutIdLst>
  <p:hf sldNum="0" hd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e.edu/studenthandbook/"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ruso.edu/policy-manua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ACADEMIC INTEGRITY</a:t>
            </a:r>
            <a:br>
              <a:rPr lang="en-US" dirty="0"/>
            </a:br>
            <a:r>
              <a:rPr lang="en-US" dirty="0"/>
              <a:t>A Conversation with Student Affairs</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EE190-899A-46D2-989D-C4BC6A46F946}"/>
              </a:ext>
            </a:extLst>
          </p:cNvPr>
          <p:cNvSpPr>
            <a:spLocks noGrp="1"/>
          </p:cNvSpPr>
          <p:nvPr>
            <p:ph type="title"/>
          </p:nvPr>
        </p:nvSpPr>
        <p:spPr>
          <a:xfrm>
            <a:off x="5943600" y="457200"/>
            <a:ext cx="5120640" cy="2312633"/>
          </a:xfrm>
        </p:spPr>
        <p:txBody>
          <a:bodyPr/>
          <a:lstStyle/>
          <a:p>
            <a:r>
              <a:rPr lang="en-US" dirty="0"/>
              <a:t>Guiding Policies and Practices</a:t>
            </a:r>
          </a:p>
        </p:txBody>
      </p:sp>
      <p:sp>
        <p:nvSpPr>
          <p:cNvPr id="3" name="Subtitle 2">
            <a:extLst>
              <a:ext uri="{FF2B5EF4-FFF2-40B4-BE49-F238E27FC236}">
                <a16:creationId xmlns:a16="http://schemas.microsoft.com/office/drawing/2014/main" id="{26BC9DE8-A5CC-4BE1-0DE5-CB15D01A7919}"/>
              </a:ext>
            </a:extLst>
          </p:cNvPr>
          <p:cNvSpPr>
            <a:spLocks noGrp="1"/>
          </p:cNvSpPr>
          <p:nvPr>
            <p:ph type="subTitle" idx="1"/>
          </p:nvPr>
        </p:nvSpPr>
        <p:spPr>
          <a:xfrm>
            <a:off x="6010183" y="3648722"/>
            <a:ext cx="5353234" cy="2788072"/>
          </a:xfrm>
        </p:spPr>
        <p:txBody>
          <a:bodyPr/>
          <a:lstStyle/>
          <a:p>
            <a:r>
              <a:rPr lang="en-US" dirty="0"/>
              <a:t>SE Student Handbook</a:t>
            </a:r>
          </a:p>
          <a:p>
            <a:r>
              <a:rPr lang="en-US" sz="2400" dirty="0">
                <a:hlinkClick r:id="rId3"/>
              </a:rPr>
              <a:t>https://www.se.edu/studenthandbook/</a:t>
            </a:r>
            <a:endParaRPr lang="en-US" sz="2400" dirty="0"/>
          </a:p>
          <a:p>
            <a:r>
              <a:rPr lang="en-US" sz="2400" dirty="0">
                <a:hlinkClick r:id="rId4"/>
              </a:rPr>
              <a:t>https://www.ruso.edu/policy-manual</a:t>
            </a:r>
            <a:endParaRPr lang="en-US" sz="2400" dirty="0"/>
          </a:p>
          <a:p>
            <a:endParaRPr lang="en-US" dirty="0"/>
          </a:p>
          <a:p>
            <a:endParaRPr lang="en-US" dirty="0"/>
          </a:p>
        </p:txBody>
      </p:sp>
      <p:sp>
        <p:nvSpPr>
          <p:cNvPr id="8" name="TextBox 7">
            <a:extLst>
              <a:ext uri="{FF2B5EF4-FFF2-40B4-BE49-F238E27FC236}">
                <a16:creationId xmlns:a16="http://schemas.microsoft.com/office/drawing/2014/main" id="{0388C621-A790-A879-0B78-6F2D216E8490}"/>
              </a:ext>
            </a:extLst>
          </p:cNvPr>
          <p:cNvSpPr txBox="1"/>
          <p:nvPr/>
        </p:nvSpPr>
        <p:spPr>
          <a:xfrm>
            <a:off x="323273" y="1824611"/>
            <a:ext cx="5449454" cy="2862322"/>
          </a:xfrm>
          <a:prstGeom prst="rect">
            <a:avLst/>
          </a:prstGeom>
          <a:noFill/>
        </p:spPr>
        <p:txBody>
          <a:bodyPr wrap="square">
            <a:spAutoFit/>
          </a:bodyPr>
          <a:lstStyle/>
          <a:p>
            <a:r>
              <a:rPr lang="en-US" dirty="0"/>
              <a:t>By Board Rule: </a:t>
            </a:r>
            <a:r>
              <a:rPr lang="en-US" dirty="0">
                <a:highlight>
                  <a:srgbClr val="FFFF00"/>
                </a:highlight>
              </a:rPr>
              <a:t>The University’s policies concerning student behavior take an educational and rehabilitative approach in contrast to a punitive approach.</a:t>
            </a:r>
            <a:r>
              <a:rPr lang="en-US" dirty="0"/>
              <a:t> The former approach emphasizes assisting students to understand and accept responsibilities for their behavior as students of the University. Both the interests of the student and the University are taken into account in deciding the desirability of undertaking a program of conduct rehabilitation within the University.</a:t>
            </a:r>
          </a:p>
        </p:txBody>
      </p:sp>
      <p:sp>
        <p:nvSpPr>
          <p:cNvPr id="7" name="Footer Placeholder 6">
            <a:extLst>
              <a:ext uri="{FF2B5EF4-FFF2-40B4-BE49-F238E27FC236}">
                <a16:creationId xmlns:a16="http://schemas.microsoft.com/office/drawing/2014/main" id="{BAD9F312-72FC-336D-4B20-87B05251B8D2}"/>
              </a:ext>
            </a:extLst>
          </p:cNvPr>
          <p:cNvSpPr>
            <a:spLocks noGrp="1"/>
          </p:cNvSpPr>
          <p:nvPr>
            <p:ph type="ftr" sz="quarter" idx="3"/>
          </p:nvPr>
        </p:nvSpPr>
        <p:spPr/>
        <p:txBody>
          <a:bodyPr/>
          <a:lstStyle/>
          <a:p>
            <a:r>
              <a:rPr lang="en-US" dirty="0"/>
              <a:t>Faculty Forum April 2024</a:t>
            </a:r>
          </a:p>
        </p:txBody>
      </p:sp>
    </p:spTree>
    <p:extLst>
      <p:ext uri="{BB962C8B-B14F-4D97-AF65-F5344CB8AC3E}">
        <p14:creationId xmlns:p14="http://schemas.microsoft.com/office/powerpoint/2010/main" val="77975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en-US" dirty="0"/>
              <a:t>From the SE Student Handbook</a:t>
            </a:r>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1166813" y="2396971"/>
            <a:ext cx="9780587" cy="3986074"/>
          </a:xfrm>
        </p:spPr>
        <p:txBody>
          <a:bodyPr>
            <a:normAutofit fontScale="62500" lnSpcReduction="20000"/>
          </a:bodyPr>
          <a:lstStyle/>
          <a:p>
            <a:pPr marL="59436" indent="0">
              <a:buNone/>
            </a:pPr>
            <a:r>
              <a:rPr lang="en-US" sz="2300" b="1" dirty="0"/>
              <a:t>The very first item addressed in the handbook: Acts of Dishonesty </a:t>
            </a:r>
          </a:p>
          <a:p>
            <a:pPr marL="59436" indent="0">
              <a:buNone/>
            </a:pPr>
            <a:r>
              <a:rPr lang="en-US" b="1" dirty="0"/>
              <a:t>Cheating Definitions</a:t>
            </a:r>
          </a:p>
          <a:p>
            <a:r>
              <a:rPr lang="en-US" dirty="0"/>
              <a:t>Working alone</a:t>
            </a:r>
          </a:p>
          <a:p>
            <a:r>
              <a:rPr lang="en-US" dirty="0"/>
              <a:t>Improper collaboration</a:t>
            </a:r>
          </a:p>
          <a:p>
            <a:r>
              <a:rPr lang="en-US"/>
              <a:t>Product </a:t>
            </a:r>
            <a:r>
              <a:rPr lang="en-US" dirty="0"/>
              <a:t>of student’s own understanding</a:t>
            </a:r>
          </a:p>
          <a:p>
            <a:pPr marL="59436" indent="0">
              <a:buNone/>
            </a:pPr>
            <a:endParaRPr lang="en-US" b="1" dirty="0"/>
          </a:p>
          <a:p>
            <a:pPr marL="59436" indent="0">
              <a:buNone/>
            </a:pPr>
            <a:r>
              <a:rPr lang="en-US" b="1" dirty="0"/>
              <a:t>Plagiarism</a:t>
            </a:r>
          </a:p>
          <a:p>
            <a:r>
              <a:rPr lang="en-US" b="1" dirty="0"/>
              <a:t>All writing assignments are to be composed of words generated by (not simply found) by the student</a:t>
            </a:r>
          </a:p>
          <a:p>
            <a:r>
              <a:rPr lang="en-US" b="1" dirty="0"/>
              <a:t>Must cite the source</a:t>
            </a:r>
          </a:p>
          <a:p>
            <a:r>
              <a:rPr lang="en-US" b="1" dirty="0"/>
              <a:t>Self-plagiarism</a:t>
            </a:r>
          </a:p>
          <a:p>
            <a:pPr marL="59436" indent="0">
              <a:buNone/>
            </a:pPr>
            <a:endParaRPr lang="en-US" b="1" dirty="0"/>
          </a:p>
          <a:p>
            <a:pPr marL="59436" indent="0">
              <a:buNone/>
            </a:pPr>
            <a:r>
              <a:rPr lang="en-US" b="1" dirty="0"/>
              <a:t>Other Academic dishonesty</a:t>
            </a:r>
          </a:p>
          <a:p>
            <a:r>
              <a:rPr lang="en-US" dirty="0"/>
              <a:t>Aiding in the cheating of another student</a:t>
            </a:r>
          </a:p>
          <a:p>
            <a:r>
              <a:rPr lang="en-US" dirty="0"/>
              <a:t>Attempting to cheat even if unsuccessful</a:t>
            </a:r>
          </a:p>
          <a:p>
            <a:r>
              <a:rPr lang="en-US" dirty="0"/>
              <a:t>Lying to gain academic advantage</a:t>
            </a:r>
          </a:p>
        </p:txBody>
      </p:sp>
      <p:sp>
        <p:nvSpPr>
          <p:cNvPr id="2" name="Footer Placeholder 1">
            <a:extLst>
              <a:ext uri="{FF2B5EF4-FFF2-40B4-BE49-F238E27FC236}">
                <a16:creationId xmlns:a16="http://schemas.microsoft.com/office/drawing/2014/main" id="{6CCA9290-FEEE-1432-CAF5-B3D2D473DC2A}"/>
              </a:ext>
            </a:extLst>
          </p:cNvPr>
          <p:cNvSpPr>
            <a:spLocks noGrp="1"/>
          </p:cNvSpPr>
          <p:nvPr>
            <p:ph type="ftr" sz="quarter" idx="11"/>
          </p:nvPr>
        </p:nvSpPr>
        <p:spPr/>
        <p:txBody>
          <a:bodyPr/>
          <a:lstStyle/>
          <a:p>
            <a:r>
              <a:rPr lang="en-US" dirty="0"/>
              <a:t>Faculty Forum April 2024</a:t>
            </a:r>
          </a:p>
        </p:txBody>
      </p:sp>
    </p:spTree>
    <p:extLst>
      <p:ext uri="{BB962C8B-B14F-4D97-AF65-F5344CB8AC3E}">
        <p14:creationId xmlns:p14="http://schemas.microsoft.com/office/powerpoint/2010/main" val="252933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1167494" y="177553"/>
            <a:ext cx="6245912" cy="3269447"/>
          </a:xfrm>
        </p:spPr>
        <p:txBody>
          <a:bodyPr/>
          <a:lstStyle/>
          <a:p>
            <a:r>
              <a:rPr lang="en-US" dirty="0"/>
              <a:t>Student Disciplinary Procedures </a:t>
            </a:r>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1167494" y="3492896"/>
            <a:ext cx="6245912" cy="1398700"/>
          </a:xfrm>
        </p:spPr>
        <p:txBody>
          <a:bodyPr/>
          <a:lstStyle/>
          <a:p>
            <a:r>
              <a:rPr lang="en-US" dirty="0"/>
              <a:t>SE Student Handbook</a:t>
            </a:r>
          </a:p>
          <a:p>
            <a:r>
              <a:rPr lang="en-US" dirty="0"/>
              <a:t>Matters of Academic Dishonesty and Classroom Conduct</a:t>
            </a:r>
          </a:p>
        </p:txBody>
      </p:sp>
    </p:spTree>
    <p:extLst>
      <p:ext uri="{BB962C8B-B14F-4D97-AF65-F5344CB8AC3E}">
        <p14:creationId xmlns:p14="http://schemas.microsoft.com/office/powerpoint/2010/main" val="411715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F9E134-98AA-3ECE-E40A-180C85ACD7D5}"/>
              </a:ext>
            </a:extLst>
          </p:cNvPr>
          <p:cNvSpPr>
            <a:spLocks noGrp="1"/>
          </p:cNvSpPr>
          <p:nvPr>
            <p:ph type="title"/>
          </p:nvPr>
        </p:nvSpPr>
        <p:spPr>
          <a:xfrm>
            <a:off x="1167492" y="136526"/>
            <a:ext cx="9601200" cy="1653371"/>
          </a:xfrm>
        </p:spPr>
        <p:txBody>
          <a:bodyPr/>
          <a:lstStyle/>
          <a:p>
            <a:r>
              <a:rPr lang="en-US" dirty="0"/>
              <a:t>Matters of Academic Dishonesty and Classroom Conduct</a:t>
            </a:r>
          </a:p>
        </p:txBody>
      </p:sp>
      <p:sp>
        <p:nvSpPr>
          <p:cNvPr id="3" name="Content Placeholder 2">
            <a:extLst>
              <a:ext uri="{FF2B5EF4-FFF2-40B4-BE49-F238E27FC236}">
                <a16:creationId xmlns:a16="http://schemas.microsoft.com/office/drawing/2014/main" id="{D1455C0B-19FB-954B-532A-0A68CAC4E0E4}"/>
              </a:ext>
            </a:extLst>
          </p:cNvPr>
          <p:cNvSpPr>
            <a:spLocks noGrp="1"/>
          </p:cNvSpPr>
          <p:nvPr>
            <p:ph idx="1"/>
          </p:nvPr>
        </p:nvSpPr>
        <p:spPr>
          <a:xfrm>
            <a:off x="1167493" y="2023983"/>
            <a:ext cx="4824934" cy="4350183"/>
          </a:xfrm>
        </p:spPr>
        <p:txBody>
          <a:bodyPr>
            <a:normAutofit fontScale="92500" lnSpcReduction="20000"/>
          </a:bodyPr>
          <a:lstStyle/>
          <a:p>
            <a:r>
              <a:rPr lang="en-US" dirty="0"/>
              <a:t>Academic dishonesty matters may first be considered by the faculty member who may recommend penalties such as  </a:t>
            </a:r>
          </a:p>
          <a:p>
            <a:pPr marL="342900" indent="-342900">
              <a:buFontTx/>
              <a:buChar char="-"/>
            </a:pPr>
            <a:r>
              <a:rPr lang="en-US" dirty="0"/>
              <a:t>withdrawal from the course</a:t>
            </a:r>
          </a:p>
          <a:p>
            <a:pPr marL="342900" indent="-342900">
              <a:buFontTx/>
              <a:buChar char="-"/>
            </a:pPr>
            <a:r>
              <a:rPr lang="en-US" dirty="0"/>
              <a:t>reduction or changing of a grade in the course, test, assignment, or in other academic work </a:t>
            </a:r>
          </a:p>
          <a:p>
            <a:pPr marL="342900" indent="-342900">
              <a:buFontTx/>
              <a:buChar char="-"/>
            </a:pPr>
            <a:r>
              <a:rPr lang="en-US" dirty="0"/>
              <a:t>denial of a degree </a:t>
            </a:r>
          </a:p>
          <a:p>
            <a:pPr marL="342900" indent="-342900">
              <a:buFontTx/>
              <a:buChar char="-"/>
            </a:pPr>
            <a:r>
              <a:rPr lang="en-US" dirty="0"/>
              <a:t>and/or performing additional academic work not required by other students in the course</a:t>
            </a:r>
          </a:p>
          <a:p>
            <a:r>
              <a:rPr lang="en-US" dirty="0"/>
              <a:t> </a:t>
            </a:r>
          </a:p>
          <a:p>
            <a:r>
              <a:rPr lang="en-US" dirty="0"/>
              <a:t>Acceptance of the faculty member’s recommended penalties by the student shall make the penalties final and constitute a waiver of further administrative procedures.</a:t>
            </a:r>
          </a:p>
        </p:txBody>
      </p:sp>
      <p:sp>
        <p:nvSpPr>
          <p:cNvPr id="4" name="Content Placeholder 3">
            <a:extLst>
              <a:ext uri="{FF2B5EF4-FFF2-40B4-BE49-F238E27FC236}">
                <a16:creationId xmlns:a16="http://schemas.microsoft.com/office/drawing/2014/main" id="{DBA34351-9D9C-8C32-5CC0-3F19A1CAC037}"/>
              </a:ext>
            </a:extLst>
          </p:cNvPr>
          <p:cNvSpPr>
            <a:spLocks noGrp="1"/>
          </p:cNvSpPr>
          <p:nvPr>
            <p:ph idx="10"/>
          </p:nvPr>
        </p:nvSpPr>
        <p:spPr>
          <a:xfrm>
            <a:off x="6283235" y="2023984"/>
            <a:ext cx="4663440" cy="3332832"/>
          </a:xfrm>
        </p:spPr>
        <p:txBody>
          <a:bodyPr>
            <a:normAutofit lnSpcReduction="10000"/>
          </a:bodyPr>
          <a:lstStyle/>
          <a:p>
            <a:pPr marL="0" lvl="1" indent="0">
              <a:buNone/>
            </a:pPr>
            <a:r>
              <a:rPr lang="en-US" b="1" u="sng" dirty="0"/>
              <a:t>DUE PROCESS</a:t>
            </a:r>
          </a:p>
          <a:p>
            <a:pPr marL="0" lvl="1" indent="0">
              <a:buNone/>
            </a:pPr>
            <a:r>
              <a:rPr lang="en-US" dirty="0"/>
              <a:t>If the student does not accept the decision of the faculty member, the student may have the case reviewed by</a:t>
            </a:r>
          </a:p>
          <a:p>
            <a:pPr lvl="1">
              <a:buFontTx/>
              <a:buChar char="-"/>
            </a:pPr>
            <a:r>
              <a:rPr lang="en-US" dirty="0"/>
              <a:t>academic department chair</a:t>
            </a:r>
          </a:p>
          <a:p>
            <a:pPr lvl="1">
              <a:buFontTx/>
              <a:buChar char="-"/>
            </a:pPr>
            <a:r>
              <a:rPr lang="en-US" dirty="0"/>
              <a:t>Vice President for Academic Affairs</a:t>
            </a:r>
          </a:p>
          <a:p>
            <a:pPr lvl="1">
              <a:buFontTx/>
              <a:buChar char="-"/>
            </a:pPr>
            <a:r>
              <a:rPr lang="en-US" dirty="0"/>
              <a:t>Student seeking to be heard about a grade dispute should file an appeal with the Academic Appeals Committee.</a:t>
            </a:r>
          </a:p>
          <a:p>
            <a:pPr marL="0" lvl="1" indent="0">
              <a:buNone/>
            </a:pPr>
            <a:endParaRPr lang="en-US" dirty="0"/>
          </a:p>
        </p:txBody>
      </p:sp>
      <p:sp>
        <p:nvSpPr>
          <p:cNvPr id="2" name="Footer Placeholder 1">
            <a:extLst>
              <a:ext uri="{FF2B5EF4-FFF2-40B4-BE49-F238E27FC236}">
                <a16:creationId xmlns:a16="http://schemas.microsoft.com/office/drawing/2014/main" id="{B257D850-E662-62D7-5EAD-E226A123B516}"/>
              </a:ext>
            </a:extLst>
          </p:cNvPr>
          <p:cNvSpPr>
            <a:spLocks noGrp="1"/>
          </p:cNvSpPr>
          <p:nvPr>
            <p:ph type="ftr" sz="quarter" idx="3"/>
          </p:nvPr>
        </p:nvSpPr>
        <p:spPr/>
        <p:txBody>
          <a:bodyPr/>
          <a:lstStyle/>
          <a:p>
            <a:r>
              <a:rPr lang="en-US" dirty="0"/>
              <a:t>Faculty Forum April 2024</a:t>
            </a:r>
          </a:p>
        </p:txBody>
      </p:sp>
    </p:spTree>
    <p:extLst>
      <p:ext uri="{BB962C8B-B14F-4D97-AF65-F5344CB8AC3E}">
        <p14:creationId xmlns:p14="http://schemas.microsoft.com/office/powerpoint/2010/main" val="1265939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F58C-138C-55F4-DA77-4C3F06C81A1C}"/>
              </a:ext>
            </a:extLst>
          </p:cNvPr>
          <p:cNvSpPr>
            <a:spLocks noGrp="1"/>
          </p:cNvSpPr>
          <p:nvPr>
            <p:ph type="title"/>
          </p:nvPr>
        </p:nvSpPr>
        <p:spPr>
          <a:xfrm>
            <a:off x="1167492" y="457200"/>
            <a:ext cx="10643508" cy="1371600"/>
          </a:xfrm>
        </p:spPr>
        <p:txBody>
          <a:bodyPr/>
          <a:lstStyle/>
          <a:p>
            <a:r>
              <a:rPr lang="en-US" dirty="0"/>
              <a:t>MAXIENT Incident Reporting</a:t>
            </a:r>
          </a:p>
        </p:txBody>
      </p:sp>
      <p:sp>
        <p:nvSpPr>
          <p:cNvPr id="3" name="Content Placeholder 2">
            <a:extLst>
              <a:ext uri="{FF2B5EF4-FFF2-40B4-BE49-F238E27FC236}">
                <a16:creationId xmlns:a16="http://schemas.microsoft.com/office/drawing/2014/main" id="{9B5DDE7C-335B-FD23-E1E6-CDCB99B7878C}"/>
              </a:ext>
            </a:extLst>
          </p:cNvPr>
          <p:cNvSpPr>
            <a:spLocks noGrp="1"/>
          </p:cNvSpPr>
          <p:nvPr>
            <p:ph idx="15"/>
          </p:nvPr>
        </p:nvSpPr>
        <p:spPr>
          <a:xfrm>
            <a:off x="1167492" y="2840854"/>
            <a:ext cx="6955576" cy="3275429"/>
          </a:xfrm>
        </p:spPr>
        <p:txBody>
          <a:bodyPr>
            <a:normAutofit/>
          </a:bodyPr>
          <a:lstStyle/>
          <a:p>
            <a:r>
              <a:rPr lang="en-US" dirty="0"/>
              <a:t>MAXIENT Incident Reporting is a tool to report and catalog information about alleged policy violations and issues of concern.</a:t>
            </a:r>
          </a:p>
          <a:p>
            <a:pPr marL="626364" lvl="1" indent="-342900"/>
            <a:r>
              <a:rPr lang="en-US" dirty="0"/>
              <a:t>To maintain a university record of the recommended penalties and acceptance by the student.</a:t>
            </a:r>
          </a:p>
          <a:p>
            <a:pPr marL="626364" lvl="1" indent="-342900"/>
            <a:r>
              <a:rPr lang="en-US" dirty="0"/>
              <a:t>To keep the documentation used in determination.</a:t>
            </a:r>
          </a:p>
          <a:p>
            <a:pPr marL="626364" lvl="1" indent="-342900"/>
            <a:r>
              <a:rPr lang="en-US" dirty="0"/>
              <a:t>To alert Student Affairs for educational follow up or for further disciplinary action.</a:t>
            </a:r>
          </a:p>
          <a:p>
            <a:pPr marL="626364" lvl="1" indent="-342900"/>
            <a:endParaRPr lang="en-US" dirty="0"/>
          </a:p>
          <a:p>
            <a:pPr marL="626364" lvl="1" indent="-342900"/>
            <a:endParaRPr lang="en-US" dirty="0"/>
          </a:p>
        </p:txBody>
      </p:sp>
      <p:sp>
        <p:nvSpPr>
          <p:cNvPr id="6" name="Footer Placeholder 5">
            <a:extLst>
              <a:ext uri="{FF2B5EF4-FFF2-40B4-BE49-F238E27FC236}">
                <a16:creationId xmlns:a16="http://schemas.microsoft.com/office/drawing/2014/main" id="{EB85658B-4851-8B65-4750-765B6BF0416B}"/>
              </a:ext>
            </a:extLst>
          </p:cNvPr>
          <p:cNvSpPr>
            <a:spLocks noGrp="1"/>
          </p:cNvSpPr>
          <p:nvPr>
            <p:ph type="ftr" sz="quarter" idx="11"/>
          </p:nvPr>
        </p:nvSpPr>
        <p:spPr/>
        <p:txBody>
          <a:bodyPr/>
          <a:lstStyle/>
          <a:p>
            <a:r>
              <a:rPr lang="en-US" dirty="0"/>
              <a:t>Faculty Forum April 2024</a:t>
            </a:r>
          </a:p>
        </p:txBody>
      </p:sp>
    </p:spTree>
    <p:extLst>
      <p:ext uri="{BB962C8B-B14F-4D97-AF65-F5344CB8AC3E}">
        <p14:creationId xmlns:p14="http://schemas.microsoft.com/office/powerpoint/2010/main" val="36264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4EF05-B3D1-50D5-4BD6-A2EE1D325602}"/>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F9634F46-3BBE-1B29-6680-6BC645D61554}"/>
              </a:ext>
            </a:extLst>
          </p:cNvPr>
          <p:cNvSpPr>
            <a:spLocks noGrp="1"/>
          </p:cNvSpPr>
          <p:nvPr>
            <p:ph idx="15"/>
          </p:nvPr>
        </p:nvSpPr>
        <p:spPr/>
        <p:txBody>
          <a:bodyPr>
            <a:normAutofit lnSpcReduction="10000"/>
          </a:bodyPr>
          <a:lstStyle/>
          <a:p>
            <a:pPr marL="342900" indent="-342900">
              <a:buFont typeface="Arial" panose="020B0604020202020204" pitchFamily="34" charset="0"/>
              <a:buChar char="•"/>
            </a:pPr>
            <a:r>
              <a:rPr lang="en-US" dirty="0"/>
              <a:t>Add a syllabus statement about academic integrity that clearly states your expectations for the course.  List what you will accept and what you will not accept.  </a:t>
            </a:r>
          </a:p>
          <a:p>
            <a:pPr marL="342900" indent="-342900">
              <a:buFont typeface="Arial" panose="020B0604020202020204" pitchFamily="34" charset="0"/>
              <a:buChar char="•"/>
            </a:pPr>
            <a:r>
              <a:rPr lang="en-US" dirty="0"/>
              <a:t>Include a link to the Student Handbook</a:t>
            </a:r>
          </a:p>
          <a:p>
            <a:pPr marL="342900" indent="-342900">
              <a:buFont typeface="Arial" panose="020B0604020202020204" pitchFamily="34" charset="0"/>
              <a:buChar char="•"/>
            </a:pPr>
            <a:r>
              <a:rPr lang="en-US" dirty="0"/>
              <a:t>Give frequent feedback to students on writing assignments so that they can see that you are paying attention.</a:t>
            </a:r>
          </a:p>
          <a:p>
            <a:pPr marL="342900" indent="-342900">
              <a:buFont typeface="Arial" panose="020B0604020202020204" pitchFamily="34" charset="0"/>
              <a:buChar char="•"/>
            </a:pPr>
            <a:r>
              <a:rPr lang="en-US" dirty="0"/>
              <a:t>Visit with colleagues about best practices.</a:t>
            </a:r>
          </a:p>
          <a:p>
            <a:pPr marL="342900" indent="-342900">
              <a:buFont typeface="Arial" panose="020B0604020202020204" pitchFamily="34" charset="0"/>
              <a:buChar char="•"/>
            </a:pPr>
            <a:r>
              <a:rPr lang="en-US" dirty="0"/>
              <a:t>Discuss as a department what is working for you.  </a:t>
            </a:r>
          </a:p>
        </p:txBody>
      </p:sp>
      <p:sp>
        <p:nvSpPr>
          <p:cNvPr id="5" name="Footer Placeholder 4">
            <a:extLst>
              <a:ext uri="{FF2B5EF4-FFF2-40B4-BE49-F238E27FC236}">
                <a16:creationId xmlns:a16="http://schemas.microsoft.com/office/drawing/2014/main" id="{AF6CFF74-3B64-00D7-F13A-4C389FBF7FB6}"/>
              </a:ext>
            </a:extLst>
          </p:cNvPr>
          <p:cNvSpPr>
            <a:spLocks noGrp="1"/>
          </p:cNvSpPr>
          <p:nvPr>
            <p:ph type="ftr" sz="quarter" idx="11"/>
          </p:nvPr>
        </p:nvSpPr>
        <p:spPr/>
        <p:txBody>
          <a:bodyPr/>
          <a:lstStyle/>
          <a:p>
            <a:r>
              <a:rPr lang="en-US" dirty="0"/>
              <a:t>Faculty Forum April 2024</a:t>
            </a:r>
          </a:p>
        </p:txBody>
      </p:sp>
    </p:spTree>
    <p:extLst>
      <p:ext uri="{BB962C8B-B14F-4D97-AF65-F5344CB8AC3E}">
        <p14:creationId xmlns:p14="http://schemas.microsoft.com/office/powerpoint/2010/main" val="322579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167494" y="252549"/>
            <a:ext cx="6220278" cy="3262811"/>
          </a:xfrm>
        </p:spPr>
        <p:txBody>
          <a:bodyPr/>
          <a:lstStyle/>
          <a:p>
            <a:r>
              <a:rPr lang="en-US" dirty="0"/>
              <a:t>Questions?</a:t>
            </a:r>
            <a:br>
              <a:rPr lang="en-US" dirty="0"/>
            </a:br>
            <a:r>
              <a:rPr lang="en-US" dirty="0"/>
              <a:t>Comments</a:t>
            </a:r>
          </a:p>
        </p:txBody>
      </p:sp>
      <p:sp>
        <p:nvSpPr>
          <p:cNvPr id="5" name="Subtitle 4">
            <a:extLst>
              <a:ext uri="{FF2B5EF4-FFF2-40B4-BE49-F238E27FC236}">
                <a16:creationId xmlns:a16="http://schemas.microsoft.com/office/drawing/2014/main" id="{67BB04B7-47A4-741B-59E0-F0E6F2126E8F}"/>
              </a:ext>
            </a:extLst>
          </p:cNvPr>
          <p:cNvSpPr>
            <a:spLocks noGrp="1"/>
          </p:cNvSpPr>
          <p:nvPr>
            <p:ph type="subTitle" idx="1"/>
          </p:nvPr>
        </p:nvSpPr>
        <p:spPr>
          <a:xfrm>
            <a:off x="1167493" y="4412201"/>
            <a:ext cx="6220277" cy="1606859"/>
          </a:xfrm>
        </p:spPr>
        <p:txBody>
          <a:bodyPr>
            <a:normAutofit fontScale="92500" lnSpcReduction="20000"/>
          </a:bodyPr>
          <a:lstStyle/>
          <a:p>
            <a:r>
              <a:rPr lang="en-US" dirty="0"/>
              <a:t>Liz McCraw</a:t>
            </a:r>
          </a:p>
          <a:p>
            <a:r>
              <a:rPr lang="en-US" dirty="0"/>
              <a:t>Vice President for Student Affairs</a:t>
            </a:r>
          </a:p>
          <a:p>
            <a:r>
              <a:rPr lang="en-US" dirty="0"/>
              <a:t>lmccraw@se.edu</a:t>
            </a:r>
          </a:p>
          <a:p>
            <a:r>
              <a:rPr lang="en-US" dirty="0"/>
              <a:t>Glen D. Johnson, Student Union 312</a:t>
            </a:r>
          </a:p>
        </p:txBody>
      </p:sp>
    </p:spTree>
    <p:extLst>
      <p:ext uri="{BB962C8B-B14F-4D97-AF65-F5344CB8AC3E}">
        <p14:creationId xmlns:p14="http://schemas.microsoft.com/office/powerpoint/2010/main" val="1609673525"/>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61E98C35-9ECE-4425-BCBA-00E118C705CE}">
  <ds:schemaRefs>
    <ds:schemaRef ds:uri="http://purl.org/dc/term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schemas.openxmlformats.org/package/2006/metadata/core-properties"/>
    <ds:schemaRef ds:uri="230e9df3-be65-4c73-a93b-d1236ebd677e"/>
    <ds:schemaRef ds:uri="71af3243-3dd4-4a8d-8c0d-dd76da1f02a5"/>
    <ds:schemaRef ds:uri="http://www.w3.org/XML/1998/namespac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{52CAD63C-D416-4618-AB1F-9A93E8FCEFE3}tf45331398_win32</Template>
  <TotalTime>1408</TotalTime>
  <Words>516</Words>
  <Application>Microsoft Office PowerPoint</Application>
  <PresentationFormat>Widescreen</PresentationFormat>
  <Paragraphs>66</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Tenorite</vt:lpstr>
      <vt:lpstr>Custom</vt:lpstr>
      <vt:lpstr>ACADEMIC INTEGRITY A Conversation with Student Affairs</vt:lpstr>
      <vt:lpstr>Guiding Policies and Practices</vt:lpstr>
      <vt:lpstr>From the SE Student Handbook</vt:lpstr>
      <vt:lpstr>Student Disciplinary Procedures </vt:lpstr>
      <vt:lpstr>Matters of Academic Dishonesty and Classroom Conduct</vt:lpstr>
      <vt:lpstr>MAXIENT Incident Reporting</vt:lpstr>
      <vt:lpstr>Recommendations</vt:lpstr>
      <vt:lpstr>Questions? Comments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INTEGRITY A Conversation with Student Affairs</dc:title>
  <dc:creator>Liz McCraw</dc:creator>
  <cp:lastModifiedBy>Katheryn Shannon</cp:lastModifiedBy>
  <cp:revision>2</cp:revision>
  <cp:lastPrinted>2024-04-23T14:47:43Z</cp:lastPrinted>
  <dcterms:created xsi:type="dcterms:W3CDTF">2024-04-22T16:35:50Z</dcterms:created>
  <dcterms:modified xsi:type="dcterms:W3CDTF">2024-04-23T20:02:44Z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