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4"/>
  </p:sldMasterIdLst>
  <p:notesMasterIdLst>
    <p:notesMasterId r:id="rId16"/>
  </p:notesMasterIdLst>
  <p:handoutMasterIdLst>
    <p:handoutMasterId r:id="rId17"/>
  </p:handoutMasterIdLst>
  <p:sldIdLst>
    <p:sldId id="298" r:id="rId5"/>
    <p:sldId id="385" r:id="rId6"/>
    <p:sldId id="294" r:id="rId7"/>
    <p:sldId id="377" r:id="rId8"/>
    <p:sldId id="378" r:id="rId9"/>
    <p:sldId id="388" r:id="rId10"/>
    <p:sldId id="386" r:id="rId11"/>
    <p:sldId id="391" r:id="rId12"/>
    <p:sldId id="387" r:id="rId13"/>
    <p:sldId id="389" r:id="rId14"/>
    <p:sldId id="390" r:id="rId15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emy B. Blackwood" initials="JBB" lastIdx="1" clrIdx="0">
    <p:extLst>
      <p:ext uri="{19B8F6BF-5375-455C-9EA6-DF929625EA0E}">
        <p15:presenceInfo xmlns:p15="http://schemas.microsoft.com/office/powerpoint/2012/main" userId="S::jblackwood@se.edu::948826fe-db61-4cba-a3f2-ed151c12f1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00"/>
    <a:srgbClr val="FFCC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Southeastern Total</a:t>
            </a:r>
            <a:r>
              <a:rPr lang="en-US" baseline="0" dirty="0"/>
              <a:t> Enrollment Since 2014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Non-AP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F8-4E6D-988A-07E02E0618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Fall 14</c:v>
                </c:pt>
                <c:pt idx="1">
                  <c:v>Fall 15</c:v>
                </c:pt>
                <c:pt idx="2">
                  <c:v>Fall 16</c:v>
                </c:pt>
                <c:pt idx="3">
                  <c:v>Fall 17</c:v>
                </c:pt>
                <c:pt idx="4">
                  <c:v>Fall 18</c:v>
                </c:pt>
                <c:pt idx="5">
                  <c:v>Fall 19</c:v>
                </c:pt>
                <c:pt idx="6">
                  <c:v>Fall 20</c:v>
                </c:pt>
                <c:pt idx="7">
                  <c:v>Fall 21</c:v>
                </c:pt>
                <c:pt idx="8">
                  <c:v>Fall 22</c:v>
                </c:pt>
                <c:pt idx="9">
                  <c:v>Fall 23</c:v>
                </c:pt>
                <c:pt idx="10">
                  <c:v>Fall 24</c:v>
                </c:pt>
              </c:strCache>
            </c:strRef>
          </c:cat>
          <c:val>
            <c:numRef>
              <c:f>Sheet1!$B$2:$L$2</c:f>
              <c:numCache>
                <c:formatCode>_(* #,##0_);_(* \(#,##0\);_(* "-"??_);_(@_)</c:formatCode>
                <c:ptCount val="11"/>
                <c:pt idx="0">
                  <c:v>3878</c:v>
                </c:pt>
                <c:pt idx="1">
                  <c:v>3755</c:v>
                </c:pt>
                <c:pt idx="2">
                  <c:v>3589</c:v>
                </c:pt>
                <c:pt idx="3">
                  <c:v>3511</c:v>
                </c:pt>
                <c:pt idx="4">
                  <c:v>3406</c:v>
                </c:pt>
                <c:pt idx="5">
                  <c:v>3303</c:v>
                </c:pt>
                <c:pt idx="6">
                  <c:v>3203</c:v>
                </c:pt>
                <c:pt idx="7">
                  <c:v>2776</c:v>
                </c:pt>
                <c:pt idx="8">
                  <c:v>2613</c:v>
                </c:pt>
                <c:pt idx="9">
                  <c:v>2848</c:v>
                </c:pt>
                <c:pt idx="10">
                  <c:v>2918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28-4E24-87F3-A94FACA9A4D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AP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Fall 14</c:v>
                </c:pt>
                <c:pt idx="1">
                  <c:v>Fall 15</c:v>
                </c:pt>
                <c:pt idx="2">
                  <c:v>Fall 16</c:v>
                </c:pt>
                <c:pt idx="3">
                  <c:v>Fall 17</c:v>
                </c:pt>
                <c:pt idx="4">
                  <c:v>Fall 18</c:v>
                </c:pt>
                <c:pt idx="5">
                  <c:v>Fall 19</c:v>
                </c:pt>
                <c:pt idx="6">
                  <c:v>Fall 20</c:v>
                </c:pt>
                <c:pt idx="7">
                  <c:v>Fall 21</c:v>
                </c:pt>
                <c:pt idx="8">
                  <c:v>Fall 22</c:v>
                </c:pt>
                <c:pt idx="9">
                  <c:v>Fall 23</c:v>
                </c:pt>
                <c:pt idx="10">
                  <c:v>Fall 24</c:v>
                </c:pt>
              </c:strCache>
            </c:strRef>
          </c:cat>
          <c:val>
            <c:numRef>
              <c:f>Sheet1!$B$3:$L$3</c:f>
              <c:numCache>
                <c:formatCode>_(* #,##0_);_(* \(#,##0\);_(* "-"??_);_(@_)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130</c:v>
                </c:pt>
                <c:pt idx="3">
                  <c:v>495</c:v>
                </c:pt>
                <c:pt idx="4">
                  <c:v>1136</c:v>
                </c:pt>
                <c:pt idx="5">
                  <c:v>1747</c:v>
                </c:pt>
                <c:pt idx="6">
                  <c:v>2405</c:v>
                </c:pt>
                <c:pt idx="7">
                  <c:v>2633</c:v>
                </c:pt>
                <c:pt idx="8">
                  <c:v>2858</c:v>
                </c:pt>
                <c:pt idx="9">
                  <c:v>2942</c:v>
                </c:pt>
                <c:pt idx="10">
                  <c:v>2968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28-4E24-87F3-A94FACA9A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2089273408"/>
        <c:axId val="2089279648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Total HC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605443391490652E-2"/>
                  <c:y val="-2.4922123270708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F8-4E6D-988A-07E02E06187D}"/>
                </c:ext>
              </c:extLst>
            </c:dLbl>
            <c:dLbl>
              <c:idx val="1"/>
              <c:layout>
                <c:manualLayout>
                  <c:x val="-1.0204082543617989E-2"/>
                  <c:y val="-2.2429910943637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F8-4E6D-988A-07E02E06187D}"/>
                </c:ext>
              </c:extLst>
            </c:dLbl>
            <c:dLbl>
              <c:idx val="2"/>
              <c:layout>
                <c:manualLayout>
                  <c:x val="-1.5873017290072469E-2"/>
                  <c:y val="-1.9937698616567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F8-4E6D-988A-07E02E06187D}"/>
                </c:ext>
              </c:extLst>
            </c:dLbl>
            <c:dLbl>
              <c:idx val="3"/>
              <c:layout>
                <c:manualLayout>
                  <c:x val="-1.2471656442199764E-2"/>
                  <c:y val="-3.9875397233134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F8-4E6D-988A-07E02E06187D}"/>
                </c:ext>
              </c:extLst>
            </c:dLbl>
            <c:dLbl>
              <c:idx val="4"/>
              <c:layout>
                <c:manualLayout>
                  <c:x val="-1.8140591188654204E-2"/>
                  <c:y val="-3.2398760251921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F8-4E6D-988A-07E02E06187D}"/>
                </c:ext>
              </c:extLst>
            </c:dLbl>
            <c:dLbl>
              <c:idx val="5"/>
              <c:layout>
                <c:manualLayout>
                  <c:x val="-2.8344673732272192E-2"/>
                  <c:y val="-2.4922123270708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F8-4E6D-988A-07E02E06187D}"/>
                </c:ext>
              </c:extLst>
            </c:dLbl>
            <c:dLbl>
              <c:idx val="6"/>
              <c:layout>
                <c:manualLayout>
                  <c:x val="-2.7210886782981305E-2"/>
                  <c:y val="-2.9906547924850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F8-4E6D-988A-07E02E06187D}"/>
                </c:ext>
              </c:extLst>
            </c:dLbl>
            <c:dLbl>
              <c:idx val="7"/>
              <c:layout>
                <c:manualLayout>
                  <c:x val="-1.8140591188654204E-2"/>
                  <c:y val="-2.4922123270708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F8-4E6D-988A-07E02E06187D}"/>
                </c:ext>
              </c:extLst>
            </c:dLbl>
            <c:dLbl>
              <c:idx val="8"/>
              <c:layout>
                <c:manualLayout>
                  <c:x val="-2.0408165087235978E-2"/>
                  <c:y val="-2.9906547924850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F8-4E6D-988A-07E02E06187D}"/>
                </c:ext>
              </c:extLst>
            </c:dLbl>
            <c:dLbl>
              <c:idx val="9"/>
              <c:layout>
                <c:manualLayout>
                  <c:x val="-1.9274378137945091E-2"/>
                  <c:y val="-2.4922123270708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F8-4E6D-988A-07E02E06187D}"/>
                </c:ext>
              </c:extLst>
            </c:dLbl>
            <c:dLbl>
              <c:idx val="10"/>
              <c:layout>
                <c:manualLayout>
                  <c:x val="-1.9274378137945091E-2"/>
                  <c:y val="-1.4953273962425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6F8-4E6D-988A-07E02E0618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Fall 14</c:v>
                </c:pt>
                <c:pt idx="1">
                  <c:v>Fall 15</c:v>
                </c:pt>
                <c:pt idx="2">
                  <c:v>Fall 16</c:v>
                </c:pt>
                <c:pt idx="3">
                  <c:v>Fall 17</c:v>
                </c:pt>
                <c:pt idx="4">
                  <c:v>Fall 18</c:v>
                </c:pt>
                <c:pt idx="5">
                  <c:v>Fall 19</c:v>
                </c:pt>
                <c:pt idx="6">
                  <c:v>Fall 20</c:v>
                </c:pt>
                <c:pt idx="7">
                  <c:v>Fall 21</c:v>
                </c:pt>
                <c:pt idx="8">
                  <c:v>Fall 22</c:v>
                </c:pt>
                <c:pt idx="9">
                  <c:v>Fall 23</c:v>
                </c:pt>
                <c:pt idx="10">
                  <c:v>Fall 24</c:v>
                </c:pt>
              </c:strCache>
            </c:strRef>
          </c:cat>
          <c:val>
            <c:numRef>
              <c:f>Sheet1!$B$4:$L$4</c:f>
              <c:numCache>
                <c:formatCode>_(* #,##0_);_(* \(#,##0\);_(* "-"??_);_(@_)</c:formatCode>
                <c:ptCount val="11"/>
                <c:pt idx="0">
                  <c:v>3878</c:v>
                </c:pt>
                <c:pt idx="1">
                  <c:v>3755</c:v>
                </c:pt>
                <c:pt idx="2">
                  <c:v>3719</c:v>
                </c:pt>
                <c:pt idx="3">
                  <c:v>4006</c:v>
                </c:pt>
                <c:pt idx="4">
                  <c:v>4542</c:v>
                </c:pt>
                <c:pt idx="5">
                  <c:v>5050</c:v>
                </c:pt>
                <c:pt idx="6">
                  <c:v>5608</c:v>
                </c:pt>
                <c:pt idx="7">
                  <c:v>5409</c:v>
                </c:pt>
                <c:pt idx="8">
                  <c:v>5471</c:v>
                </c:pt>
                <c:pt idx="9">
                  <c:v>5790</c:v>
                </c:pt>
                <c:pt idx="10">
                  <c:v>5886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28-4E24-87F3-A94FACA9A4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89273408"/>
        <c:axId val="2089279648"/>
      </c:lineChart>
      <c:catAx>
        <c:axId val="208927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279648"/>
        <c:crosses val="autoZero"/>
        <c:auto val="1"/>
        <c:lblAlgn val="ctr"/>
        <c:lblOffset val="100"/>
        <c:noMultiLvlLbl val="0"/>
      </c:catAx>
      <c:valAx>
        <c:axId val="208927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2734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Southeastern Undergraduate Enrollment Since 2014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Sheet1!$A$42</c:f>
              <c:strCache>
                <c:ptCount val="1"/>
                <c:pt idx="0">
                  <c:v>Non-AP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Sheet1!$B$41:$L$41</c:f>
              <c:strCache>
                <c:ptCount val="11"/>
                <c:pt idx="0">
                  <c:v>Fall 14</c:v>
                </c:pt>
                <c:pt idx="1">
                  <c:v>Fall 15</c:v>
                </c:pt>
                <c:pt idx="2">
                  <c:v>Fall 16</c:v>
                </c:pt>
                <c:pt idx="3">
                  <c:v>Fall 17</c:v>
                </c:pt>
                <c:pt idx="4">
                  <c:v>Fall 18</c:v>
                </c:pt>
                <c:pt idx="5">
                  <c:v>Fall 19</c:v>
                </c:pt>
                <c:pt idx="6">
                  <c:v>Fall 20</c:v>
                </c:pt>
                <c:pt idx="7">
                  <c:v>Fall 21</c:v>
                </c:pt>
                <c:pt idx="8">
                  <c:v>Fall 22</c:v>
                </c:pt>
                <c:pt idx="9">
                  <c:v>Fall 23</c:v>
                </c:pt>
                <c:pt idx="10">
                  <c:v>Fall 24</c:v>
                </c:pt>
              </c:strCache>
            </c:strRef>
          </c:cat>
          <c:val>
            <c:numRef>
              <c:f>Sheet1!$B$42:$L$42</c:f>
              <c:numCache>
                <c:formatCode>General</c:formatCode>
                <c:ptCount val="11"/>
                <c:pt idx="0">
                  <c:v>3458</c:v>
                </c:pt>
                <c:pt idx="1">
                  <c:v>3205</c:v>
                </c:pt>
                <c:pt idx="2">
                  <c:v>3112</c:v>
                </c:pt>
                <c:pt idx="3">
                  <c:v>3068</c:v>
                </c:pt>
                <c:pt idx="4">
                  <c:v>3083</c:v>
                </c:pt>
                <c:pt idx="5">
                  <c:v>3008</c:v>
                </c:pt>
                <c:pt idx="6">
                  <c:v>2904</c:v>
                </c:pt>
                <c:pt idx="7">
                  <c:v>2608</c:v>
                </c:pt>
                <c:pt idx="8">
                  <c:v>2460</c:v>
                </c:pt>
                <c:pt idx="9">
                  <c:v>2667</c:v>
                </c:pt>
                <c:pt idx="10">
                  <c:v>2741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8-4D62-BC17-B6F19C10E974}"/>
            </c:ext>
          </c:extLst>
        </c:ser>
        <c:ser>
          <c:idx val="1"/>
          <c:order val="1"/>
          <c:tx>
            <c:strRef>
              <c:f>Sheet1!$A$43</c:f>
              <c:strCache>
                <c:ptCount val="1"/>
                <c:pt idx="0">
                  <c:v>AP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Sheet1!$B$41:$L$41</c:f>
              <c:strCache>
                <c:ptCount val="11"/>
                <c:pt idx="0">
                  <c:v>Fall 14</c:v>
                </c:pt>
                <c:pt idx="1">
                  <c:v>Fall 15</c:v>
                </c:pt>
                <c:pt idx="2">
                  <c:v>Fall 16</c:v>
                </c:pt>
                <c:pt idx="3">
                  <c:v>Fall 17</c:v>
                </c:pt>
                <c:pt idx="4">
                  <c:v>Fall 18</c:v>
                </c:pt>
                <c:pt idx="5">
                  <c:v>Fall 19</c:v>
                </c:pt>
                <c:pt idx="6">
                  <c:v>Fall 20</c:v>
                </c:pt>
                <c:pt idx="7">
                  <c:v>Fall 21</c:v>
                </c:pt>
                <c:pt idx="8">
                  <c:v>Fall 22</c:v>
                </c:pt>
                <c:pt idx="9">
                  <c:v>Fall 23</c:v>
                </c:pt>
                <c:pt idx="10">
                  <c:v>Fall 24</c:v>
                </c:pt>
              </c:strCache>
            </c:strRef>
          </c:cat>
          <c:val>
            <c:numRef>
              <c:f>Sheet1!$B$43:$L$43</c:f>
              <c:numCache>
                <c:formatCode>General</c:formatCode>
                <c:ptCount val="11"/>
                <c:pt idx="4">
                  <c:v>13</c:v>
                </c:pt>
                <c:pt idx="5">
                  <c:v>121</c:v>
                </c:pt>
                <c:pt idx="6">
                  <c:v>259</c:v>
                </c:pt>
                <c:pt idx="7">
                  <c:v>448</c:v>
                </c:pt>
                <c:pt idx="8">
                  <c:v>574</c:v>
                </c:pt>
                <c:pt idx="9">
                  <c:v>570</c:v>
                </c:pt>
                <c:pt idx="10">
                  <c:v>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A8-4D62-BC17-B6F19C10E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716461951"/>
        <c:axId val="716463615"/>
      </c:barChart>
      <c:lineChart>
        <c:grouping val="standard"/>
        <c:varyColors val="0"/>
        <c:ser>
          <c:idx val="2"/>
          <c:order val="2"/>
          <c:tx>
            <c:strRef>
              <c:f>Sheet1!$A$44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242459334919396E-2"/>
                  <c:y val="-2.33043130411486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A8-4D62-BC17-B6F19C10E974}"/>
                </c:ext>
              </c:extLst>
            </c:dLbl>
            <c:dLbl>
              <c:idx val="1"/>
              <c:layout>
                <c:manualLayout>
                  <c:x val="-2.2473192784219501E-2"/>
                  <c:y val="-1.86434504329189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A8-4D62-BC17-B6F19C10E974}"/>
                </c:ext>
              </c:extLst>
            </c:dLbl>
            <c:dLbl>
              <c:idx val="2"/>
              <c:layout>
                <c:manualLayout>
                  <c:x val="-2.2473192784219477E-2"/>
                  <c:y val="-1.1652156520574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A8-4D62-BC17-B6F19C10E974}"/>
                </c:ext>
              </c:extLst>
            </c:dLbl>
            <c:dLbl>
              <c:idx val="3"/>
              <c:layout>
                <c:manualLayout>
                  <c:x val="-2.2473192784219432E-2"/>
                  <c:y val="-1.6313019128804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A8-4D62-BC17-B6F19C10E974}"/>
                </c:ext>
              </c:extLst>
            </c:dLbl>
            <c:dLbl>
              <c:idx val="4"/>
              <c:layout>
                <c:manualLayout>
                  <c:x val="-2.2473192784219477E-2"/>
                  <c:y val="-1.6313019128804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A8-4D62-BC17-B6F19C10E974}"/>
                </c:ext>
              </c:extLst>
            </c:dLbl>
            <c:dLbl>
              <c:idx val="5"/>
              <c:layout>
                <c:manualLayout>
                  <c:x val="-2.2473192784219477E-2"/>
                  <c:y val="-1.1652156520574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A8-4D62-BC17-B6F19C10E974}"/>
                </c:ext>
              </c:extLst>
            </c:dLbl>
            <c:dLbl>
              <c:idx val="6"/>
              <c:layout>
                <c:manualLayout>
                  <c:x val="-2.2473192784219477E-2"/>
                  <c:y val="-1.39825878246892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8A8-4D62-BC17-B6F19C10E974}"/>
                </c:ext>
              </c:extLst>
            </c:dLbl>
            <c:dLbl>
              <c:idx val="7"/>
              <c:layout>
                <c:manualLayout>
                  <c:x val="-2.2473192784219567E-2"/>
                  <c:y val="-1.39825878246892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A8-4D62-BC17-B6F19C10E974}"/>
                </c:ext>
              </c:extLst>
            </c:dLbl>
            <c:dLbl>
              <c:idx val="8"/>
              <c:layout>
                <c:manualLayout>
                  <c:x val="-2.2473192784219477E-2"/>
                  <c:y val="-1.86434504329189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8A8-4D62-BC17-B6F19C10E974}"/>
                </c:ext>
              </c:extLst>
            </c:dLbl>
            <c:dLbl>
              <c:idx val="9"/>
              <c:layout>
                <c:manualLayout>
                  <c:x val="-2.2473192784219657E-2"/>
                  <c:y val="-1.86434504329189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8A8-4D62-BC17-B6F19C10E974}"/>
                </c:ext>
              </c:extLst>
            </c:dLbl>
            <c:dLbl>
              <c:idx val="10"/>
              <c:layout>
                <c:manualLayout>
                  <c:x val="-2.2473192784219477E-2"/>
                  <c:y val="-1.86434504329189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8A8-4D62-BC17-B6F19C10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Sheet1!$B$41:$L$41</c:f>
              <c:strCache>
                <c:ptCount val="11"/>
                <c:pt idx="0">
                  <c:v>Fall 14</c:v>
                </c:pt>
                <c:pt idx="1">
                  <c:v>Fall 15</c:v>
                </c:pt>
                <c:pt idx="2">
                  <c:v>Fall 16</c:v>
                </c:pt>
                <c:pt idx="3">
                  <c:v>Fall 17</c:v>
                </c:pt>
                <c:pt idx="4">
                  <c:v>Fall 18</c:v>
                </c:pt>
                <c:pt idx="5">
                  <c:v>Fall 19</c:v>
                </c:pt>
                <c:pt idx="6">
                  <c:v>Fall 20</c:v>
                </c:pt>
                <c:pt idx="7">
                  <c:v>Fall 21</c:v>
                </c:pt>
                <c:pt idx="8">
                  <c:v>Fall 22</c:v>
                </c:pt>
                <c:pt idx="9">
                  <c:v>Fall 23</c:v>
                </c:pt>
                <c:pt idx="10">
                  <c:v>Fall 24</c:v>
                </c:pt>
              </c:strCache>
            </c:strRef>
          </c:cat>
          <c:val>
            <c:numRef>
              <c:f>Sheet1!$B$44:$L$44</c:f>
              <c:numCache>
                <c:formatCode>General</c:formatCode>
                <c:ptCount val="11"/>
                <c:pt idx="0">
                  <c:v>3458</c:v>
                </c:pt>
                <c:pt idx="1">
                  <c:v>3205</c:v>
                </c:pt>
                <c:pt idx="2">
                  <c:v>3112</c:v>
                </c:pt>
                <c:pt idx="3">
                  <c:v>3068</c:v>
                </c:pt>
                <c:pt idx="4">
                  <c:v>3096</c:v>
                </c:pt>
                <c:pt idx="5">
                  <c:v>3129</c:v>
                </c:pt>
                <c:pt idx="6">
                  <c:v>3163</c:v>
                </c:pt>
                <c:pt idx="7">
                  <c:v>3056</c:v>
                </c:pt>
                <c:pt idx="8">
                  <c:v>3034</c:v>
                </c:pt>
                <c:pt idx="9">
                  <c:v>3237</c:v>
                </c:pt>
                <c:pt idx="10">
                  <c:v>3229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A8-4D62-BC17-B6F19C10E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6461951"/>
        <c:axId val="716463615"/>
      </c:lineChart>
      <c:catAx>
        <c:axId val="716461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463615"/>
        <c:crosses val="autoZero"/>
        <c:auto val="1"/>
        <c:lblAlgn val="ctr"/>
        <c:lblOffset val="100"/>
        <c:noMultiLvlLbl val="0"/>
      </c:catAx>
      <c:valAx>
        <c:axId val="71646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46195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Southeastern</a:t>
            </a:r>
            <a:r>
              <a:rPr lang="en-US" baseline="0" dirty="0"/>
              <a:t> Graduate Enrollment Since 2014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Sheet1!$A$49</c:f>
              <c:strCache>
                <c:ptCount val="1"/>
                <c:pt idx="0">
                  <c:v>Non-AP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Sheet1!$B$48:$L$48</c:f>
              <c:strCache>
                <c:ptCount val="11"/>
                <c:pt idx="0">
                  <c:v>Fall 14</c:v>
                </c:pt>
                <c:pt idx="1">
                  <c:v>Fall 15</c:v>
                </c:pt>
                <c:pt idx="2">
                  <c:v>Fall 16</c:v>
                </c:pt>
                <c:pt idx="3">
                  <c:v>Fall 17</c:v>
                </c:pt>
                <c:pt idx="4">
                  <c:v>Fall 18</c:v>
                </c:pt>
                <c:pt idx="5">
                  <c:v>Fall 19</c:v>
                </c:pt>
                <c:pt idx="6">
                  <c:v>Fall 20</c:v>
                </c:pt>
                <c:pt idx="7">
                  <c:v>Fall 21</c:v>
                </c:pt>
                <c:pt idx="8">
                  <c:v>Fall 22</c:v>
                </c:pt>
                <c:pt idx="9">
                  <c:v>Fall 23</c:v>
                </c:pt>
                <c:pt idx="10">
                  <c:v>Fall 24</c:v>
                </c:pt>
              </c:strCache>
            </c:strRef>
          </c:cat>
          <c:val>
            <c:numRef>
              <c:f>Sheet1!$B$49:$L$49</c:f>
              <c:numCache>
                <c:formatCode>General</c:formatCode>
                <c:ptCount val="11"/>
                <c:pt idx="0">
                  <c:v>420</c:v>
                </c:pt>
                <c:pt idx="1">
                  <c:v>550</c:v>
                </c:pt>
                <c:pt idx="2">
                  <c:v>477</c:v>
                </c:pt>
                <c:pt idx="3">
                  <c:v>443</c:v>
                </c:pt>
                <c:pt idx="4">
                  <c:v>323</c:v>
                </c:pt>
                <c:pt idx="5">
                  <c:v>295</c:v>
                </c:pt>
                <c:pt idx="6">
                  <c:v>299</c:v>
                </c:pt>
                <c:pt idx="7">
                  <c:v>168</c:v>
                </c:pt>
                <c:pt idx="8">
                  <c:v>153</c:v>
                </c:pt>
                <c:pt idx="9">
                  <c:v>181</c:v>
                </c:pt>
                <c:pt idx="10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09-4414-9B0D-E6EA985379B0}"/>
            </c:ext>
          </c:extLst>
        </c:ser>
        <c:ser>
          <c:idx val="1"/>
          <c:order val="1"/>
          <c:tx>
            <c:strRef>
              <c:f>Sheet1!$A$50</c:f>
              <c:strCache>
                <c:ptCount val="1"/>
                <c:pt idx="0">
                  <c:v>AP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Sheet1!$B$48:$L$48</c:f>
              <c:strCache>
                <c:ptCount val="11"/>
                <c:pt idx="0">
                  <c:v>Fall 14</c:v>
                </c:pt>
                <c:pt idx="1">
                  <c:v>Fall 15</c:v>
                </c:pt>
                <c:pt idx="2">
                  <c:v>Fall 16</c:v>
                </c:pt>
                <c:pt idx="3">
                  <c:v>Fall 17</c:v>
                </c:pt>
                <c:pt idx="4">
                  <c:v>Fall 18</c:v>
                </c:pt>
                <c:pt idx="5">
                  <c:v>Fall 19</c:v>
                </c:pt>
                <c:pt idx="6">
                  <c:v>Fall 20</c:v>
                </c:pt>
                <c:pt idx="7">
                  <c:v>Fall 21</c:v>
                </c:pt>
                <c:pt idx="8">
                  <c:v>Fall 22</c:v>
                </c:pt>
                <c:pt idx="9">
                  <c:v>Fall 23</c:v>
                </c:pt>
                <c:pt idx="10">
                  <c:v>Fall 24</c:v>
                </c:pt>
              </c:strCache>
            </c:strRef>
          </c:cat>
          <c:val>
            <c:numRef>
              <c:f>Sheet1!$B$50:$L$50</c:f>
              <c:numCache>
                <c:formatCode>General</c:formatCode>
                <c:ptCount val="11"/>
                <c:pt idx="2">
                  <c:v>130</c:v>
                </c:pt>
                <c:pt idx="3">
                  <c:v>495</c:v>
                </c:pt>
                <c:pt idx="4">
                  <c:v>1123</c:v>
                </c:pt>
                <c:pt idx="5">
                  <c:v>1626</c:v>
                </c:pt>
                <c:pt idx="6">
                  <c:v>2146</c:v>
                </c:pt>
                <c:pt idx="7">
                  <c:v>2185</c:v>
                </c:pt>
                <c:pt idx="8">
                  <c:v>2284</c:v>
                </c:pt>
                <c:pt idx="9">
                  <c:v>2372</c:v>
                </c:pt>
                <c:pt idx="10">
                  <c:v>2480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09-4414-9B0D-E6EA985379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581990655"/>
        <c:axId val="581986079"/>
      </c:barChart>
      <c:lineChart>
        <c:grouping val="standard"/>
        <c:varyColors val="0"/>
        <c:ser>
          <c:idx val="2"/>
          <c:order val="2"/>
          <c:tx>
            <c:strRef>
              <c:f>Sheet1!$A$51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1138577469943165E-3"/>
                  <c:y val="-2.9628571490100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09-4414-9B0D-E6EA985379B0}"/>
                </c:ext>
              </c:extLst>
            </c:dLbl>
            <c:dLbl>
              <c:idx val="1"/>
              <c:layout>
                <c:manualLayout>
                  <c:x val="-6.1138577469943165E-3"/>
                  <c:y val="-2.0512087954684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09-4414-9B0D-E6EA985379B0}"/>
                </c:ext>
              </c:extLst>
            </c:dLbl>
            <c:dLbl>
              <c:idx val="2"/>
              <c:layout>
                <c:manualLayout>
                  <c:x val="-1.4673258592786405E-2"/>
                  <c:y val="-2.9628571490100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B09-4414-9B0D-E6EA985379B0}"/>
                </c:ext>
              </c:extLst>
            </c:dLbl>
            <c:dLbl>
              <c:idx val="3"/>
              <c:layout>
                <c:manualLayout>
                  <c:x val="-2.9346517185572765E-2"/>
                  <c:y val="-2.2791208838538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09-4414-9B0D-E6EA985379B0}"/>
                </c:ext>
              </c:extLst>
            </c:dLbl>
            <c:dLbl>
              <c:idx val="4"/>
              <c:layout>
                <c:manualLayout>
                  <c:x val="-2.934651718557281E-2"/>
                  <c:y val="-2.5070329722392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B09-4414-9B0D-E6EA985379B0}"/>
                </c:ext>
              </c:extLst>
            </c:dLbl>
            <c:dLbl>
              <c:idx val="5"/>
              <c:layout>
                <c:manualLayout>
                  <c:x val="-2.934651718557281E-2"/>
                  <c:y val="-2.507032972239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B09-4414-9B0D-E6EA985379B0}"/>
                </c:ext>
              </c:extLst>
            </c:dLbl>
            <c:dLbl>
              <c:idx val="6"/>
              <c:layout>
                <c:manualLayout>
                  <c:x val="-2.3232659438578405E-2"/>
                  <c:y val="-1.5953846186976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B09-4414-9B0D-E6EA985379B0}"/>
                </c:ext>
              </c:extLst>
            </c:dLbl>
            <c:dLbl>
              <c:idx val="7"/>
              <c:layout>
                <c:manualLayout>
                  <c:x val="-1.9564344790381813E-2"/>
                  <c:y val="-2.9628571490100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B09-4414-9B0D-E6EA985379B0}"/>
                </c:ext>
              </c:extLst>
            </c:dLbl>
            <c:dLbl>
              <c:idx val="8"/>
              <c:layout>
                <c:manualLayout>
                  <c:x val="-2.3232659438578405E-2"/>
                  <c:y val="-2.5070329722392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B09-4414-9B0D-E6EA985379B0}"/>
                </c:ext>
              </c:extLst>
            </c:dLbl>
            <c:dLbl>
              <c:idx val="9"/>
              <c:layout>
                <c:manualLayout>
                  <c:x val="-1.9564344790381813E-2"/>
                  <c:y val="-2.2791208838538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B09-4414-9B0D-E6EA985379B0}"/>
                </c:ext>
              </c:extLst>
            </c:dLbl>
            <c:dLbl>
              <c:idx val="10"/>
              <c:layout>
                <c:manualLayout>
                  <c:x val="-1.467325859278636E-2"/>
                  <c:y val="-2.0512087954684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B09-4414-9B0D-E6EA985379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Sheet1!$B$48:$L$48</c:f>
              <c:strCache>
                <c:ptCount val="11"/>
                <c:pt idx="0">
                  <c:v>Fall 14</c:v>
                </c:pt>
                <c:pt idx="1">
                  <c:v>Fall 15</c:v>
                </c:pt>
                <c:pt idx="2">
                  <c:v>Fall 16</c:v>
                </c:pt>
                <c:pt idx="3">
                  <c:v>Fall 17</c:v>
                </c:pt>
                <c:pt idx="4">
                  <c:v>Fall 18</c:v>
                </c:pt>
                <c:pt idx="5">
                  <c:v>Fall 19</c:v>
                </c:pt>
                <c:pt idx="6">
                  <c:v>Fall 20</c:v>
                </c:pt>
                <c:pt idx="7">
                  <c:v>Fall 21</c:v>
                </c:pt>
                <c:pt idx="8">
                  <c:v>Fall 22</c:v>
                </c:pt>
                <c:pt idx="9">
                  <c:v>Fall 23</c:v>
                </c:pt>
                <c:pt idx="10">
                  <c:v>Fall 24</c:v>
                </c:pt>
              </c:strCache>
            </c:strRef>
          </c:cat>
          <c:val>
            <c:numRef>
              <c:f>Sheet1!$B$51:$L$51</c:f>
              <c:numCache>
                <c:formatCode>General</c:formatCode>
                <c:ptCount val="11"/>
                <c:pt idx="0">
                  <c:v>420</c:v>
                </c:pt>
                <c:pt idx="1">
                  <c:v>550</c:v>
                </c:pt>
                <c:pt idx="2">
                  <c:v>607</c:v>
                </c:pt>
                <c:pt idx="3">
                  <c:v>938</c:v>
                </c:pt>
                <c:pt idx="4">
                  <c:v>1446</c:v>
                </c:pt>
                <c:pt idx="5">
                  <c:v>1921</c:v>
                </c:pt>
                <c:pt idx="6">
                  <c:v>2445</c:v>
                </c:pt>
                <c:pt idx="7">
                  <c:v>2353</c:v>
                </c:pt>
                <c:pt idx="8">
                  <c:v>2437</c:v>
                </c:pt>
                <c:pt idx="9">
                  <c:v>2553</c:v>
                </c:pt>
                <c:pt idx="10">
                  <c:v>2657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09-4414-9B0D-E6EA985379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81990655"/>
        <c:axId val="581986079"/>
      </c:lineChart>
      <c:catAx>
        <c:axId val="58199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986079"/>
        <c:crosses val="autoZero"/>
        <c:auto val="1"/>
        <c:lblAlgn val="ctr"/>
        <c:lblOffset val="100"/>
        <c:noMultiLvlLbl val="0"/>
      </c:catAx>
      <c:valAx>
        <c:axId val="581986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99065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3408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3408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772670"/>
            <a:ext cx="3011699" cy="463407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3408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3408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10/8/2024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0" tIns="46245" rIns="92490" bIns="46245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90" tIns="46245" rIns="92490" bIns="46245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70"/>
            <a:ext cx="3011699" cy="463407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3162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7669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CCB461-F648-D691-63C0-F518F7EABD43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9D58D1-E27A-2C48-07AC-B2B3C1E95680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6ECF39-98AE-052C-9396-836C6A402F53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D19BA0-1EC6-E9EC-02E9-BD47EDE8CDB3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410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405768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09253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9715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6593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59133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2225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805248-8A9A-74FC-3B2E-8C0940FFC1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306242-1E06-CEAE-F9B2-5B7AC49C3F27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96D697-6F9C-B747-6744-2FD2A7A814AF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8C2D6F-27A7-7BC9-1C32-E945F13A097B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65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960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56F3D4EA-D217-D138-E0F3-24BD16ED0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8D4EB5F6-75FD-33F4-4F72-A7A0819D8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476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652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315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 descr="Accent block left">
            <a:extLst>
              <a:ext uri="{FF2B5EF4-FFF2-40B4-BE49-F238E27FC236}">
                <a16:creationId xmlns:a16="http://schemas.microsoft.com/office/drawing/2014/main" id="{6DC86B01-3F57-F560-DB02-75616ADB1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529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 descr="Accent block left">
            <a:extLst>
              <a:ext uri="{FF2B5EF4-FFF2-40B4-BE49-F238E27FC236}">
                <a16:creationId xmlns:a16="http://schemas.microsoft.com/office/drawing/2014/main" id="{AAE90499-64BA-EC51-4F8A-9F6767D2A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574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1E6742-440F-803D-7E8C-0FE8A763297A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2059CF-D068-4FA8-217B-E8F92326BE85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5489617-D6F3-0CC6-A4FA-83B9720601ED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48EB1B-4EE7-3129-1751-F6E0A8984F1B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6904E1-EEBB-83D3-403E-5004CAA36D55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8DAF03-8E2D-361F-1FD8-91661BC928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B6833A4-47AC-94AE-3F36-38618C87E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1"/>
          <a:srcRect b="35141"/>
          <a:stretch/>
        </p:blipFill>
        <p:spPr>
          <a:xfrm>
            <a:off x="9859981" y="6396263"/>
            <a:ext cx="1820136" cy="37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0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90" r:id="rId14"/>
    <p:sldLayoutId id="2147483658" r:id="rId15"/>
    <p:sldLayoutId id="2147483660" r:id="rId16"/>
    <p:sldLayoutId id="2147483652" r:id="rId17"/>
    <p:sldLayoutId id="214748365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3" r:id="rId24"/>
    <p:sldLayoutId id="2147483674" r:id="rId25"/>
    <p:sldLayoutId id="2147483654" r:id="rId26"/>
    <p:sldLayoutId id="2147483655" r:id="rId27"/>
    <p:sldLayoutId id="2147483675" r:id="rId28"/>
    <p:sldLayoutId id="2147483672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" b="7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7782" y="932873"/>
            <a:ext cx="6459882" cy="1717043"/>
          </a:xfrm>
          <a:noFill/>
        </p:spPr>
        <p:txBody>
          <a:bodyPr/>
          <a:lstStyle/>
          <a:p>
            <a:r>
              <a:rPr lang="en-US" dirty="0"/>
              <a:t>Shared Governance Forum 10-8-24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1412" y="5840702"/>
            <a:ext cx="9058212" cy="655783"/>
          </a:xfrm>
        </p:spPr>
        <p:txBody>
          <a:bodyPr/>
          <a:lstStyle/>
          <a:p>
            <a:pPr algn="ctr"/>
            <a:r>
              <a:rPr lang="en-US" dirty="0"/>
              <a:t>Dr. Thomas W. Newsom, President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C1DE0A-7865-466B-B5D7-781C92357026}"/>
              </a:ext>
            </a:extLst>
          </p:cNvPr>
          <p:cNvSpPr txBox="1"/>
          <p:nvPr/>
        </p:nvSpPr>
        <p:spPr>
          <a:xfrm>
            <a:off x="10284923" y="4305920"/>
            <a:ext cx="1402741" cy="266149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>
              <a:lnSpc>
                <a:spcPts val="1000"/>
              </a:lnSpc>
            </a:pPr>
            <a:endParaRPr lang="en-US" b="0" i="0" spc="140" baseline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6" name="Picture 5" descr="A blue and yellow logo&#10;&#10;Description automatically generated">
            <a:extLst>
              <a:ext uri="{FF2B5EF4-FFF2-40B4-BE49-F238E27FC236}">
                <a16:creationId xmlns:a16="http://schemas.microsoft.com/office/drawing/2014/main" id="{98F02981-3DA2-BEE6-745C-7C36E8F13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613" y="3489342"/>
            <a:ext cx="1879359" cy="171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EF84F5-BB88-FAA4-BBE7-1E7B5AB115E2}"/>
              </a:ext>
            </a:extLst>
          </p:cNvPr>
          <p:cNvSpPr/>
          <p:nvPr/>
        </p:nvSpPr>
        <p:spPr>
          <a:xfrm>
            <a:off x="6287999" y="0"/>
            <a:ext cx="5904001" cy="63563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D8A21C-9EF6-28D8-1921-D020BC60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24" y="274302"/>
            <a:ext cx="7288584" cy="97331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Ad Hoc Committee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9F13F-5875-3DFA-984C-49A2E26181A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93684" y="1247620"/>
            <a:ext cx="7288584" cy="365126"/>
          </a:xfrm>
        </p:spPr>
        <p:txBody>
          <a:bodyPr lIns="91440" tIns="0" rIns="91440" bIns="0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</a:rPr>
              <a:t>Enrollment Growth, Student Retention and Capacity</a:t>
            </a:r>
            <a:endParaRPr lang="en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D83D69-B91F-0951-4E28-705202A63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6" y="1709928"/>
            <a:ext cx="6123407" cy="4562856"/>
          </a:xfrm>
        </p:spPr>
        <p:txBody>
          <a:bodyPr>
            <a:normAutofit fontScale="70000" lnSpcReduction="20000"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27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Charge: An ad hoc committee on the continued enrollment growth of the university formed to address the issues related to growth and university sustainability and capacity. 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endParaRPr lang="en-US" sz="1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The ad hoc committee will be made up of the following:*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4 Faculty Members – Recommended by Faculty Senate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4 Staff Members – Recommended by Staff Senate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2 – Student Members – Recommended by Student Government Association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2 Administrative Members – Appointed by President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1700" dirty="0"/>
              <a:t>*Recommendation for membership will be made to the President. President reserves the right to accept or reject recommendations as well as modify committee structure as he deems appropriate.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70A20-B497-9518-88F7-79ED2C925EC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A54F1-0EF7-E570-C9E4-C2D636269DF6}"/>
              </a:ext>
            </a:extLst>
          </p:cNvPr>
          <p:cNvSpPr txBox="1"/>
          <p:nvPr/>
        </p:nvSpPr>
        <p:spPr>
          <a:xfrm>
            <a:off x="6598104" y="1696312"/>
            <a:ext cx="5511600" cy="4449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Outcomes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 to address challenges of enrollment growth.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between enrollment growth and long-term sustainability.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Triggers to ensure capacity needs of infrastructure, faculty and staff to support ongoing growth.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measurements of success.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ongoing monitoring needs.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how the Vision 2040 Strategic Plan informs growth.</a:t>
            </a:r>
          </a:p>
        </p:txBody>
      </p:sp>
    </p:spTree>
    <p:extLst>
      <p:ext uri="{BB962C8B-B14F-4D97-AF65-F5344CB8AC3E}">
        <p14:creationId xmlns:p14="http://schemas.microsoft.com/office/powerpoint/2010/main" val="2391923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" b="7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7782" y="932873"/>
            <a:ext cx="6698190" cy="1717043"/>
          </a:xfrm>
          <a:noFill/>
        </p:spPr>
        <p:txBody>
          <a:bodyPr/>
          <a:lstStyle/>
          <a:p>
            <a:r>
              <a:rPr lang="en-US" dirty="0"/>
              <a:t>Shared Governance Forum 10-8-24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1412" y="5840702"/>
            <a:ext cx="9058212" cy="655783"/>
          </a:xfrm>
        </p:spPr>
        <p:txBody>
          <a:bodyPr/>
          <a:lstStyle/>
          <a:p>
            <a:pPr algn="ctr"/>
            <a:r>
              <a:rPr lang="en-US" dirty="0"/>
              <a:t>Dr. Thomas W. Newsom, President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C1DE0A-7865-466B-B5D7-781C92357026}"/>
              </a:ext>
            </a:extLst>
          </p:cNvPr>
          <p:cNvSpPr txBox="1"/>
          <p:nvPr/>
        </p:nvSpPr>
        <p:spPr>
          <a:xfrm>
            <a:off x="10284923" y="4305920"/>
            <a:ext cx="1402741" cy="266149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>
              <a:lnSpc>
                <a:spcPts val="1000"/>
              </a:lnSpc>
            </a:pPr>
            <a:endParaRPr lang="en-US" b="0" i="0" spc="140" baseline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6" name="Picture 5" descr="A blue and yellow logo&#10;&#10;Description automatically generated">
            <a:extLst>
              <a:ext uri="{FF2B5EF4-FFF2-40B4-BE49-F238E27FC236}">
                <a16:creationId xmlns:a16="http://schemas.microsoft.com/office/drawing/2014/main" id="{98F02981-3DA2-BEE6-745C-7C36E8F13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613" y="3489342"/>
            <a:ext cx="1879359" cy="171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BAB714-FA74-B00B-976E-60260991A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57" y="187740"/>
            <a:ext cx="6641900" cy="660969"/>
          </a:xfrm>
        </p:spPr>
        <p:txBody>
          <a:bodyPr>
            <a:normAutofit fontScale="90000"/>
          </a:bodyPr>
          <a:lstStyle/>
          <a:p>
            <a:r>
              <a:rPr lang="en-US" dirty="0"/>
              <a:t>Growth Timeline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2710C-CFE3-34A5-2ED3-5E1E4FF29AD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</a:t>
            </a:fld>
            <a:endParaRPr lang="en-US" noProof="0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93E4357-9DF4-7D3F-4D20-01DFFE42A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0" y="629516"/>
            <a:ext cx="11776363" cy="559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02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D0F75-42B5-4960-8C3A-291285872D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1C4017A-6BF8-46B0-A35C-1FA1D4E6BF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8107"/>
              </p:ext>
            </p:extLst>
          </p:nvPr>
        </p:nvGraphicFramePr>
        <p:xfrm>
          <a:off x="495300" y="881063"/>
          <a:ext cx="11201399" cy="509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ACAD63B-F003-43C7-87BC-56FE807EEE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212199"/>
              </p:ext>
            </p:extLst>
          </p:nvPr>
        </p:nvGraphicFramePr>
        <p:xfrm>
          <a:off x="1065230" y="640080"/>
          <a:ext cx="10319050" cy="544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411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8E31382-6EDE-48DF-B5C6-BFACDD375A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595744"/>
              </p:ext>
            </p:extLst>
          </p:nvPr>
        </p:nvGraphicFramePr>
        <p:xfrm>
          <a:off x="804672" y="526472"/>
          <a:ext cx="10386241" cy="5572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275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895AD-1166-8EAD-4865-BF66F02F0BE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6</a:t>
            </a:fld>
            <a:endParaRPr lang="en-US" noProof="0" dirty="0"/>
          </a:p>
        </p:txBody>
      </p:sp>
      <p:pic>
        <p:nvPicPr>
          <p:cNvPr id="8" name="Picture 7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019BF148-5D7C-E6F7-A72A-A15CE2AC0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54" y="244330"/>
            <a:ext cx="11757891" cy="602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48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CB05B-221F-9548-3A28-503CC5E541C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7</a:t>
            </a:fld>
            <a:endParaRPr lang="en-US" noProof="0" dirty="0"/>
          </a:p>
        </p:txBody>
      </p:sp>
      <p:pic>
        <p:nvPicPr>
          <p:cNvPr id="9" name="Picture 8" descr="A graph of the state of oklahoma state&#10;&#10;Description automatically generated with medium confidence">
            <a:extLst>
              <a:ext uri="{FF2B5EF4-FFF2-40B4-BE49-F238E27FC236}">
                <a16:creationId xmlns:a16="http://schemas.microsoft.com/office/drawing/2014/main" id="{5B1AB470-F3B2-6E57-705A-80E597C99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36526"/>
            <a:ext cx="11979564" cy="621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22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C4297-FB2D-E90F-FF06-376FB5E4FB5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8</a:t>
            </a:fld>
            <a:endParaRPr lang="en-US" noProof="0" dirty="0"/>
          </a:p>
        </p:txBody>
      </p:sp>
      <p:pic>
        <p:nvPicPr>
          <p:cNvPr id="11" name="Picture 10" descr="A diagram of a company's company&#10;&#10;Description automatically generated">
            <a:extLst>
              <a:ext uri="{FF2B5EF4-FFF2-40B4-BE49-F238E27FC236}">
                <a16:creationId xmlns:a16="http://schemas.microsoft.com/office/drawing/2014/main" id="{28C5BE56-42D0-32DC-E7FA-4E61ADF637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074"/>
          <a:stretch/>
        </p:blipFill>
        <p:spPr>
          <a:xfrm>
            <a:off x="0" y="0"/>
            <a:ext cx="12192000" cy="63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EF84F5-BB88-FAA4-BBE7-1E7B5AB115E2}"/>
              </a:ext>
            </a:extLst>
          </p:cNvPr>
          <p:cNvSpPr/>
          <p:nvPr/>
        </p:nvSpPr>
        <p:spPr>
          <a:xfrm>
            <a:off x="0" y="0"/>
            <a:ext cx="5904001" cy="63563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D8A21C-9EF6-28D8-1921-D020BC60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416" y="1957057"/>
            <a:ext cx="7288584" cy="973316"/>
          </a:xfrm>
        </p:spPr>
        <p:txBody>
          <a:bodyPr>
            <a:normAutofit fontScale="90000"/>
          </a:bodyPr>
          <a:lstStyle/>
          <a:p>
            <a:r>
              <a:rPr lang="en-US" dirty="0"/>
              <a:t>9/2020 – Growth Taskforce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9F13F-5875-3DFA-984C-49A2E26181A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471376" y="2930374"/>
            <a:ext cx="7288584" cy="769507"/>
          </a:xfrm>
        </p:spPr>
        <p:txBody>
          <a:bodyPr lIns="91440" tIns="0" rIns="91440" bIns="0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</a:rPr>
              <a:t>“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a shared goal to increase the number of total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undergraduate students on campus”</a:t>
            </a:r>
            <a:endParaRPr lang="en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D83D69-B91F-0951-4E28-705202A63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9320" y="3763648"/>
            <a:ext cx="5770680" cy="2428351"/>
          </a:xfrm>
        </p:spPr>
        <p:txBody>
          <a:bodyPr>
            <a:normAutofit lnSpcReduction="10000"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Academic Excellence and Leadership </a:t>
            </a:r>
          </a:p>
          <a:p>
            <a:pPr algn="ctr"/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Arts and Music</a:t>
            </a:r>
          </a:p>
          <a:p>
            <a:pPr algn="ctr"/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Athletics</a:t>
            </a:r>
          </a:p>
          <a:p>
            <a:pPr algn="ctr"/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Minority Student Recruitment and Retention </a:t>
            </a:r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70A20-B497-9518-88F7-79ED2C925EC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A54F1-0EF7-E570-C9E4-C2D636269DF6}"/>
              </a:ext>
            </a:extLst>
          </p:cNvPr>
          <p:cNvSpPr txBox="1"/>
          <p:nvPr/>
        </p:nvSpPr>
        <p:spPr>
          <a:xfrm>
            <a:off x="196200" y="417514"/>
            <a:ext cx="551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out of State Scholarships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Opportunities for Faculty to Assist in the Recruiting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Opportunities for Specific Scholarship Programs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to Collaborate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Specific Space for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Specific Scholarship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Campus Climate and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Culture is Welcoming to a Diverse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Campus Facility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Scholarships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Capacity of Infrastructure and Faculty and Staff to Support Growth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72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DB5DD7-8DCC-4069-9EB3-5D0981866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90D0D0-7C1D-47FF-A2F0-9937AA567A3D}">
  <ds:schemaRefs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3839</TotalTime>
  <Words>347</Words>
  <Application>Microsoft Office PowerPoint</Application>
  <PresentationFormat>Widescreen</PresentationFormat>
  <Paragraphs>91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Times New Roman</vt:lpstr>
      <vt:lpstr>Office Theme</vt:lpstr>
      <vt:lpstr>Shared Governance Forum 10-8-24</vt:lpstr>
      <vt:lpstr>Growth 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9/2020 – Growth Taskforce</vt:lpstr>
      <vt:lpstr>Ad Hoc Committee</vt:lpstr>
      <vt:lpstr>Shared Governance Forum 10-8-24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Partnership</dc:title>
  <dc:creator>Jeremy B. Blackwood</dc:creator>
  <cp:lastModifiedBy>Katheryn Shannon</cp:lastModifiedBy>
  <cp:revision>15</cp:revision>
  <cp:lastPrinted>2024-10-08T16:49:44Z</cp:lastPrinted>
  <dcterms:created xsi:type="dcterms:W3CDTF">2021-09-17T16:54:32Z</dcterms:created>
  <dcterms:modified xsi:type="dcterms:W3CDTF">2024-10-08T20:09:29Z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