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2"/>
  </p:notesMasterIdLst>
  <p:handoutMasterIdLst>
    <p:handoutMasterId r:id="rId23"/>
  </p:handoutMasterIdLst>
  <p:sldIdLst>
    <p:sldId id="410" r:id="rId5"/>
    <p:sldId id="383" r:id="rId6"/>
    <p:sldId id="411" r:id="rId7"/>
    <p:sldId id="412" r:id="rId8"/>
    <p:sldId id="391" r:id="rId9"/>
    <p:sldId id="408" r:id="rId10"/>
    <p:sldId id="413" r:id="rId11"/>
    <p:sldId id="414" r:id="rId12"/>
    <p:sldId id="415" r:id="rId13"/>
    <p:sldId id="416" r:id="rId14"/>
    <p:sldId id="417" r:id="rId15"/>
    <p:sldId id="418" r:id="rId16"/>
    <p:sldId id="419" r:id="rId17"/>
    <p:sldId id="420" r:id="rId18"/>
    <p:sldId id="421" r:id="rId19"/>
    <p:sldId id="422" r:id="rId20"/>
    <p:sldId id="42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autoAdjust="0"/>
  </p:normalViewPr>
  <p:slideViewPr>
    <p:cSldViewPr snapToGrid="0">
      <p:cViewPr varScale="1">
        <p:scale>
          <a:sx n="59" d="100"/>
          <a:sy n="59" d="100"/>
        </p:scale>
        <p:origin x="964"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4/23/2025</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4/23/2025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7EE02-0F21-E9CC-DB18-65A54B5984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2F4BD8-B2E0-556D-3F9B-F78340F39F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FB055-5041-1BC7-F87D-6E87486D2F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56ABBA-36E8-9DEB-DDA1-7F287D8331FB}"/>
              </a:ext>
            </a:extLst>
          </p:cNvPr>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2542345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D7A5E-FE7A-DBC1-E23B-099565B633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D5917D-262D-A1CB-126F-55C38A23BE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5F220E-3729-49D7-1EDD-0DE8443DFB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08E0F8-BE97-7DE5-7963-B5556EF29AC5}"/>
              </a:ext>
            </a:extLst>
          </p:cNvPr>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529322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617C8-3B8E-26B1-0ED6-75152824FF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DAAC29-2891-89A0-3CA2-FCD1DC4630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EAD7D2-7D1F-2B00-3225-FF4F72476D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C02757-6A4C-4172-88B7-4EC37838259E}"/>
              </a:ext>
            </a:extLst>
          </p:cNvPr>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3095164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7ABEF-054A-EDCF-D433-D5BC863B5A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F8D08E-B21D-F955-7E41-A2DE027E55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C2E198-A94E-2AAF-9EF7-7AA1AA44FC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C69FA7-CF12-1204-6A01-94D66CD31E1A}"/>
              </a:ext>
            </a:extLst>
          </p:cNvPr>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3858706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72B3E-5CFA-AD65-3F61-C6550C447D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0B4191-1F0D-4802-CD58-03B5210DC1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227345-A885-3547-454A-73C0F2AEF4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F7DB5F-1278-FB0D-A69B-0D5D40EA2A04}"/>
              </a:ext>
            </a:extLst>
          </p:cNvPr>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1260685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C47A3-5E75-C792-CBCB-A1733CEFA1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9523B5-EA05-91B4-E823-FFEF979E07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0955D8-2A0E-1837-DCFA-59980D99F5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E95253-3BB5-2A97-838C-5A521B9E4BA6}"/>
              </a:ext>
            </a:extLst>
          </p:cNvPr>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1635739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11901-8B57-3EC4-9446-A4AE8D4C12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506D9B-C85B-9B20-09A5-4563DE1C8D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DB37CD-DB2F-F109-7CE1-D269975721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669769-12B6-0B8E-327B-82CACB59F25B}"/>
              </a:ext>
            </a:extLst>
          </p:cNvPr>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619442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8FEF0-4667-5AF0-D91A-28653FBBD4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0D6CE-2CFE-AE87-DD69-D2E0D020CD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603537-9724-8C65-FF57-2EC1DA8CC7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FC5AD0-1C1D-794B-7E67-EBC4B0175263}"/>
              </a:ext>
            </a:extLst>
          </p:cNvPr>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1097347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261A7-E756-A0E6-D1E4-70D19AD073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EFABD2-C00F-2EF2-FB43-85E230D6E2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27DE0F-55F0-A861-6493-33C6AC89D3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C90447-4715-8D6E-88C6-F622BD264C09}"/>
              </a:ext>
            </a:extLst>
          </p:cNvPr>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3987675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D9D28-53DB-CF40-71F3-D89B8DAEBF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321414-4122-E76A-3BEB-82D2414894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2B3DA-50D9-267F-A1E3-81A417D6A2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C690FA-1472-B7ED-B1EF-9F94D3EFE464}"/>
              </a:ext>
            </a:extLst>
          </p:cNvPr>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2675918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3908276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2386183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81F28-23B3-A89E-678D-1BC6FD0D7A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C8C7E5-BA60-27C2-3809-B711AC9518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B66CB0-8719-01E3-C070-0A8F63647E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8FD3F5-47FC-FA37-4A4D-9C5B731826E3}"/>
              </a:ext>
            </a:extLst>
          </p:cNvPr>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2658657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C3CD2-042F-BDCE-E3DD-5EA6191933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B3CFA7-B2BA-B0F1-0968-B8A809D711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A58299-78C0-C3C3-7EB4-741CDB80C8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5DAF1E-055A-1FA6-B1D5-324A7561E5D9}"/>
              </a:ext>
            </a:extLst>
          </p:cNvPr>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541198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0202E-8E29-05A3-B935-CB4D8D1069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785B6C-69EC-CC83-E382-C1B113037A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DA31BC-E97A-6DA0-FE28-2EA6298E1F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5D6068-6E9B-657B-6D84-B0837D15151D}"/>
              </a:ext>
            </a:extLst>
          </p:cNvPr>
          <p:cNvSpPr>
            <a:spLocks noGrp="1"/>
          </p:cNvSpPr>
          <p:nvPr>
            <p:ph type="sldNum" sz="quarter" idx="5"/>
          </p:nvPr>
        </p:nvSpPr>
        <p:spPr/>
        <p:txBody>
          <a:bodyPr/>
          <a:lstStyle/>
          <a:p>
            <a:fld id="{A89C7E07-3C67-C64C-8DA0-0404F6303970}" type="slidenum">
              <a:rPr lang="en-US" smtClean="0"/>
              <a:t>9</a:t>
            </a:fld>
            <a:endParaRPr lang="en-US" dirty="0"/>
          </a:p>
        </p:txBody>
      </p:sp>
    </p:spTree>
    <p:extLst>
      <p:ext uri="{BB962C8B-B14F-4D97-AF65-F5344CB8AC3E}">
        <p14:creationId xmlns:p14="http://schemas.microsoft.com/office/powerpoint/2010/main" val="1560896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dirty="0"/>
              <a:t>Click icon to add table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dirty="0"/>
              <a:t>Click icon to add picture</a:t>
            </a:r>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dirty="0"/>
              <a:t>Click icon to add picture</a:t>
            </a:r>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dirty="0"/>
              <a:t>Click icon to add picture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6309904" y="411479"/>
            <a:ext cx="5486400" cy="3291840"/>
          </a:xfrm>
        </p:spPr>
        <p:txBody>
          <a:bodyPr/>
          <a:lstStyle/>
          <a:p>
            <a:r>
              <a:rPr lang="en-US" dirty="0"/>
              <a:t>RUSO</a:t>
            </a:r>
            <a:br>
              <a:rPr lang="en-US" dirty="0"/>
            </a:br>
            <a:r>
              <a:rPr lang="en-US" dirty="0"/>
              <a:t>Affordability and Plan</a:t>
            </a:r>
          </a:p>
        </p:txBody>
      </p:sp>
      <p:pic>
        <p:nvPicPr>
          <p:cNvPr id="4" name="Picture 3" descr="A gold and black emblem with text&#10;&#10;AI-generated content may be incorrect.">
            <a:extLst>
              <a:ext uri="{FF2B5EF4-FFF2-40B4-BE49-F238E27FC236}">
                <a16:creationId xmlns:a16="http://schemas.microsoft.com/office/drawing/2014/main" id="{222533CC-432C-C268-EB96-2A4A19483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1796" y="3429000"/>
            <a:ext cx="1768918" cy="1763871"/>
          </a:xfrm>
          <a:prstGeom prst="rect">
            <a:avLst/>
          </a:prstGeom>
        </p:spPr>
      </p:pic>
      <p:pic>
        <p:nvPicPr>
          <p:cNvPr id="6" name="Picture 5" descr="A blue and yellow logo&#10;&#10;AI-generated content may be incorrect.">
            <a:extLst>
              <a:ext uri="{FF2B5EF4-FFF2-40B4-BE49-F238E27FC236}">
                <a16:creationId xmlns:a16="http://schemas.microsoft.com/office/drawing/2014/main" id="{07919FEC-CF01-B496-E078-2EB84E7442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0257" y="749028"/>
            <a:ext cx="3140936" cy="2869661"/>
          </a:xfrm>
          <a:prstGeom prst="rect">
            <a:avLst/>
          </a:prstGeom>
        </p:spPr>
      </p:pic>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BBEF4-00B4-66C5-D310-C934881F65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42426C4-9CF0-8F7B-64F1-9C3D68DC7E9C}"/>
              </a:ext>
            </a:extLst>
          </p:cNvPr>
          <p:cNvSpPr>
            <a:spLocks noGrp="1"/>
          </p:cNvSpPr>
          <p:nvPr>
            <p:ph type="title"/>
          </p:nvPr>
        </p:nvSpPr>
        <p:spPr>
          <a:xfrm>
            <a:off x="402907" y="249818"/>
            <a:ext cx="10873740" cy="766631"/>
          </a:xfrm>
        </p:spPr>
        <p:txBody>
          <a:bodyPr/>
          <a:lstStyle/>
          <a:p>
            <a:r>
              <a:rPr lang="en-US" dirty="0"/>
              <a:t>Strategic Objectives and Initiatives</a:t>
            </a:r>
          </a:p>
        </p:txBody>
      </p:sp>
      <p:grpSp>
        <p:nvGrpSpPr>
          <p:cNvPr id="19" name="Group 18">
            <a:extLst>
              <a:ext uri="{FF2B5EF4-FFF2-40B4-BE49-F238E27FC236}">
                <a16:creationId xmlns:a16="http://schemas.microsoft.com/office/drawing/2014/main" id="{D1B9B719-F083-1C46-AB4B-26D19F739A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6ACB22DD-D0D9-8F23-551D-0378FC08798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3CB9813B-C86F-35A4-B35A-B2EC1CD094C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95AA56B4-01D1-906A-D3FD-3D93602D8F86}"/>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7" name="Text Placeholder 6">
            <a:extLst>
              <a:ext uri="{FF2B5EF4-FFF2-40B4-BE49-F238E27FC236}">
                <a16:creationId xmlns:a16="http://schemas.microsoft.com/office/drawing/2014/main" id="{DD3B10DB-C6F0-F770-8154-E6AAEE3D3045}"/>
              </a:ext>
            </a:extLst>
          </p:cNvPr>
          <p:cNvSpPr>
            <a:spLocks noGrp="1"/>
          </p:cNvSpPr>
          <p:nvPr>
            <p:ph sz="quarter" idx="13"/>
          </p:nvPr>
        </p:nvSpPr>
        <p:spPr>
          <a:xfrm>
            <a:off x="402907" y="1016449"/>
            <a:ext cx="11541443" cy="5591734"/>
          </a:xfrm>
        </p:spPr>
        <p:txBody>
          <a:bodyPr>
            <a:normAutofit fontScale="92500" lnSpcReduction="20000"/>
          </a:bodyPr>
          <a:lstStyle/>
          <a:p>
            <a:pPr marL="0" marR="12700" lvl="0" indent="0">
              <a:lnSpc>
                <a:spcPct val="100000"/>
              </a:lnSpc>
              <a:spcBef>
                <a:spcPts val="0"/>
              </a:spcBef>
              <a:buSzPts val="1100"/>
              <a:buNone/>
              <a:tabLst>
                <a:tab pos="217170" algn="l"/>
              </a:tabLst>
            </a:pPr>
            <a:r>
              <a:rPr lang="en-US" sz="3200" b="1" spc="-5" dirty="0">
                <a:latin typeface="Arial" panose="020B0604020202020204" pitchFamily="34" charset="0"/>
                <a:ea typeface="Arial" panose="020B0604020202020204" pitchFamily="34" charset="0"/>
              </a:rPr>
              <a:t>5. </a:t>
            </a:r>
            <a:r>
              <a:rPr lang="en-US" sz="3200" b="1" spc="-5" dirty="0">
                <a:effectLst/>
                <a:latin typeface="Arial" panose="020B0604020202020204" pitchFamily="34" charset="0"/>
                <a:ea typeface="Arial" panose="020B0604020202020204" pitchFamily="34" charset="0"/>
              </a:rPr>
              <a:t>Acceleration</a:t>
            </a:r>
            <a:r>
              <a:rPr lang="en-US" sz="3200" b="1" spc="-40" dirty="0">
                <a:effectLst/>
                <a:latin typeface="Arial" panose="020B0604020202020204" pitchFamily="34" charset="0"/>
                <a:ea typeface="Arial" panose="020B0604020202020204" pitchFamily="34" charset="0"/>
              </a:rPr>
              <a:t> </a:t>
            </a:r>
            <a:r>
              <a:rPr lang="en-US" sz="3200" b="1" spc="-5" dirty="0">
                <a:effectLst/>
                <a:latin typeface="Arial" panose="020B0604020202020204" pitchFamily="34" charset="0"/>
                <a:ea typeface="Arial" panose="020B0604020202020204" pitchFamily="34" charset="0"/>
              </a:rPr>
              <a:t>Degree</a:t>
            </a:r>
            <a:r>
              <a:rPr lang="en-US" sz="3200" b="1" spc="-40" dirty="0">
                <a:effectLst/>
                <a:latin typeface="Arial" panose="020B0604020202020204" pitchFamily="34" charset="0"/>
                <a:ea typeface="Arial" panose="020B0604020202020204" pitchFamily="34" charset="0"/>
              </a:rPr>
              <a:t> </a:t>
            </a:r>
            <a:r>
              <a:rPr lang="en-US" sz="3200" b="1" spc="-5" dirty="0">
                <a:effectLst/>
                <a:latin typeface="Arial" panose="020B0604020202020204" pitchFamily="34" charset="0"/>
                <a:ea typeface="Arial" panose="020B0604020202020204" pitchFamily="34" charset="0"/>
              </a:rPr>
              <a:t>Programs</a:t>
            </a:r>
            <a:r>
              <a:rPr lang="en-US" sz="3200" b="1" spc="-40" dirty="0">
                <a:effectLst/>
                <a:latin typeface="Arial" panose="020B0604020202020204" pitchFamily="34" charset="0"/>
                <a:ea typeface="Arial" panose="020B0604020202020204" pitchFamily="34" charset="0"/>
              </a:rPr>
              <a:t> </a:t>
            </a:r>
            <a:r>
              <a:rPr lang="en-US" sz="3200" b="1" spc="-5" dirty="0">
                <a:effectLst/>
                <a:latin typeface="Arial" panose="020B0604020202020204" pitchFamily="34" charset="0"/>
                <a:ea typeface="Arial" panose="020B0604020202020204" pitchFamily="34" charset="0"/>
              </a:rPr>
              <a:t>and</a:t>
            </a:r>
            <a:r>
              <a:rPr lang="en-US" sz="3200" b="1" spc="-40" dirty="0">
                <a:effectLst/>
                <a:latin typeface="Arial" panose="020B0604020202020204" pitchFamily="34" charset="0"/>
                <a:ea typeface="Arial" panose="020B0604020202020204" pitchFamily="34" charset="0"/>
              </a:rPr>
              <a:t> </a:t>
            </a:r>
            <a:r>
              <a:rPr lang="en-US" sz="3200" b="1" spc="-5" dirty="0">
                <a:effectLst/>
                <a:latin typeface="Arial" panose="020B0604020202020204" pitchFamily="34" charset="0"/>
                <a:ea typeface="Arial" panose="020B0604020202020204" pitchFamily="34" charset="0"/>
              </a:rPr>
              <a:t>Evaluation of Current Degree Requirements</a:t>
            </a:r>
          </a:p>
          <a:p>
            <a:pPr marL="0" marR="12700" lvl="0" indent="0">
              <a:lnSpc>
                <a:spcPct val="100000"/>
              </a:lnSpc>
              <a:spcBef>
                <a:spcPts val="0"/>
              </a:spcBef>
              <a:buSzPts val="1100"/>
              <a:buNone/>
              <a:tabLst>
                <a:tab pos="217170" algn="l"/>
              </a:tabLst>
            </a:pPr>
            <a:endParaRPr lang="en-US" sz="3200" spc="-5" dirty="0">
              <a:effectLst/>
              <a:latin typeface="Arial" panose="020B0604020202020204" pitchFamily="34" charset="0"/>
              <a:ea typeface="Arial" panose="020B0604020202020204" pitchFamily="34" charset="0"/>
            </a:endParaRPr>
          </a:p>
          <a:p>
            <a:pPr marL="63500" marR="69850">
              <a:lnSpc>
                <a:spcPct val="115000"/>
              </a:lnSpc>
              <a:spcBef>
                <a:spcPts val="1200"/>
              </a:spcBef>
              <a:buNone/>
            </a:pPr>
            <a:r>
              <a:rPr lang="en-US" b="1" dirty="0">
                <a:effectLst/>
                <a:latin typeface="Arial" panose="020B0604020202020204" pitchFamily="34" charset="0"/>
                <a:ea typeface="Arial" panose="020B0604020202020204" pitchFamily="34" charset="0"/>
              </a:rPr>
              <a:t>Objective</a:t>
            </a:r>
            <a:r>
              <a:rPr lang="en-US" dirty="0">
                <a:effectLst/>
                <a:latin typeface="Arial" panose="020B0604020202020204" pitchFamily="34" charset="0"/>
                <a:ea typeface="Arial" panose="020B0604020202020204" pitchFamily="34" charset="0"/>
              </a:rPr>
              <a:t>:</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Evaluate length of both undergraduate and graduate degree programs to ensure programs degree requirements are consistent with best practice and similar degree requirements at other similar universities.</a:t>
            </a:r>
          </a:p>
          <a:p>
            <a:pPr marL="742950" marR="0" lvl="1" indent="-285750">
              <a:spcBef>
                <a:spcPts val="1200"/>
              </a:spcBef>
              <a:buSzPts val="1100"/>
              <a:buFont typeface="Arial" panose="020B0604020202020204" pitchFamily="34" charset="0"/>
              <a:buChar char="●"/>
              <a:tabLst>
                <a:tab pos="520065" algn="l"/>
              </a:tabLst>
            </a:pPr>
            <a:r>
              <a:rPr lang="en-US" b="1" spc="-10" dirty="0">
                <a:effectLst/>
                <a:latin typeface="Arial" panose="020B0604020202020204" pitchFamily="34" charset="0"/>
                <a:ea typeface="Arial" panose="020B0604020202020204" pitchFamily="34" charset="0"/>
              </a:rPr>
              <a:t>Actions</a:t>
            </a:r>
            <a:r>
              <a:rPr lang="en-US" b="0" spc="-10" dirty="0">
                <a:effectLst/>
                <a:latin typeface="Arial" panose="020B0604020202020204" pitchFamily="34" charset="0"/>
                <a:ea typeface="Arial" panose="020B0604020202020204" pitchFamily="34" charset="0"/>
              </a:rPr>
              <a:t>:</a:t>
            </a:r>
            <a:endParaRPr lang="en-US" b="1" spc="0" dirty="0">
              <a:effectLst/>
              <a:latin typeface="Arial" panose="020B0604020202020204" pitchFamily="34" charset="0"/>
              <a:ea typeface="Arial" panose="020B0604020202020204" pitchFamily="34" charset="0"/>
            </a:endParaRPr>
          </a:p>
          <a:p>
            <a:pPr marL="1143000" marR="272415" lvl="2" indent="-228600">
              <a:lnSpc>
                <a:spcPct val="115000"/>
              </a:lnSpc>
              <a:spcBef>
                <a:spcPts val="190"/>
              </a:spcBef>
              <a:buFont typeface="Arial" panose="020B0604020202020204" pitchFamily="34" charset="0"/>
              <a:buChar char="○"/>
              <a:tabLst>
                <a:tab pos="977900" algn="l"/>
              </a:tabLst>
            </a:pPr>
            <a:r>
              <a:rPr lang="en-US" b="1" spc="0" dirty="0">
                <a:effectLst/>
                <a:latin typeface="Arial" panose="020B0604020202020204" pitchFamily="34" charset="0"/>
                <a:ea typeface="Arial" panose="020B0604020202020204" pitchFamily="34" charset="0"/>
              </a:rPr>
              <a:t>Masters:</a:t>
            </a:r>
            <a:r>
              <a:rPr lang="en-US" b="1" spc="-25" dirty="0">
                <a:effectLst/>
                <a:latin typeface="Arial" panose="020B0604020202020204" pitchFamily="34" charset="0"/>
                <a:ea typeface="Arial" panose="020B0604020202020204" pitchFamily="34" charset="0"/>
              </a:rPr>
              <a:t> </a:t>
            </a:r>
            <a:r>
              <a:rPr lang="en-US" spc="0" dirty="0">
                <a:effectLst/>
                <a:latin typeface="Arial" panose="020B0604020202020204" pitchFamily="34" charset="0"/>
                <a:ea typeface="Arial" panose="020B0604020202020204" pitchFamily="34" charset="0"/>
              </a:rPr>
              <a:t>Evaluate recent reduction in MBA credit requirements to ensure compliance with AACSB standards. Evaluate requirements for M.Ed. to potentially decrease cost and build capacity for potential Ed.D. while ensuring academic rigor and quality. </a:t>
            </a:r>
          </a:p>
          <a:p>
            <a:pPr marL="1143000" marR="272415" lvl="2" indent="-228600">
              <a:lnSpc>
                <a:spcPct val="115000"/>
              </a:lnSpc>
              <a:spcBef>
                <a:spcPts val="190"/>
              </a:spcBef>
              <a:buFont typeface="Arial" panose="020B0604020202020204" pitchFamily="34" charset="0"/>
              <a:buChar char="○"/>
              <a:tabLst>
                <a:tab pos="977900" algn="l"/>
              </a:tabLst>
            </a:pPr>
            <a:r>
              <a:rPr lang="en-US" b="1" spc="0" dirty="0">
                <a:effectLst/>
                <a:latin typeface="Arial" panose="020B0604020202020204" pitchFamily="34" charset="0"/>
                <a:ea typeface="Arial" panose="020B0604020202020204" pitchFamily="34" charset="0"/>
              </a:rPr>
              <a:t>Bachelors:</a:t>
            </a:r>
            <a:r>
              <a:rPr lang="en-US" b="1" spc="-30" dirty="0">
                <a:effectLst/>
                <a:latin typeface="Arial" panose="020B0604020202020204" pitchFamily="34" charset="0"/>
                <a:ea typeface="Arial" panose="020B0604020202020204" pitchFamily="34" charset="0"/>
              </a:rPr>
              <a:t> </a:t>
            </a:r>
            <a:r>
              <a:rPr lang="en-US" spc="0" dirty="0">
                <a:effectLst/>
                <a:latin typeface="Arial" panose="020B0604020202020204" pitchFamily="34" charset="0"/>
                <a:ea typeface="Arial" panose="020B0604020202020204" pitchFamily="34" charset="0"/>
              </a:rPr>
              <a:t>Develop pathway to move all undergraduate degrees to 120 credit hour level while ensuring academic rigor and quality. </a:t>
            </a:r>
          </a:p>
          <a:p>
            <a:pPr marL="1143000" marR="272415" lvl="2" indent="-228600">
              <a:lnSpc>
                <a:spcPct val="115000"/>
              </a:lnSpc>
              <a:spcBef>
                <a:spcPts val="190"/>
              </a:spcBef>
              <a:buFont typeface="Arial" panose="020B0604020202020204" pitchFamily="34" charset="0"/>
              <a:buChar char="○"/>
              <a:tabLst>
                <a:tab pos="977900" algn="l"/>
              </a:tabLst>
            </a:pPr>
            <a:r>
              <a:rPr lang="en-US" b="1" spc="0" dirty="0">
                <a:effectLst/>
                <a:latin typeface="Arial" panose="020B0604020202020204" pitchFamily="34" charset="0"/>
                <a:ea typeface="Arial" panose="020B0604020202020204" pitchFamily="34" charset="0"/>
              </a:rPr>
              <a:t>Program Evaluation:</a:t>
            </a:r>
            <a:r>
              <a:rPr lang="en-US" spc="0" dirty="0">
                <a:effectLst/>
                <a:latin typeface="Arial" panose="020B0604020202020204" pitchFamily="34" charset="0"/>
                <a:ea typeface="Arial" panose="020B0604020202020204" pitchFamily="34" charset="0"/>
              </a:rPr>
              <a:t> Continue to evaluate programs and adjust as necessary for efficiency based on Oklahoma State Regents for Higher Education. Over the last four years Southeastern has eliminated two programs that include Special Education – Mild/Moderate Disabilities, and Spanish. </a:t>
            </a:r>
          </a:p>
          <a:p>
            <a:pPr marL="1143000" marR="65405" lvl="2" indent="-228600">
              <a:lnSpc>
                <a:spcPct val="115000"/>
              </a:lnSpc>
              <a:spcBef>
                <a:spcPts val="190"/>
              </a:spcBef>
              <a:buFont typeface="Arial" panose="020B0604020202020204" pitchFamily="34" charset="0"/>
              <a:buChar char="○"/>
              <a:tabLst>
                <a:tab pos="977900" algn="l"/>
              </a:tabLst>
            </a:pPr>
            <a:endParaRPr lang="en-US" sz="1600" spc="0" dirty="0">
              <a:effectLst/>
              <a:latin typeface="Arial" panose="020B0604020202020204" pitchFamily="34" charset="0"/>
              <a:ea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3918938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F156F-D043-707F-D706-ACC28E322D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3BB47-5AD5-FF78-CF1E-FBE33EA0ED19}"/>
              </a:ext>
            </a:extLst>
          </p:cNvPr>
          <p:cNvSpPr>
            <a:spLocks noGrp="1"/>
          </p:cNvSpPr>
          <p:nvPr>
            <p:ph type="title"/>
          </p:nvPr>
        </p:nvSpPr>
        <p:spPr>
          <a:xfrm>
            <a:off x="594360" y="597755"/>
            <a:ext cx="9778365" cy="658300"/>
          </a:xfrm>
        </p:spPr>
        <p:txBody>
          <a:bodyPr/>
          <a:lstStyle/>
          <a:p>
            <a:r>
              <a:rPr lang="en-US" dirty="0"/>
              <a:t>Strategic Objectives and Initiatives</a:t>
            </a:r>
          </a:p>
        </p:txBody>
      </p:sp>
      <p:sp>
        <p:nvSpPr>
          <p:cNvPr id="6" name="Content Placeholder 5">
            <a:extLst>
              <a:ext uri="{FF2B5EF4-FFF2-40B4-BE49-F238E27FC236}">
                <a16:creationId xmlns:a16="http://schemas.microsoft.com/office/drawing/2014/main" id="{92B837A2-018F-0A73-4847-27D590DD5DCE}"/>
              </a:ext>
            </a:extLst>
          </p:cNvPr>
          <p:cNvSpPr>
            <a:spLocks noGrp="1"/>
          </p:cNvSpPr>
          <p:nvPr>
            <p:ph sz="quarter" idx="15"/>
          </p:nvPr>
        </p:nvSpPr>
        <p:spPr>
          <a:xfrm>
            <a:off x="594360" y="1114424"/>
            <a:ext cx="10992803" cy="5357813"/>
          </a:xfrm>
        </p:spPr>
        <p:txBody>
          <a:bodyPr>
            <a:normAutofit/>
          </a:bodyPr>
          <a:lstStyle/>
          <a:p>
            <a:pPr marR="12700" lvl="0">
              <a:lnSpc>
                <a:spcPct val="210000"/>
              </a:lnSpc>
              <a:spcBef>
                <a:spcPts val="1200"/>
              </a:spcBef>
              <a:buSzPts val="1100"/>
              <a:tabLst>
                <a:tab pos="217170" algn="l"/>
              </a:tabLst>
            </a:pPr>
            <a:r>
              <a:rPr lang="en-US" sz="3200" b="1" spc="-5" dirty="0">
                <a:effectLst/>
                <a:latin typeface="Arial" panose="020B0604020202020204" pitchFamily="34" charset="0"/>
                <a:ea typeface="Arial" panose="020B0604020202020204" pitchFamily="34" charset="0"/>
              </a:rPr>
              <a:t>6. Online and Hybrid Learning Options</a:t>
            </a:r>
          </a:p>
          <a:p>
            <a:pPr marL="63500" marR="0">
              <a:spcBef>
                <a:spcPts val="5"/>
              </a:spcBef>
              <a:buNone/>
            </a:pPr>
            <a:endParaRPr lang="en-US" sz="1050" b="1" dirty="0">
              <a:effectLst/>
              <a:latin typeface="Arial" panose="020B0604020202020204" pitchFamily="34" charset="0"/>
              <a:ea typeface="Arial" panose="020B0604020202020204" pitchFamily="34" charset="0"/>
            </a:endParaRPr>
          </a:p>
          <a:p>
            <a:pPr marL="63500" marR="0">
              <a:spcBef>
                <a:spcPts val="5"/>
              </a:spcBef>
              <a:buNone/>
            </a:pPr>
            <a:r>
              <a:rPr lang="en-US" sz="2400" b="1" dirty="0">
                <a:effectLst/>
                <a:latin typeface="Arial" panose="020B0604020202020204" pitchFamily="34" charset="0"/>
                <a:ea typeface="Arial" panose="020B0604020202020204" pitchFamily="34" charset="0"/>
              </a:rPr>
              <a:t>Objective</a:t>
            </a:r>
            <a:r>
              <a:rPr lang="en-US" sz="2400" dirty="0">
                <a:effectLst/>
                <a:latin typeface="Arial" panose="020B0604020202020204" pitchFamily="34" charset="0"/>
                <a:ea typeface="Arial" panose="020B0604020202020204" pitchFamily="34" charset="0"/>
              </a:rPr>
              <a:t>:</a:t>
            </a:r>
            <a:r>
              <a:rPr lang="en-US" sz="2400" spc="-5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Broaden</a:t>
            </a:r>
            <a:r>
              <a:rPr lang="en-US" sz="2400" spc="-4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affordable</a:t>
            </a:r>
            <a:r>
              <a:rPr lang="en-US" sz="2400" spc="-4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online</a:t>
            </a:r>
            <a:r>
              <a:rPr lang="en-US" sz="2400" spc="-4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learning</a:t>
            </a:r>
            <a:r>
              <a:rPr lang="en-US" sz="2400" spc="-45" dirty="0">
                <a:effectLst/>
                <a:latin typeface="Arial" panose="020B0604020202020204" pitchFamily="34" charset="0"/>
                <a:ea typeface="Arial" panose="020B0604020202020204" pitchFamily="34" charset="0"/>
              </a:rPr>
              <a:t> </a:t>
            </a:r>
            <a:r>
              <a:rPr lang="en-US" sz="2400" spc="-10" dirty="0">
                <a:effectLst/>
                <a:latin typeface="Arial" panose="020B0604020202020204" pitchFamily="34" charset="0"/>
                <a:ea typeface="Arial" panose="020B0604020202020204" pitchFamily="34" charset="0"/>
              </a:rPr>
              <a:t>opportunities.</a:t>
            </a:r>
            <a:endParaRPr lang="en-US" sz="2400" dirty="0">
              <a:effectLst/>
              <a:latin typeface="Arial" panose="020B0604020202020204" pitchFamily="34" charset="0"/>
              <a:ea typeface="Arial" panose="020B0604020202020204" pitchFamily="34" charset="0"/>
            </a:endParaRPr>
          </a:p>
          <a:p>
            <a:pPr marL="0" marR="0">
              <a:spcBef>
                <a:spcPts val="120"/>
              </a:spcBef>
              <a:buNone/>
            </a:pPr>
            <a:r>
              <a:rPr lang="en-US" sz="2400" dirty="0">
                <a:effectLst/>
                <a:latin typeface="Arial" panose="020B0604020202020204" pitchFamily="34" charset="0"/>
                <a:ea typeface="Arial" panose="020B0604020202020204" pitchFamily="34" charset="0"/>
              </a:rPr>
              <a:t> </a:t>
            </a:r>
          </a:p>
          <a:p>
            <a:pPr marL="742950" marR="0" lvl="1" indent="-285750">
              <a:spcBef>
                <a:spcPts val="5"/>
              </a:spcBef>
              <a:buSzPts val="1100"/>
              <a:buFont typeface="Arial" panose="020B0604020202020204" pitchFamily="34" charset="0"/>
              <a:buChar char="●"/>
              <a:tabLst>
                <a:tab pos="520065" algn="l"/>
              </a:tabLst>
            </a:pPr>
            <a:r>
              <a:rPr lang="en-US" sz="2400" b="1" spc="-10" dirty="0">
                <a:effectLst/>
                <a:latin typeface="Arial" panose="020B0604020202020204" pitchFamily="34" charset="0"/>
                <a:ea typeface="Arial" panose="020B0604020202020204" pitchFamily="34" charset="0"/>
              </a:rPr>
              <a:t>Actions</a:t>
            </a:r>
            <a:r>
              <a:rPr lang="en-US" sz="2400" b="0" spc="-10" dirty="0">
                <a:effectLst/>
                <a:latin typeface="Arial" panose="020B0604020202020204" pitchFamily="34" charset="0"/>
                <a:ea typeface="Arial" panose="020B0604020202020204" pitchFamily="34" charset="0"/>
              </a:rPr>
              <a:t>:</a:t>
            </a:r>
            <a:endParaRPr lang="en-US" sz="2400" b="1" spc="0" dirty="0">
              <a:effectLst/>
              <a:latin typeface="Arial" panose="020B0604020202020204" pitchFamily="34" charset="0"/>
              <a:ea typeface="Arial" panose="020B0604020202020204" pitchFamily="34" charset="0"/>
            </a:endParaRPr>
          </a:p>
          <a:p>
            <a:pPr marL="1143000" marR="127000" lvl="2" indent="-228600">
              <a:lnSpc>
                <a:spcPct val="115000"/>
              </a:lnSpc>
              <a:spcBef>
                <a:spcPts val="190"/>
              </a:spcBef>
              <a:buFont typeface="Arial" panose="020B0604020202020204" pitchFamily="34" charset="0"/>
              <a:buChar char="○"/>
              <a:tabLst>
                <a:tab pos="977900" algn="l"/>
              </a:tabLst>
            </a:pPr>
            <a:r>
              <a:rPr lang="en-US" sz="2400" b="1" spc="0" dirty="0">
                <a:effectLst/>
                <a:latin typeface="Arial" panose="020B0604020202020204" pitchFamily="34" charset="0"/>
                <a:ea typeface="Arial" panose="020B0604020202020204" pitchFamily="34" charset="0"/>
              </a:rPr>
              <a:t>Healthcare Programs</a:t>
            </a:r>
            <a:r>
              <a:rPr lang="en-US" sz="2400" spc="0" dirty="0">
                <a:effectLst/>
                <a:latin typeface="Arial" panose="020B0604020202020204" pitchFamily="34" charset="0"/>
                <a:ea typeface="Arial" panose="020B0604020202020204" pitchFamily="34" charset="0"/>
              </a:rPr>
              <a:t>:</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Launch new RN to BSN program.</a:t>
            </a:r>
          </a:p>
          <a:p>
            <a:pPr marL="1143000" marR="420370" lvl="2" indent="-228600">
              <a:lnSpc>
                <a:spcPct val="115000"/>
              </a:lnSpc>
              <a:buFont typeface="Arial" panose="020B0604020202020204" pitchFamily="34" charset="0"/>
              <a:buChar char="○"/>
              <a:tabLst>
                <a:tab pos="977900" algn="l"/>
              </a:tabLst>
            </a:pPr>
            <a:r>
              <a:rPr lang="en-US" sz="2400" b="1" spc="0" dirty="0">
                <a:effectLst/>
                <a:latin typeface="Arial" panose="020B0604020202020204" pitchFamily="34" charset="0"/>
                <a:ea typeface="Arial" panose="020B0604020202020204" pitchFamily="34" charset="0"/>
              </a:rPr>
              <a:t>Expand Certificate</a:t>
            </a:r>
            <a:r>
              <a:rPr lang="en-US" sz="2400" b="1" spc="-25" dirty="0">
                <a:effectLst/>
                <a:latin typeface="Arial" panose="020B0604020202020204" pitchFamily="34" charset="0"/>
                <a:ea typeface="Arial" panose="020B0604020202020204" pitchFamily="34" charset="0"/>
              </a:rPr>
              <a:t> and Micro Credential </a:t>
            </a:r>
            <a:r>
              <a:rPr lang="en-US" sz="2400" b="1" spc="0" dirty="0">
                <a:effectLst/>
                <a:latin typeface="Arial" panose="020B0604020202020204" pitchFamily="34" charset="0"/>
                <a:ea typeface="Arial" panose="020B0604020202020204" pitchFamily="34" charset="0"/>
              </a:rPr>
              <a:t>Program</a:t>
            </a:r>
            <a:r>
              <a:rPr lang="en-US" sz="2400" spc="0" dirty="0">
                <a:effectLst/>
                <a:latin typeface="Arial" panose="020B0604020202020204" pitchFamily="34" charset="0"/>
                <a:ea typeface="Arial" panose="020B0604020202020204" pitchFamily="34" charset="0"/>
              </a:rPr>
              <a:t>:</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Explore additional certificate and Micro Credential programs that are both credit earning and stackable within current degree programs with an intent to support workforce development. </a:t>
            </a:r>
          </a:p>
        </p:txBody>
      </p:sp>
    </p:spTree>
    <p:extLst>
      <p:ext uri="{BB962C8B-B14F-4D97-AF65-F5344CB8AC3E}">
        <p14:creationId xmlns:p14="http://schemas.microsoft.com/office/powerpoint/2010/main" val="2996289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29FBE-A681-DB40-EB54-CB9944E8264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7185964-1C1A-77CD-25CB-A9C4A8083041}"/>
              </a:ext>
            </a:extLst>
          </p:cNvPr>
          <p:cNvSpPr>
            <a:spLocks noGrp="1"/>
          </p:cNvSpPr>
          <p:nvPr>
            <p:ph type="title"/>
          </p:nvPr>
        </p:nvSpPr>
        <p:spPr>
          <a:xfrm>
            <a:off x="402907" y="249818"/>
            <a:ext cx="10873740" cy="766631"/>
          </a:xfrm>
        </p:spPr>
        <p:txBody>
          <a:bodyPr/>
          <a:lstStyle/>
          <a:p>
            <a:r>
              <a:rPr lang="en-US" dirty="0"/>
              <a:t>Strategic Objectives and Initiatives</a:t>
            </a:r>
          </a:p>
        </p:txBody>
      </p:sp>
      <p:grpSp>
        <p:nvGrpSpPr>
          <p:cNvPr id="19" name="Group 18">
            <a:extLst>
              <a:ext uri="{FF2B5EF4-FFF2-40B4-BE49-F238E27FC236}">
                <a16:creationId xmlns:a16="http://schemas.microsoft.com/office/drawing/2014/main" id="{2DE3DB7E-D96C-8411-028E-4A9A24450188}"/>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AD7C6905-0A69-A3DD-EB90-FDA409CEA60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99B82A5-C62C-BF7C-FCC6-BC0F17D91683}"/>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F88E2717-1728-59AD-3AE5-5B839720C3C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7" name="Text Placeholder 6">
            <a:extLst>
              <a:ext uri="{FF2B5EF4-FFF2-40B4-BE49-F238E27FC236}">
                <a16:creationId xmlns:a16="http://schemas.microsoft.com/office/drawing/2014/main" id="{F5143748-54A6-9D5E-C268-1DB7AEA5062E}"/>
              </a:ext>
            </a:extLst>
          </p:cNvPr>
          <p:cNvSpPr>
            <a:spLocks noGrp="1"/>
          </p:cNvSpPr>
          <p:nvPr>
            <p:ph sz="quarter" idx="13"/>
          </p:nvPr>
        </p:nvSpPr>
        <p:spPr>
          <a:xfrm>
            <a:off x="402907" y="1271587"/>
            <a:ext cx="11541443" cy="5336595"/>
          </a:xfrm>
        </p:spPr>
        <p:txBody>
          <a:bodyPr>
            <a:normAutofit lnSpcReduction="10000"/>
          </a:bodyPr>
          <a:lstStyle/>
          <a:p>
            <a:pPr marL="0" marR="12700" lvl="0" indent="0">
              <a:lnSpc>
                <a:spcPct val="100000"/>
              </a:lnSpc>
              <a:spcBef>
                <a:spcPts val="0"/>
              </a:spcBef>
              <a:buSzPts val="1100"/>
              <a:buNone/>
              <a:tabLst>
                <a:tab pos="217170" algn="l"/>
              </a:tabLst>
            </a:pPr>
            <a:r>
              <a:rPr lang="en-US" sz="3200" b="1" spc="-5" dirty="0">
                <a:latin typeface="Arial" panose="020B0604020202020204" pitchFamily="34" charset="0"/>
                <a:ea typeface="Arial" panose="020B0604020202020204" pitchFamily="34" charset="0"/>
              </a:rPr>
              <a:t>7. University and Community Partnerships</a:t>
            </a:r>
            <a:endParaRPr lang="en-US" sz="3200" b="1" spc="-5" dirty="0">
              <a:effectLst/>
              <a:latin typeface="Arial" panose="020B0604020202020204" pitchFamily="34" charset="0"/>
              <a:ea typeface="Arial" panose="020B0604020202020204" pitchFamily="34" charset="0"/>
            </a:endParaRPr>
          </a:p>
          <a:p>
            <a:pPr marL="0" marR="12700" lvl="0" indent="0">
              <a:lnSpc>
                <a:spcPct val="100000"/>
              </a:lnSpc>
              <a:spcBef>
                <a:spcPts val="0"/>
              </a:spcBef>
              <a:buSzPts val="1100"/>
              <a:buNone/>
              <a:tabLst>
                <a:tab pos="217170" algn="l"/>
              </a:tabLst>
            </a:pPr>
            <a:endParaRPr lang="en-US" sz="3200" spc="-5" dirty="0">
              <a:effectLst/>
              <a:latin typeface="Arial" panose="020B0604020202020204" pitchFamily="34" charset="0"/>
              <a:ea typeface="Arial" panose="020B0604020202020204" pitchFamily="34" charset="0"/>
            </a:endParaRPr>
          </a:p>
          <a:p>
            <a:pPr marL="63500" marR="0">
              <a:spcBef>
                <a:spcPts val="5"/>
              </a:spcBef>
              <a:buNone/>
            </a:pPr>
            <a:r>
              <a:rPr lang="en-US" sz="2400" b="1" dirty="0">
                <a:effectLst/>
                <a:latin typeface="Arial" panose="020B0604020202020204" pitchFamily="34" charset="0"/>
                <a:ea typeface="Arial" panose="020B0604020202020204" pitchFamily="34" charset="0"/>
              </a:rPr>
              <a:t>Objective</a:t>
            </a:r>
            <a:r>
              <a:rPr lang="en-US" sz="2400" dirty="0">
                <a:effectLst/>
                <a:latin typeface="Arial" panose="020B0604020202020204" pitchFamily="34" charset="0"/>
                <a:ea typeface="Arial" panose="020B0604020202020204" pitchFamily="34" charset="0"/>
              </a:rPr>
              <a:t>:</a:t>
            </a:r>
            <a:r>
              <a:rPr lang="en-US" sz="2400" spc="-40"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Strengthen</a:t>
            </a:r>
            <a:r>
              <a:rPr lang="en-US" sz="2400" spc="-40"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transfer</a:t>
            </a:r>
            <a:r>
              <a:rPr lang="en-US" sz="2400" spc="-40"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pathways</a:t>
            </a:r>
            <a:r>
              <a:rPr lang="en-US" sz="2400" spc="-40"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for</a:t>
            </a:r>
            <a:r>
              <a:rPr lang="en-US" sz="2400" spc="-35" dirty="0">
                <a:effectLst/>
                <a:latin typeface="Arial" panose="020B0604020202020204" pitchFamily="34" charset="0"/>
                <a:ea typeface="Arial" panose="020B0604020202020204" pitchFamily="34" charset="0"/>
              </a:rPr>
              <a:t> </a:t>
            </a:r>
            <a:r>
              <a:rPr lang="en-US" sz="2400" spc="-10" dirty="0">
                <a:effectLst/>
                <a:latin typeface="Arial" panose="020B0604020202020204" pitchFamily="34" charset="0"/>
                <a:ea typeface="Arial" panose="020B0604020202020204" pitchFamily="34" charset="0"/>
              </a:rPr>
              <a:t>students.</a:t>
            </a:r>
            <a:endParaRPr lang="en-US" sz="2400" dirty="0">
              <a:effectLst/>
              <a:latin typeface="Arial" panose="020B0604020202020204" pitchFamily="34" charset="0"/>
              <a:ea typeface="Arial" panose="020B0604020202020204" pitchFamily="34" charset="0"/>
            </a:endParaRPr>
          </a:p>
          <a:p>
            <a:pPr marL="0" marR="0">
              <a:spcBef>
                <a:spcPts val="120"/>
              </a:spcBef>
              <a:buNone/>
            </a:pPr>
            <a:r>
              <a:rPr lang="en-US" sz="2400" dirty="0">
                <a:effectLst/>
                <a:latin typeface="Arial" panose="020B0604020202020204" pitchFamily="34" charset="0"/>
                <a:ea typeface="Arial" panose="020B0604020202020204" pitchFamily="34" charset="0"/>
              </a:rPr>
              <a:t> </a:t>
            </a:r>
          </a:p>
          <a:p>
            <a:pPr marL="742950" marR="0" lvl="1" indent="-285750">
              <a:spcBef>
                <a:spcPts val="5"/>
              </a:spcBef>
              <a:buSzPts val="1100"/>
              <a:buFont typeface="Arial" panose="020B0604020202020204" pitchFamily="34" charset="0"/>
              <a:buChar char="●"/>
              <a:tabLst>
                <a:tab pos="520065" algn="l"/>
              </a:tabLst>
            </a:pPr>
            <a:r>
              <a:rPr lang="en-US" sz="2400" b="1" spc="-10" dirty="0">
                <a:effectLst/>
                <a:latin typeface="Arial" panose="020B0604020202020204" pitchFamily="34" charset="0"/>
                <a:ea typeface="Arial" panose="020B0604020202020204" pitchFamily="34" charset="0"/>
              </a:rPr>
              <a:t>Actions</a:t>
            </a:r>
            <a:r>
              <a:rPr lang="en-US" sz="2400" b="0" spc="-10" dirty="0">
                <a:effectLst/>
                <a:latin typeface="Arial" panose="020B0604020202020204" pitchFamily="34" charset="0"/>
                <a:ea typeface="Arial" panose="020B0604020202020204" pitchFamily="34" charset="0"/>
              </a:rPr>
              <a:t>:</a:t>
            </a:r>
            <a:endParaRPr lang="en-US" sz="2400" b="1" spc="0" dirty="0">
              <a:effectLst/>
              <a:latin typeface="Arial" panose="020B0604020202020204" pitchFamily="34" charset="0"/>
              <a:ea typeface="Arial" panose="020B0604020202020204" pitchFamily="34" charset="0"/>
            </a:endParaRPr>
          </a:p>
          <a:p>
            <a:pPr marL="1143000" marR="195580" lvl="2" indent="-228600">
              <a:lnSpc>
                <a:spcPct val="115000"/>
              </a:lnSpc>
              <a:spcBef>
                <a:spcPts val="185"/>
              </a:spcBef>
              <a:buFont typeface="Arial" panose="020B0604020202020204" pitchFamily="34" charset="0"/>
              <a:buChar char="○"/>
              <a:tabLst>
                <a:tab pos="977900" algn="l"/>
              </a:tabLst>
            </a:pPr>
            <a:r>
              <a:rPr lang="en-US" sz="2400" b="1" spc="0" dirty="0">
                <a:effectLst/>
                <a:latin typeface="Arial" panose="020B0604020202020204" pitchFamily="34" charset="0"/>
                <a:ea typeface="Arial" panose="020B0604020202020204" pitchFamily="34" charset="0"/>
              </a:rPr>
              <a:t>Current</a:t>
            </a:r>
            <a:r>
              <a:rPr lang="en-US" sz="2400" b="1" spc="-25" dirty="0">
                <a:effectLst/>
                <a:latin typeface="Arial" panose="020B0604020202020204" pitchFamily="34" charset="0"/>
                <a:ea typeface="Arial" panose="020B0604020202020204" pitchFamily="34" charset="0"/>
              </a:rPr>
              <a:t> </a:t>
            </a:r>
            <a:r>
              <a:rPr lang="en-US" sz="2400" b="1" spc="0" dirty="0">
                <a:effectLst/>
                <a:latin typeface="Arial" panose="020B0604020202020204" pitchFamily="34" charset="0"/>
                <a:ea typeface="Arial" panose="020B0604020202020204" pitchFamily="34" charset="0"/>
              </a:rPr>
              <a:t>MOU</a:t>
            </a:r>
            <a:r>
              <a:rPr lang="en-US" sz="2400" spc="0" dirty="0">
                <a:effectLst/>
                <a:latin typeface="Arial" panose="020B0604020202020204" pitchFamily="34" charset="0"/>
                <a:ea typeface="Arial" panose="020B0604020202020204" pitchFamily="34" charset="0"/>
              </a:rPr>
              <a:t>:</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Maintain</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a</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Memorandum</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of</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Understanding</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(MOU)</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with</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the</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local community colleges for seamless transfer.</a:t>
            </a:r>
          </a:p>
          <a:p>
            <a:pPr marL="1143000" marR="195580" lvl="2" indent="-228600">
              <a:lnSpc>
                <a:spcPct val="115000"/>
              </a:lnSpc>
              <a:spcBef>
                <a:spcPts val="185"/>
              </a:spcBef>
              <a:buFont typeface="Arial" panose="020B0604020202020204" pitchFamily="34" charset="0"/>
              <a:buChar char="○"/>
              <a:tabLst>
                <a:tab pos="977900" algn="l"/>
              </a:tabLst>
            </a:pPr>
            <a:r>
              <a:rPr lang="en-US" sz="2400" b="1" dirty="0">
                <a:effectLst/>
                <a:latin typeface="Arial" panose="020B0604020202020204" pitchFamily="34" charset="0"/>
                <a:ea typeface="Arial" panose="020B0604020202020204" pitchFamily="34" charset="0"/>
              </a:rPr>
              <a:t>Future</a:t>
            </a:r>
            <a:r>
              <a:rPr lang="en-US" sz="2400" b="1" spc="-25" dirty="0">
                <a:effectLst/>
                <a:latin typeface="Arial" panose="020B0604020202020204" pitchFamily="34" charset="0"/>
                <a:ea typeface="Arial" panose="020B0604020202020204" pitchFamily="34" charset="0"/>
              </a:rPr>
              <a:t> </a:t>
            </a:r>
            <a:r>
              <a:rPr lang="en-US" sz="2400" b="1" dirty="0">
                <a:effectLst/>
                <a:latin typeface="Arial" panose="020B0604020202020204" pitchFamily="34" charset="0"/>
                <a:ea typeface="Arial" panose="020B0604020202020204" pitchFamily="34" charset="0"/>
              </a:rPr>
              <a:t>Goals</a:t>
            </a:r>
            <a:r>
              <a:rPr lang="en-US" sz="2400" dirty="0">
                <a:effectLst/>
                <a:latin typeface="Arial" panose="020B0604020202020204" pitchFamily="34" charset="0"/>
                <a:ea typeface="Arial" panose="020B0604020202020204" pitchFamily="34" charset="0"/>
              </a:rPr>
              <a:t>:</a:t>
            </a:r>
            <a:r>
              <a:rPr lang="en-US" sz="2400" spc="-2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Establish new Memorandums of Understanding (MOU) with four-year universities to support workforce development in specific programs of hospitality management, gaming, business, and nursing. Other program opportunities should be identified and evaluated with the goal of improving workforce outcomes that support skills needed to support Oklahoma</a:t>
            </a:r>
            <a:endParaRPr lang="en-US" sz="2400" spc="0" dirty="0">
              <a:effectLst/>
              <a:latin typeface="Arial" panose="020B0604020202020204" pitchFamily="34" charset="0"/>
              <a:ea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1563985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2372A-45C9-D1DC-171F-8A7C5C34CC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C3E8AC-EEAC-1254-F8BA-B447CD76DB2A}"/>
              </a:ext>
            </a:extLst>
          </p:cNvPr>
          <p:cNvSpPr>
            <a:spLocks noGrp="1"/>
          </p:cNvSpPr>
          <p:nvPr>
            <p:ph type="title"/>
          </p:nvPr>
        </p:nvSpPr>
        <p:spPr>
          <a:xfrm>
            <a:off x="594360" y="597755"/>
            <a:ext cx="9778365" cy="658300"/>
          </a:xfrm>
        </p:spPr>
        <p:txBody>
          <a:bodyPr/>
          <a:lstStyle/>
          <a:p>
            <a:r>
              <a:rPr lang="en-US" dirty="0"/>
              <a:t>Strategic Objectives and Initiatives</a:t>
            </a:r>
          </a:p>
        </p:txBody>
      </p:sp>
      <p:sp>
        <p:nvSpPr>
          <p:cNvPr id="6" name="Content Placeholder 5">
            <a:extLst>
              <a:ext uri="{FF2B5EF4-FFF2-40B4-BE49-F238E27FC236}">
                <a16:creationId xmlns:a16="http://schemas.microsoft.com/office/drawing/2014/main" id="{E1E20D04-D9DE-EAA4-D9FB-BC6166879011}"/>
              </a:ext>
            </a:extLst>
          </p:cNvPr>
          <p:cNvSpPr>
            <a:spLocks noGrp="1"/>
          </p:cNvSpPr>
          <p:nvPr>
            <p:ph sz="quarter" idx="15"/>
          </p:nvPr>
        </p:nvSpPr>
        <p:spPr>
          <a:xfrm>
            <a:off x="594360" y="1114424"/>
            <a:ext cx="10992803" cy="5357813"/>
          </a:xfrm>
        </p:spPr>
        <p:txBody>
          <a:bodyPr>
            <a:normAutofit/>
          </a:bodyPr>
          <a:lstStyle/>
          <a:p>
            <a:pPr marR="12700" lvl="0">
              <a:lnSpc>
                <a:spcPct val="210000"/>
              </a:lnSpc>
              <a:spcBef>
                <a:spcPts val="1200"/>
              </a:spcBef>
              <a:buSzPts val="1100"/>
              <a:tabLst>
                <a:tab pos="217170" algn="l"/>
              </a:tabLst>
            </a:pPr>
            <a:r>
              <a:rPr lang="en-US" sz="3200" b="1" spc="-5" dirty="0">
                <a:latin typeface="Arial" panose="020B0604020202020204" pitchFamily="34" charset="0"/>
                <a:ea typeface="Arial" panose="020B0604020202020204" pitchFamily="34" charset="0"/>
              </a:rPr>
              <a:t>8</a:t>
            </a:r>
            <a:r>
              <a:rPr lang="en-US" sz="3200" b="1" spc="-5" dirty="0">
                <a:effectLst/>
                <a:latin typeface="Arial" panose="020B0604020202020204" pitchFamily="34" charset="0"/>
                <a:ea typeface="Arial" panose="020B0604020202020204" pitchFamily="34" charset="0"/>
              </a:rPr>
              <a:t>. Open Educational Resources</a:t>
            </a:r>
            <a:endParaRPr lang="en-US" sz="3200" b="1" spc="-5" dirty="0">
              <a:latin typeface="Arial" panose="020B0604020202020204" pitchFamily="34" charset="0"/>
              <a:ea typeface="Arial" panose="020B0604020202020204" pitchFamily="34" charset="0"/>
            </a:endParaRPr>
          </a:p>
          <a:p>
            <a:pPr marR="12700" lvl="0">
              <a:lnSpc>
                <a:spcPct val="210000"/>
              </a:lnSpc>
              <a:spcBef>
                <a:spcPts val="1200"/>
              </a:spcBef>
              <a:buSzPts val="1100"/>
              <a:tabLst>
                <a:tab pos="217170" algn="l"/>
              </a:tabLst>
            </a:pPr>
            <a:r>
              <a:rPr lang="en-US" sz="2400" b="1" spc="-5" dirty="0">
                <a:effectLst/>
                <a:latin typeface="Arial" panose="020B0604020202020204" pitchFamily="34" charset="0"/>
                <a:ea typeface="Arial" panose="020B0604020202020204" pitchFamily="34" charset="0"/>
              </a:rPr>
              <a:t>Objective</a:t>
            </a:r>
            <a:r>
              <a:rPr lang="en-US" sz="2400" spc="-5" dirty="0">
                <a:effectLst/>
                <a:latin typeface="Arial" panose="020B0604020202020204" pitchFamily="34" charset="0"/>
                <a:ea typeface="Arial" panose="020B0604020202020204" pitchFamily="34" charset="0"/>
              </a:rPr>
              <a:t>:</a:t>
            </a:r>
            <a:r>
              <a:rPr lang="en-US" sz="2400" spc="-45" dirty="0">
                <a:effectLst/>
                <a:latin typeface="Arial" panose="020B0604020202020204" pitchFamily="34" charset="0"/>
                <a:ea typeface="Arial" panose="020B0604020202020204" pitchFamily="34" charset="0"/>
              </a:rPr>
              <a:t> </a:t>
            </a:r>
            <a:r>
              <a:rPr lang="en-US" sz="2400" spc="-5" dirty="0">
                <a:effectLst/>
                <a:latin typeface="Arial" panose="020B0604020202020204" pitchFamily="34" charset="0"/>
                <a:ea typeface="Arial" panose="020B0604020202020204" pitchFamily="34" charset="0"/>
              </a:rPr>
              <a:t>Reduce</a:t>
            </a:r>
            <a:r>
              <a:rPr lang="en-US" sz="2400" spc="-45" dirty="0">
                <a:effectLst/>
                <a:latin typeface="Arial" panose="020B0604020202020204" pitchFamily="34" charset="0"/>
                <a:ea typeface="Arial" panose="020B0604020202020204" pitchFamily="34" charset="0"/>
              </a:rPr>
              <a:t> </a:t>
            </a:r>
            <a:r>
              <a:rPr lang="en-US" sz="2400" spc="-5" dirty="0">
                <a:effectLst/>
                <a:latin typeface="Arial" panose="020B0604020202020204" pitchFamily="34" charset="0"/>
                <a:ea typeface="Arial" panose="020B0604020202020204" pitchFamily="34" charset="0"/>
              </a:rPr>
              <a:t>textbook</a:t>
            </a:r>
            <a:r>
              <a:rPr lang="en-US" sz="2400" spc="-45" dirty="0">
                <a:effectLst/>
                <a:latin typeface="Arial" panose="020B0604020202020204" pitchFamily="34" charset="0"/>
                <a:ea typeface="Arial" panose="020B0604020202020204" pitchFamily="34" charset="0"/>
              </a:rPr>
              <a:t> </a:t>
            </a:r>
            <a:r>
              <a:rPr lang="en-US" sz="2400" spc="-5" dirty="0">
                <a:effectLst/>
                <a:latin typeface="Arial" panose="020B0604020202020204" pitchFamily="34" charset="0"/>
                <a:ea typeface="Arial" panose="020B0604020202020204" pitchFamily="34" charset="0"/>
              </a:rPr>
              <a:t>costs</a:t>
            </a:r>
            <a:r>
              <a:rPr lang="en-US" sz="2400" spc="-45" dirty="0">
                <a:effectLst/>
                <a:latin typeface="Arial" panose="020B0604020202020204" pitchFamily="34" charset="0"/>
                <a:ea typeface="Arial" panose="020B0604020202020204" pitchFamily="34" charset="0"/>
              </a:rPr>
              <a:t> </a:t>
            </a:r>
            <a:r>
              <a:rPr lang="en-US" sz="2400" spc="-5" dirty="0">
                <a:effectLst/>
                <a:latin typeface="Arial" panose="020B0604020202020204" pitchFamily="34" charset="0"/>
                <a:ea typeface="Arial" panose="020B0604020202020204" pitchFamily="34" charset="0"/>
              </a:rPr>
              <a:t>for</a:t>
            </a:r>
            <a:r>
              <a:rPr lang="en-US" sz="2400" spc="-45" dirty="0">
                <a:effectLst/>
                <a:latin typeface="Arial" panose="020B0604020202020204" pitchFamily="34" charset="0"/>
                <a:ea typeface="Arial" panose="020B0604020202020204" pitchFamily="34" charset="0"/>
              </a:rPr>
              <a:t> </a:t>
            </a:r>
            <a:r>
              <a:rPr lang="en-US" sz="2400" spc="-5" dirty="0">
                <a:effectLst/>
                <a:latin typeface="Arial" panose="020B0604020202020204" pitchFamily="34" charset="0"/>
                <a:ea typeface="Arial" panose="020B0604020202020204" pitchFamily="34" charset="0"/>
              </a:rPr>
              <a:t>students.</a:t>
            </a:r>
          </a:p>
          <a:p>
            <a:pPr marL="742950" marR="0" lvl="1" indent="-285750">
              <a:lnSpc>
                <a:spcPts val="1260"/>
              </a:lnSpc>
              <a:spcBef>
                <a:spcPts val="1200"/>
              </a:spcBef>
              <a:buSzPts val="1100"/>
              <a:buFont typeface="Arial" panose="020B0604020202020204" pitchFamily="34" charset="0"/>
              <a:buChar char="●"/>
              <a:tabLst>
                <a:tab pos="520065" algn="l"/>
              </a:tabLst>
            </a:pPr>
            <a:r>
              <a:rPr lang="en-US" sz="2400" b="1" spc="-10" dirty="0">
                <a:effectLst/>
                <a:latin typeface="Arial" panose="020B0604020202020204" pitchFamily="34" charset="0"/>
                <a:ea typeface="Arial" panose="020B0604020202020204" pitchFamily="34" charset="0"/>
              </a:rPr>
              <a:t>Actions</a:t>
            </a:r>
            <a:r>
              <a:rPr lang="en-US" sz="2400" b="0" spc="-10" dirty="0">
                <a:effectLst/>
                <a:latin typeface="Arial" panose="020B0604020202020204" pitchFamily="34" charset="0"/>
                <a:ea typeface="Arial" panose="020B0604020202020204" pitchFamily="34" charset="0"/>
              </a:rPr>
              <a:t>:</a:t>
            </a:r>
            <a:endParaRPr lang="en-US" sz="2400" b="1" spc="0" dirty="0">
              <a:effectLst/>
              <a:latin typeface="Arial" panose="020B0604020202020204" pitchFamily="34" charset="0"/>
              <a:ea typeface="Arial" panose="020B0604020202020204" pitchFamily="34" charset="0"/>
            </a:endParaRPr>
          </a:p>
          <a:p>
            <a:pPr marL="1143000" marR="450850" lvl="2" indent="-228600">
              <a:lnSpc>
                <a:spcPct val="115000"/>
              </a:lnSpc>
              <a:spcBef>
                <a:spcPts val="190"/>
              </a:spcBef>
              <a:buFont typeface="Arial" panose="020B0604020202020204" pitchFamily="34" charset="0"/>
              <a:buChar char="○"/>
              <a:tabLst>
                <a:tab pos="977900" algn="l"/>
              </a:tabLst>
            </a:pPr>
            <a:r>
              <a:rPr lang="en-US" sz="2400" b="1" spc="0" dirty="0">
                <a:effectLst/>
                <a:latin typeface="Arial" panose="020B0604020202020204" pitchFamily="34" charset="0"/>
                <a:ea typeface="Arial" panose="020B0604020202020204" pitchFamily="34" charset="0"/>
              </a:rPr>
              <a:t>Encourage</a:t>
            </a:r>
            <a:r>
              <a:rPr lang="en-US" sz="2400" b="1" spc="-25" dirty="0">
                <a:effectLst/>
                <a:latin typeface="Arial" panose="020B0604020202020204" pitchFamily="34" charset="0"/>
                <a:ea typeface="Arial" panose="020B0604020202020204" pitchFamily="34" charset="0"/>
              </a:rPr>
              <a:t> </a:t>
            </a:r>
            <a:r>
              <a:rPr lang="en-US" sz="2400" b="1" spc="0" dirty="0">
                <a:effectLst/>
                <a:latin typeface="Arial" panose="020B0604020202020204" pitchFamily="34" charset="0"/>
                <a:ea typeface="Arial" panose="020B0604020202020204" pitchFamily="34" charset="0"/>
              </a:rPr>
              <a:t>OER</a:t>
            </a:r>
            <a:r>
              <a:rPr lang="en-US" sz="2400" b="1" spc="-25" dirty="0">
                <a:effectLst/>
                <a:latin typeface="Arial" panose="020B0604020202020204" pitchFamily="34" charset="0"/>
                <a:ea typeface="Arial" panose="020B0604020202020204" pitchFamily="34" charset="0"/>
              </a:rPr>
              <a:t> </a:t>
            </a:r>
            <a:r>
              <a:rPr lang="en-US" sz="2400" b="1" spc="0" dirty="0">
                <a:effectLst/>
                <a:latin typeface="Arial" panose="020B0604020202020204" pitchFamily="34" charset="0"/>
                <a:ea typeface="Arial" panose="020B0604020202020204" pitchFamily="34" charset="0"/>
              </a:rPr>
              <a:t>Use</a:t>
            </a:r>
            <a:r>
              <a:rPr lang="en-US" sz="2400" spc="0" dirty="0">
                <a:effectLst/>
                <a:latin typeface="Arial" panose="020B0604020202020204" pitchFamily="34" charset="0"/>
                <a:ea typeface="Arial" panose="020B0604020202020204" pitchFamily="34" charset="0"/>
              </a:rPr>
              <a:t>:</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Promote</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the</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adoption</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of</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OER</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and</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other</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cost-saving measures among faculty.</a:t>
            </a:r>
          </a:p>
          <a:p>
            <a:pPr marL="1143000" marR="661035" lvl="2" indent="-228600">
              <a:lnSpc>
                <a:spcPct val="115000"/>
              </a:lnSpc>
              <a:buFont typeface="Arial" panose="020B0604020202020204" pitchFamily="34" charset="0"/>
              <a:buChar char="○"/>
              <a:tabLst>
                <a:tab pos="977900" algn="l"/>
              </a:tabLst>
            </a:pPr>
            <a:r>
              <a:rPr lang="en-US" sz="2400" b="1" spc="0" dirty="0">
                <a:effectLst/>
                <a:latin typeface="Arial" panose="020B0604020202020204" pitchFamily="34" charset="0"/>
                <a:ea typeface="Arial" panose="020B0604020202020204" pitchFamily="34" charset="0"/>
              </a:rPr>
              <a:t>Cost</a:t>
            </a:r>
            <a:r>
              <a:rPr lang="en-US" sz="2400" b="1" spc="-30" dirty="0">
                <a:effectLst/>
                <a:latin typeface="Arial" panose="020B0604020202020204" pitchFamily="34" charset="0"/>
                <a:ea typeface="Arial" panose="020B0604020202020204" pitchFamily="34" charset="0"/>
              </a:rPr>
              <a:t> </a:t>
            </a:r>
            <a:r>
              <a:rPr lang="en-US" sz="2400" b="1" spc="0" dirty="0">
                <a:effectLst/>
                <a:latin typeface="Arial" panose="020B0604020202020204" pitchFamily="34" charset="0"/>
                <a:ea typeface="Arial" panose="020B0604020202020204" pitchFamily="34" charset="0"/>
              </a:rPr>
              <a:t>Comparison</a:t>
            </a:r>
            <a:r>
              <a:rPr lang="en-US" sz="2400" spc="0" dirty="0">
                <a:effectLst/>
                <a:latin typeface="Arial" panose="020B0604020202020204" pitchFamily="34" charset="0"/>
                <a:ea typeface="Arial" panose="020B0604020202020204" pitchFamily="34" charset="0"/>
              </a:rPr>
              <a:t>:</a:t>
            </a:r>
            <a:r>
              <a:rPr lang="en-US" sz="2400" spc="-30"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Demonstrate</a:t>
            </a:r>
            <a:r>
              <a:rPr lang="en-US" sz="2400" spc="-30"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that</a:t>
            </a:r>
            <a:r>
              <a:rPr lang="en-US" sz="2400" spc="-30"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while</a:t>
            </a:r>
            <a:r>
              <a:rPr lang="en-US" sz="2400" spc="-30"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textbooks</a:t>
            </a:r>
            <a:r>
              <a:rPr lang="en-US" sz="2400" spc="-30"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can</a:t>
            </a:r>
            <a:r>
              <a:rPr lang="en-US" sz="2400" spc="-30"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cost</a:t>
            </a:r>
            <a:r>
              <a:rPr lang="en-US" sz="2400" spc="-30"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students significantly, many course materials at Southeastern are offered for free.</a:t>
            </a:r>
          </a:p>
        </p:txBody>
      </p:sp>
    </p:spTree>
    <p:extLst>
      <p:ext uri="{BB962C8B-B14F-4D97-AF65-F5344CB8AC3E}">
        <p14:creationId xmlns:p14="http://schemas.microsoft.com/office/powerpoint/2010/main" val="1376414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8E324-537A-A774-9E23-3D1B1A4C92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70C5C40-D881-B555-3611-20003BF84444}"/>
              </a:ext>
            </a:extLst>
          </p:cNvPr>
          <p:cNvSpPr>
            <a:spLocks noGrp="1"/>
          </p:cNvSpPr>
          <p:nvPr>
            <p:ph type="title"/>
          </p:nvPr>
        </p:nvSpPr>
        <p:spPr>
          <a:xfrm>
            <a:off x="402907" y="249818"/>
            <a:ext cx="10873740" cy="766631"/>
          </a:xfrm>
        </p:spPr>
        <p:txBody>
          <a:bodyPr/>
          <a:lstStyle/>
          <a:p>
            <a:r>
              <a:rPr lang="en-US" dirty="0"/>
              <a:t>Strategic Objectives and Initiatives</a:t>
            </a:r>
          </a:p>
        </p:txBody>
      </p:sp>
      <p:grpSp>
        <p:nvGrpSpPr>
          <p:cNvPr id="19" name="Group 18">
            <a:extLst>
              <a:ext uri="{FF2B5EF4-FFF2-40B4-BE49-F238E27FC236}">
                <a16:creationId xmlns:a16="http://schemas.microsoft.com/office/drawing/2014/main" id="{46BE8852-B937-9F04-3E42-111021DFA4D3}"/>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DC082E73-C426-E683-1595-105604259646}"/>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958336B1-AF46-6B85-B62A-BD6AB74C3235}"/>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C250B940-C1C9-AD71-63A6-A0C3BA17ECB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7" name="Text Placeholder 6">
            <a:extLst>
              <a:ext uri="{FF2B5EF4-FFF2-40B4-BE49-F238E27FC236}">
                <a16:creationId xmlns:a16="http://schemas.microsoft.com/office/drawing/2014/main" id="{56540A26-F28C-E2B8-9487-8DBBD1F6A21E}"/>
              </a:ext>
            </a:extLst>
          </p:cNvPr>
          <p:cNvSpPr>
            <a:spLocks noGrp="1"/>
          </p:cNvSpPr>
          <p:nvPr>
            <p:ph sz="quarter" idx="13"/>
          </p:nvPr>
        </p:nvSpPr>
        <p:spPr>
          <a:xfrm>
            <a:off x="402907" y="1271587"/>
            <a:ext cx="11541443" cy="5336595"/>
          </a:xfrm>
        </p:spPr>
        <p:txBody>
          <a:bodyPr>
            <a:normAutofit/>
          </a:bodyPr>
          <a:lstStyle/>
          <a:p>
            <a:pPr marL="0" marR="12700" lvl="0" indent="0">
              <a:lnSpc>
                <a:spcPct val="100000"/>
              </a:lnSpc>
              <a:spcBef>
                <a:spcPts val="0"/>
              </a:spcBef>
              <a:buSzPts val="1100"/>
              <a:buNone/>
              <a:tabLst>
                <a:tab pos="217170" algn="l"/>
              </a:tabLst>
            </a:pPr>
            <a:r>
              <a:rPr lang="en-US" sz="3200" b="1" spc="-5" dirty="0">
                <a:latin typeface="Arial" panose="020B0604020202020204" pitchFamily="34" charset="0"/>
                <a:ea typeface="Arial" panose="020B0604020202020204" pitchFamily="34" charset="0"/>
              </a:rPr>
              <a:t>9. Merit-Based Automatic Scholarships</a:t>
            </a:r>
            <a:endParaRPr lang="en-US" sz="3200" b="1" spc="-5" dirty="0">
              <a:effectLst/>
              <a:latin typeface="Arial" panose="020B0604020202020204" pitchFamily="34" charset="0"/>
              <a:ea typeface="Arial" panose="020B0604020202020204" pitchFamily="34" charset="0"/>
            </a:endParaRPr>
          </a:p>
          <a:p>
            <a:pPr marL="0" marR="12700" lvl="0" indent="0">
              <a:lnSpc>
                <a:spcPct val="100000"/>
              </a:lnSpc>
              <a:spcBef>
                <a:spcPts val="0"/>
              </a:spcBef>
              <a:buSzPts val="1100"/>
              <a:buNone/>
              <a:tabLst>
                <a:tab pos="217170" algn="l"/>
              </a:tabLst>
            </a:pPr>
            <a:endParaRPr lang="en-US" sz="3200" spc="-5" dirty="0">
              <a:effectLst/>
              <a:latin typeface="Arial" panose="020B0604020202020204" pitchFamily="34" charset="0"/>
              <a:ea typeface="Arial" panose="020B0604020202020204" pitchFamily="34" charset="0"/>
            </a:endParaRPr>
          </a:p>
          <a:p>
            <a:pPr marL="63500" marR="0">
              <a:spcBef>
                <a:spcPts val="5"/>
              </a:spcBef>
              <a:buNone/>
            </a:pPr>
            <a:r>
              <a:rPr lang="en-US" sz="2400" b="1" dirty="0">
                <a:effectLst/>
                <a:latin typeface="Arial" panose="020B0604020202020204" pitchFamily="34" charset="0"/>
                <a:ea typeface="Arial" panose="020B0604020202020204" pitchFamily="34" charset="0"/>
              </a:rPr>
              <a:t>Objective</a:t>
            </a:r>
            <a:r>
              <a:rPr lang="en-US" sz="2400" dirty="0">
                <a:effectLst/>
                <a:latin typeface="Arial" panose="020B0604020202020204" pitchFamily="34" charset="0"/>
                <a:ea typeface="Arial" panose="020B0604020202020204" pitchFamily="34" charset="0"/>
              </a:rPr>
              <a:t>:</a:t>
            </a:r>
            <a:r>
              <a:rPr lang="en-US" sz="2400" spc="-40"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Increase</a:t>
            </a:r>
            <a:r>
              <a:rPr lang="en-US" sz="2400" spc="-40"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funding</a:t>
            </a:r>
            <a:r>
              <a:rPr lang="en-US" sz="2400" spc="-40"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for</a:t>
            </a:r>
            <a:r>
              <a:rPr lang="en-US" sz="2400" spc="-40"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merit-based</a:t>
            </a:r>
            <a:r>
              <a:rPr lang="en-US" sz="2400" spc="-35" dirty="0">
                <a:effectLst/>
                <a:latin typeface="Arial" panose="020B0604020202020204" pitchFamily="34" charset="0"/>
                <a:ea typeface="Arial" panose="020B0604020202020204" pitchFamily="34" charset="0"/>
              </a:rPr>
              <a:t> automatic </a:t>
            </a:r>
            <a:r>
              <a:rPr lang="en-US" sz="2400" spc="-10" dirty="0">
                <a:effectLst/>
                <a:latin typeface="Arial" panose="020B0604020202020204" pitchFamily="34" charset="0"/>
                <a:ea typeface="Arial" panose="020B0604020202020204" pitchFamily="34" charset="0"/>
              </a:rPr>
              <a:t>scholarships.</a:t>
            </a:r>
            <a:endParaRPr lang="en-US" sz="2400" dirty="0">
              <a:effectLst/>
              <a:latin typeface="Arial" panose="020B0604020202020204" pitchFamily="34" charset="0"/>
              <a:ea typeface="Arial" panose="020B0604020202020204" pitchFamily="34" charset="0"/>
            </a:endParaRPr>
          </a:p>
          <a:p>
            <a:pPr marL="0" marR="0">
              <a:spcBef>
                <a:spcPts val="120"/>
              </a:spcBef>
              <a:buNone/>
            </a:pPr>
            <a:r>
              <a:rPr lang="en-US" sz="2400" dirty="0">
                <a:effectLst/>
                <a:latin typeface="Arial" panose="020B0604020202020204" pitchFamily="34" charset="0"/>
                <a:ea typeface="Arial" panose="020B0604020202020204" pitchFamily="34" charset="0"/>
              </a:rPr>
              <a:t> </a:t>
            </a:r>
          </a:p>
          <a:p>
            <a:pPr marL="742950" marR="0" lvl="1" indent="-285750">
              <a:spcBef>
                <a:spcPts val="5"/>
              </a:spcBef>
              <a:buSzPts val="1100"/>
              <a:buFont typeface="Arial" panose="020B0604020202020204" pitchFamily="34" charset="0"/>
              <a:buChar char="●"/>
              <a:tabLst>
                <a:tab pos="520065" algn="l"/>
              </a:tabLst>
            </a:pPr>
            <a:r>
              <a:rPr lang="en-US" sz="2400" b="1" spc="-10" dirty="0">
                <a:effectLst/>
                <a:latin typeface="Arial" panose="020B0604020202020204" pitchFamily="34" charset="0"/>
                <a:ea typeface="Arial" panose="020B0604020202020204" pitchFamily="34" charset="0"/>
              </a:rPr>
              <a:t>Actions</a:t>
            </a:r>
            <a:r>
              <a:rPr lang="en-US" sz="2400" b="0" spc="-10" dirty="0">
                <a:effectLst/>
                <a:latin typeface="Arial" panose="020B0604020202020204" pitchFamily="34" charset="0"/>
                <a:ea typeface="Arial" panose="020B0604020202020204" pitchFamily="34" charset="0"/>
              </a:rPr>
              <a:t>:</a:t>
            </a:r>
            <a:endParaRPr lang="en-US" sz="2400" b="1" spc="0" dirty="0">
              <a:effectLst/>
              <a:latin typeface="Arial" panose="020B0604020202020204" pitchFamily="34" charset="0"/>
              <a:ea typeface="Arial" panose="020B0604020202020204" pitchFamily="34" charset="0"/>
            </a:endParaRPr>
          </a:p>
          <a:p>
            <a:pPr marL="1143000" marR="187325" lvl="2" indent="-228600">
              <a:lnSpc>
                <a:spcPct val="115000"/>
              </a:lnSpc>
              <a:spcBef>
                <a:spcPts val="185"/>
              </a:spcBef>
              <a:buFont typeface="Arial" panose="020B0604020202020204" pitchFamily="34" charset="0"/>
              <a:buChar char="○"/>
              <a:tabLst>
                <a:tab pos="977900" algn="l"/>
              </a:tabLst>
            </a:pPr>
            <a:r>
              <a:rPr lang="en-US" sz="2400" b="1" spc="0" dirty="0">
                <a:effectLst/>
                <a:latin typeface="Arial" panose="020B0604020202020204" pitchFamily="34" charset="0"/>
                <a:ea typeface="Arial" panose="020B0604020202020204" pitchFamily="34" charset="0"/>
              </a:rPr>
              <a:t>Annual</a:t>
            </a:r>
            <a:r>
              <a:rPr lang="en-US" sz="2400" b="1" spc="-25" dirty="0">
                <a:effectLst/>
                <a:latin typeface="Arial" panose="020B0604020202020204" pitchFamily="34" charset="0"/>
                <a:ea typeface="Arial" panose="020B0604020202020204" pitchFamily="34" charset="0"/>
              </a:rPr>
              <a:t> </a:t>
            </a:r>
            <a:r>
              <a:rPr lang="en-US" sz="2400" b="1" spc="0" dirty="0">
                <a:effectLst/>
                <a:latin typeface="Arial" panose="020B0604020202020204" pitchFamily="34" charset="0"/>
                <a:ea typeface="Arial" panose="020B0604020202020204" pitchFamily="34" charset="0"/>
              </a:rPr>
              <a:t>Increase</a:t>
            </a:r>
            <a:r>
              <a:rPr lang="en-US" sz="2400" spc="0" dirty="0">
                <a:effectLst/>
                <a:latin typeface="Arial" panose="020B0604020202020204" pitchFamily="34" charset="0"/>
                <a:ea typeface="Arial" panose="020B0604020202020204" pitchFamily="34" charset="0"/>
              </a:rPr>
              <a:t>:</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Increase</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merit-based</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scholarships</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by</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5%</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each</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year</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over</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the next three years, leveraging philanthropic support.</a:t>
            </a:r>
          </a:p>
          <a:p>
            <a:endParaRPr lang="en-US" dirty="0"/>
          </a:p>
          <a:p>
            <a:endParaRPr lang="en-US" dirty="0"/>
          </a:p>
        </p:txBody>
      </p:sp>
    </p:spTree>
    <p:extLst>
      <p:ext uri="{BB962C8B-B14F-4D97-AF65-F5344CB8AC3E}">
        <p14:creationId xmlns:p14="http://schemas.microsoft.com/office/powerpoint/2010/main" val="3778264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CF10D-7F45-0EBC-DB53-01A46E2FBB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D43BE0-2A2D-6032-4E0D-907458C8E458}"/>
              </a:ext>
            </a:extLst>
          </p:cNvPr>
          <p:cNvSpPr>
            <a:spLocks noGrp="1"/>
          </p:cNvSpPr>
          <p:nvPr>
            <p:ph type="title"/>
          </p:nvPr>
        </p:nvSpPr>
        <p:spPr>
          <a:xfrm>
            <a:off x="594360" y="597755"/>
            <a:ext cx="9778365" cy="658300"/>
          </a:xfrm>
        </p:spPr>
        <p:txBody>
          <a:bodyPr/>
          <a:lstStyle/>
          <a:p>
            <a:r>
              <a:rPr lang="en-US" dirty="0"/>
              <a:t>Strategic Objectives and Initiatives</a:t>
            </a:r>
          </a:p>
        </p:txBody>
      </p:sp>
      <p:sp>
        <p:nvSpPr>
          <p:cNvPr id="6" name="Content Placeholder 5">
            <a:extLst>
              <a:ext uri="{FF2B5EF4-FFF2-40B4-BE49-F238E27FC236}">
                <a16:creationId xmlns:a16="http://schemas.microsoft.com/office/drawing/2014/main" id="{A05105C2-D78C-0BB5-812F-D9F07A4AECD9}"/>
              </a:ext>
            </a:extLst>
          </p:cNvPr>
          <p:cNvSpPr>
            <a:spLocks noGrp="1"/>
          </p:cNvSpPr>
          <p:nvPr>
            <p:ph sz="quarter" idx="15"/>
          </p:nvPr>
        </p:nvSpPr>
        <p:spPr>
          <a:xfrm>
            <a:off x="594360" y="1114424"/>
            <a:ext cx="10992803" cy="5357813"/>
          </a:xfrm>
        </p:spPr>
        <p:txBody>
          <a:bodyPr>
            <a:normAutofit fontScale="92500" lnSpcReduction="10000"/>
          </a:bodyPr>
          <a:lstStyle/>
          <a:p>
            <a:pPr marR="12700" lvl="0">
              <a:lnSpc>
                <a:spcPct val="210000"/>
              </a:lnSpc>
              <a:spcBef>
                <a:spcPts val="1200"/>
              </a:spcBef>
              <a:buSzPts val="1100"/>
              <a:tabLst>
                <a:tab pos="217170" algn="l"/>
              </a:tabLst>
            </a:pPr>
            <a:r>
              <a:rPr lang="en-US" sz="3200" b="1" spc="-5" dirty="0">
                <a:effectLst/>
                <a:latin typeface="Arial" panose="020B0604020202020204" pitchFamily="34" charset="0"/>
                <a:ea typeface="Arial" panose="020B0604020202020204" pitchFamily="34" charset="0"/>
              </a:rPr>
              <a:t>10. Decrease Operational Expenses and University Debt</a:t>
            </a:r>
            <a:endParaRPr lang="en-US" sz="3200" b="1" spc="-5" dirty="0">
              <a:latin typeface="Arial" panose="020B0604020202020204" pitchFamily="34" charset="0"/>
              <a:ea typeface="Arial" panose="020B0604020202020204" pitchFamily="34" charset="0"/>
            </a:endParaRPr>
          </a:p>
          <a:p>
            <a:pPr marL="63500" marR="12700" indent="0">
              <a:lnSpc>
                <a:spcPct val="210000"/>
              </a:lnSpc>
              <a:spcBef>
                <a:spcPts val="1200"/>
              </a:spcBef>
              <a:buNone/>
              <a:tabLst>
                <a:tab pos="294005" algn="l"/>
              </a:tabLst>
            </a:pPr>
            <a:r>
              <a:rPr lang="en-US" sz="2400" b="1" dirty="0">
                <a:effectLst/>
                <a:latin typeface="Arial" panose="020B0604020202020204" pitchFamily="34" charset="0"/>
                <a:ea typeface="Arial" panose="020B0604020202020204" pitchFamily="34" charset="0"/>
              </a:rPr>
              <a:t>Objective</a:t>
            </a:r>
            <a:r>
              <a:rPr lang="en-US" sz="2400" dirty="0">
                <a:effectLst/>
                <a:latin typeface="Arial" panose="020B0604020202020204" pitchFamily="34" charset="0"/>
                <a:ea typeface="Arial" panose="020B0604020202020204" pitchFamily="34" charset="0"/>
              </a:rPr>
              <a:t>: Improve financial sustainability.</a:t>
            </a:r>
          </a:p>
          <a:p>
            <a:pPr marL="742950" marR="0" lvl="1" indent="-285750">
              <a:lnSpc>
                <a:spcPts val="1260"/>
              </a:lnSpc>
              <a:spcBef>
                <a:spcPts val="1200"/>
              </a:spcBef>
              <a:buSzPts val="1100"/>
              <a:buFont typeface="Arial" panose="020B0604020202020204" pitchFamily="34" charset="0"/>
              <a:buChar char="●"/>
              <a:tabLst>
                <a:tab pos="520065" algn="l"/>
              </a:tabLst>
            </a:pPr>
            <a:r>
              <a:rPr lang="en-US" sz="2400" b="1" spc="-10" dirty="0">
                <a:effectLst/>
                <a:latin typeface="Arial" panose="020B0604020202020204" pitchFamily="34" charset="0"/>
                <a:ea typeface="Arial" panose="020B0604020202020204" pitchFamily="34" charset="0"/>
              </a:rPr>
              <a:t>Actions</a:t>
            </a:r>
            <a:r>
              <a:rPr lang="en-US" sz="2400" b="0" spc="-10" dirty="0">
                <a:effectLst/>
                <a:latin typeface="Arial" panose="020B0604020202020204" pitchFamily="34" charset="0"/>
                <a:ea typeface="Arial" panose="020B0604020202020204" pitchFamily="34" charset="0"/>
              </a:rPr>
              <a:t>:</a:t>
            </a:r>
            <a:endParaRPr lang="en-US" sz="2400" b="1" spc="0" dirty="0">
              <a:effectLst/>
              <a:latin typeface="Arial" panose="020B0604020202020204" pitchFamily="34" charset="0"/>
              <a:ea typeface="Arial" panose="020B0604020202020204" pitchFamily="34" charset="0"/>
            </a:endParaRPr>
          </a:p>
          <a:p>
            <a:pPr marL="1143000" marR="218440" lvl="2" indent="-228600">
              <a:lnSpc>
                <a:spcPct val="115000"/>
              </a:lnSpc>
              <a:spcBef>
                <a:spcPts val="190"/>
              </a:spcBef>
              <a:buFont typeface="Arial" panose="020B0604020202020204" pitchFamily="34" charset="0"/>
              <a:buChar char="○"/>
              <a:tabLst>
                <a:tab pos="977900" algn="l"/>
              </a:tabLst>
            </a:pPr>
            <a:r>
              <a:rPr lang="en-US" sz="2400" b="1" spc="0" dirty="0">
                <a:effectLst/>
                <a:latin typeface="Arial" panose="020B0604020202020204" pitchFamily="34" charset="0"/>
                <a:ea typeface="Arial" panose="020B0604020202020204" pitchFamily="34" charset="0"/>
              </a:rPr>
              <a:t>Academic Structure</a:t>
            </a:r>
            <a:r>
              <a:rPr lang="en-US" sz="2400" spc="0" dirty="0">
                <a:effectLst/>
                <a:latin typeface="Arial" panose="020B0604020202020204" pitchFamily="34" charset="0"/>
                <a:ea typeface="Arial" panose="020B0604020202020204" pitchFamily="34" charset="0"/>
              </a:rPr>
              <a:t>:</a:t>
            </a:r>
            <a:r>
              <a:rPr lang="en-US" sz="2400" spc="-20"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Evaluate current academic structure based on program size and outcomes to determine if current structure best serves students and is operationally efficient. </a:t>
            </a:r>
          </a:p>
          <a:p>
            <a:pPr marL="1143000" marR="218440" lvl="2" indent="-228600">
              <a:lnSpc>
                <a:spcPct val="115000"/>
              </a:lnSpc>
              <a:spcBef>
                <a:spcPts val="190"/>
              </a:spcBef>
              <a:buFont typeface="Arial" panose="020B0604020202020204" pitchFamily="34" charset="0"/>
              <a:buChar char="○"/>
              <a:tabLst>
                <a:tab pos="977900" algn="l"/>
              </a:tabLst>
            </a:pPr>
            <a:r>
              <a:rPr lang="en-US" sz="2400" b="1" spc="0" dirty="0">
                <a:effectLst/>
                <a:latin typeface="Arial" panose="020B0604020202020204" pitchFamily="34" charset="0"/>
                <a:ea typeface="Arial" panose="020B0604020202020204" pitchFamily="34" charset="0"/>
              </a:rPr>
              <a:t>Operational Cost</a:t>
            </a:r>
            <a:r>
              <a:rPr lang="en-US" sz="2400" spc="0" dirty="0">
                <a:effectLst/>
                <a:latin typeface="Arial" panose="020B0604020202020204" pitchFamily="34" charset="0"/>
                <a:ea typeface="Arial" panose="020B0604020202020204" pitchFamily="34" charset="0"/>
              </a:rPr>
              <a:t>: Evaluate opportunities for outsourcing of services that may promote efficiency, alleviate workload on current staff, and provide more cost-effective support for university operations. </a:t>
            </a:r>
          </a:p>
          <a:p>
            <a:pPr marL="1143000" marR="218440" lvl="2" indent="-228600">
              <a:lnSpc>
                <a:spcPct val="115000"/>
              </a:lnSpc>
              <a:spcBef>
                <a:spcPts val="190"/>
              </a:spcBef>
              <a:buFont typeface="Arial" panose="020B0604020202020204" pitchFamily="34" charset="0"/>
              <a:buChar char="○"/>
              <a:tabLst>
                <a:tab pos="977900" algn="l"/>
              </a:tabLst>
            </a:pPr>
            <a:r>
              <a:rPr lang="en-US" sz="2400" b="1" spc="0" dirty="0">
                <a:effectLst/>
                <a:latin typeface="Arial" panose="020B0604020202020204" pitchFamily="34" charset="0"/>
                <a:ea typeface="Arial" panose="020B0604020202020204" pitchFamily="34" charset="0"/>
              </a:rPr>
              <a:t>Formally Adopt Debt Strategy</a:t>
            </a:r>
            <a:r>
              <a:rPr lang="en-US" sz="2400" spc="0" dirty="0">
                <a:effectLst/>
                <a:latin typeface="Arial" panose="020B0604020202020204" pitchFamily="34" charset="0"/>
                <a:ea typeface="Arial" panose="020B0604020202020204" pitchFamily="34" charset="0"/>
              </a:rPr>
              <a:t>: Develop a strategy to reduce debt while continuing to support growth and campus improvements through responsible use of debt. </a:t>
            </a:r>
          </a:p>
        </p:txBody>
      </p:sp>
    </p:spTree>
    <p:extLst>
      <p:ext uri="{BB962C8B-B14F-4D97-AF65-F5344CB8AC3E}">
        <p14:creationId xmlns:p14="http://schemas.microsoft.com/office/powerpoint/2010/main" val="211657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FAEB8-BAD8-F6E2-FAD5-B728B40EAA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5841FD8-6655-DFBC-5920-90BBD92717CB}"/>
              </a:ext>
            </a:extLst>
          </p:cNvPr>
          <p:cNvSpPr>
            <a:spLocks noGrp="1"/>
          </p:cNvSpPr>
          <p:nvPr>
            <p:ph type="title"/>
          </p:nvPr>
        </p:nvSpPr>
        <p:spPr>
          <a:xfrm>
            <a:off x="402907" y="249818"/>
            <a:ext cx="10873740" cy="766631"/>
          </a:xfrm>
        </p:spPr>
        <p:txBody>
          <a:bodyPr/>
          <a:lstStyle/>
          <a:p>
            <a:r>
              <a:rPr lang="en-US" dirty="0"/>
              <a:t>Strategic Objectives and Initiatives</a:t>
            </a:r>
          </a:p>
        </p:txBody>
      </p:sp>
      <p:grpSp>
        <p:nvGrpSpPr>
          <p:cNvPr id="19" name="Group 18">
            <a:extLst>
              <a:ext uri="{FF2B5EF4-FFF2-40B4-BE49-F238E27FC236}">
                <a16:creationId xmlns:a16="http://schemas.microsoft.com/office/drawing/2014/main" id="{DA73A8B5-DADD-6DAB-0B2C-57D78D6300A4}"/>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54FC956-0A42-8F60-A896-B1FA30F743A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C2B280AB-EBB8-2B16-7469-1315F24049E7}"/>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43EA340D-0912-86AA-B190-B0BAFC1F5B3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7" name="Text Placeholder 6">
            <a:extLst>
              <a:ext uri="{FF2B5EF4-FFF2-40B4-BE49-F238E27FC236}">
                <a16:creationId xmlns:a16="http://schemas.microsoft.com/office/drawing/2014/main" id="{F181D4C8-4D6B-FE55-010A-F20D60E5F555}"/>
              </a:ext>
            </a:extLst>
          </p:cNvPr>
          <p:cNvSpPr>
            <a:spLocks noGrp="1"/>
          </p:cNvSpPr>
          <p:nvPr>
            <p:ph sz="quarter" idx="13"/>
          </p:nvPr>
        </p:nvSpPr>
        <p:spPr>
          <a:xfrm>
            <a:off x="402907" y="1271587"/>
            <a:ext cx="11541443" cy="5336595"/>
          </a:xfrm>
        </p:spPr>
        <p:txBody>
          <a:bodyPr>
            <a:normAutofit lnSpcReduction="10000"/>
          </a:bodyPr>
          <a:lstStyle/>
          <a:p>
            <a:pPr marL="0" marR="12700" lvl="0" indent="0">
              <a:lnSpc>
                <a:spcPct val="100000"/>
              </a:lnSpc>
              <a:spcBef>
                <a:spcPts val="0"/>
              </a:spcBef>
              <a:buSzPts val="1100"/>
              <a:buNone/>
              <a:tabLst>
                <a:tab pos="217170" algn="l"/>
              </a:tabLst>
            </a:pPr>
            <a:r>
              <a:rPr lang="en-US" sz="3200" b="1" spc="-5" dirty="0">
                <a:latin typeface="Arial" panose="020B0604020202020204" pitchFamily="34" charset="0"/>
                <a:ea typeface="Arial" panose="020B0604020202020204" pitchFamily="34" charset="0"/>
              </a:rPr>
              <a:t>11. Enhance Efficiency and Productivity</a:t>
            </a:r>
            <a:endParaRPr lang="en-US" sz="3200" b="1" spc="-5" dirty="0">
              <a:effectLst/>
              <a:latin typeface="Arial" panose="020B0604020202020204" pitchFamily="34" charset="0"/>
              <a:ea typeface="Arial" panose="020B0604020202020204" pitchFamily="34" charset="0"/>
            </a:endParaRPr>
          </a:p>
          <a:p>
            <a:pPr marL="0" marR="12700" lvl="0" indent="0">
              <a:lnSpc>
                <a:spcPct val="100000"/>
              </a:lnSpc>
              <a:spcBef>
                <a:spcPts val="0"/>
              </a:spcBef>
              <a:buSzPts val="1100"/>
              <a:buNone/>
              <a:tabLst>
                <a:tab pos="217170" algn="l"/>
              </a:tabLst>
            </a:pPr>
            <a:endParaRPr lang="en-US" sz="3200" spc="-5" dirty="0">
              <a:effectLst/>
              <a:latin typeface="Arial" panose="020B0604020202020204" pitchFamily="34" charset="0"/>
              <a:ea typeface="Arial" panose="020B0604020202020204" pitchFamily="34" charset="0"/>
            </a:endParaRPr>
          </a:p>
          <a:p>
            <a:pPr marL="0" marR="218440">
              <a:lnSpc>
                <a:spcPct val="115000"/>
              </a:lnSpc>
              <a:spcBef>
                <a:spcPts val="190"/>
              </a:spcBef>
              <a:buNone/>
              <a:tabLst>
                <a:tab pos="977900" algn="l"/>
              </a:tabLst>
            </a:pPr>
            <a:r>
              <a:rPr lang="en-US" sz="2400" b="1" dirty="0">
                <a:effectLst/>
                <a:latin typeface="Arial" panose="020B0604020202020204" pitchFamily="34" charset="0"/>
                <a:ea typeface="Arial" panose="020B0604020202020204" pitchFamily="34" charset="0"/>
              </a:rPr>
              <a:t>Objective</a:t>
            </a:r>
            <a:r>
              <a:rPr lang="en-US" sz="2400" dirty="0">
                <a:effectLst/>
                <a:latin typeface="Arial" panose="020B0604020202020204" pitchFamily="34" charset="0"/>
                <a:ea typeface="Arial" panose="020B0604020202020204" pitchFamily="34" charset="0"/>
              </a:rPr>
              <a:t>: Increase efficiency, reduce costs and improve accessibility.  </a:t>
            </a:r>
          </a:p>
          <a:p>
            <a:pPr marL="742950" marR="218440" lvl="1" indent="-285750">
              <a:lnSpc>
                <a:spcPct val="115000"/>
              </a:lnSpc>
              <a:spcBef>
                <a:spcPts val="190"/>
              </a:spcBef>
              <a:buSzPts val="1100"/>
              <a:buFont typeface="Arial" panose="020B0604020202020204" pitchFamily="34" charset="0"/>
              <a:buChar char="●"/>
              <a:tabLst>
                <a:tab pos="977900" algn="l"/>
              </a:tabLst>
            </a:pPr>
            <a:r>
              <a:rPr lang="en-US" sz="2400" b="1" spc="0" dirty="0">
                <a:effectLst/>
                <a:latin typeface="Arial" panose="020B0604020202020204" pitchFamily="34" charset="0"/>
                <a:ea typeface="Arial" panose="020B0604020202020204" pitchFamily="34" charset="0"/>
              </a:rPr>
              <a:t>Actions</a:t>
            </a:r>
            <a:r>
              <a:rPr lang="en-US" sz="2400" spc="0" dirty="0">
                <a:effectLst/>
                <a:latin typeface="Arial" panose="020B0604020202020204" pitchFamily="34" charset="0"/>
                <a:ea typeface="Arial" panose="020B0604020202020204" pitchFamily="34" charset="0"/>
              </a:rPr>
              <a:t>:</a:t>
            </a:r>
          </a:p>
          <a:p>
            <a:pPr marL="1143000" marR="218440" lvl="2" indent="-228600">
              <a:lnSpc>
                <a:spcPct val="115000"/>
              </a:lnSpc>
              <a:spcBef>
                <a:spcPts val="190"/>
              </a:spcBef>
              <a:buFont typeface="Arial" panose="020B0604020202020204" pitchFamily="34" charset="0"/>
              <a:buChar char="○"/>
              <a:tabLst>
                <a:tab pos="977900" algn="l"/>
              </a:tabLst>
            </a:pPr>
            <a:r>
              <a:rPr lang="en-US" sz="2400" b="1" spc="0" dirty="0">
                <a:effectLst/>
                <a:latin typeface="Arial" panose="020B0604020202020204" pitchFamily="34" charset="0"/>
                <a:ea typeface="Arial" panose="020B0604020202020204" pitchFamily="34" charset="0"/>
              </a:rPr>
              <a:t>Implement Transcript Processing Solution</a:t>
            </a:r>
            <a:r>
              <a:rPr lang="en-US" sz="2400" spc="0" dirty="0">
                <a:effectLst/>
                <a:latin typeface="Arial" panose="020B0604020202020204" pitchFamily="34" charset="0"/>
                <a:ea typeface="Arial" panose="020B0604020202020204" pitchFamily="34" charset="0"/>
              </a:rPr>
              <a:t>: Automate transcription of college and high school transcripts, as well as standardized test scores, leading to greater resource utilization, allowing staff to focus on high-level tasks and initiatives while ensuring cost-effectiveness and scalability for future growth.  As Southeastern continues to modernize the educational experience for its students, a continued focus is placed on enhancing operational efficiency, compliance, and accuracy with our data management processes.  </a:t>
            </a:r>
          </a:p>
          <a:p>
            <a:endParaRPr lang="en-US" dirty="0"/>
          </a:p>
          <a:p>
            <a:endParaRPr lang="en-US" dirty="0"/>
          </a:p>
        </p:txBody>
      </p:sp>
    </p:spTree>
    <p:extLst>
      <p:ext uri="{BB962C8B-B14F-4D97-AF65-F5344CB8AC3E}">
        <p14:creationId xmlns:p14="http://schemas.microsoft.com/office/powerpoint/2010/main" val="1834535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A57B4-A632-8C61-255E-3B489E2AA0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4C573A-945C-3948-7C8B-F7F0D767167D}"/>
              </a:ext>
            </a:extLst>
          </p:cNvPr>
          <p:cNvSpPr>
            <a:spLocks noGrp="1"/>
          </p:cNvSpPr>
          <p:nvPr>
            <p:ph type="ctrTitle"/>
          </p:nvPr>
        </p:nvSpPr>
        <p:spPr>
          <a:xfrm>
            <a:off x="6309904" y="411479"/>
            <a:ext cx="5486400" cy="3291840"/>
          </a:xfrm>
        </p:spPr>
        <p:txBody>
          <a:bodyPr/>
          <a:lstStyle/>
          <a:p>
            <a:r>
              <a:rPr lang="en-US" dirty="0"/>
              <a:t>RUSO</a:t>
            </a:r>
            <a:br>
              <a:rPr lang="en-US" dirty="0"/>
            </a:br>
            <a:r>
              <a:rPr lang="en-US" dirty="0"/>
              <a:t>Affordability and Plan</a:t>
            </a:r>
          </a:p>
        </p:txBody>
      </p:sp>
      <p:pic>
        <p:nvPicPr>
          <p:cNvPr id="4" name="Picture 3" descr="A gold and black emblem with text&#10;&#10;AI-generated content may be incorrect.">
            <a:extLst>
              <a:ext uri="{FF2B5EF4-FFF2-40B4-BE49-F238E27FC236}">
                <a16:creationId xmlns:a16="http://schemas.microsoft.com/office/drawing/2014/main" id="{27D00497-A805-B15A-E0E5-2D3661855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1796" y="3429000"/>
            <a:ext cx="1768918" cy="1763871"/>
          </a:xfrm>
          <a:prstGeom prst="rect">
            <a:avLst/>
          </a:prstGeom>
        </p:spPr>
      </p:pic>
      <p:pic>
        <p:nvPicPr>
          <p:cNvPr id="6" name="Picture 5" descr="A blue and yellow logo&#10;&#10;AI-generated content may be incorrect.">
            <a:extLst>
              <a:ext uri="{FF2B5EF4-FFF2-40B4-BE49-F238E27FC236}">
                <a16:creationId xmlns:a16="http://schemas.microsoft.com/office/drawing/2014/main" id="{FD547DE8-AE1B-840B-63E4-35D52C23A4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0257" y="749028"/>
            <a:ext cx="3140936" cy="2869661"/>
          </a:xfrm>
          <a:prstGeom prst="rect">
            <a:avLst/>
          </a:prstGeom>
        </p:spPr>
      </p:pic>
    </p:spTree>
    <p:extLst>
      <p:ext uri="{BB962C8B-B14F-4D97-AF65-F5344CB8AC3E}">
        <p14:creationId xmlns:p14="http://schemas.microsoft.com/office/powerpoint/2010/main" val="2281576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594360" y="189572"/>
            <a:ext cx="6787747" cy="1593507"/>
          </a:xfrm>
        </p:spPr>
        <p:txBody>
          <a:bodyPr/>
          <a:lstStyle/>
          <a:p>
            <a:r>
              <a:rPr lang="en-US" dirty="0"/>
              <a:t>Background</a:t>
            </a:r>
          </a:p>
        </p:txBody>
      </p:sp>
      <p:pic>
        <p:nvPicPr>
          <p:cNvPr id="7" name="Picture 6" descr="A blue and yellow chart with text&#10;&#10;AI-generated content may be incorrect.">
            <a:extLst>
              <a:ext uri="{FF2B5EF4-FFF2-40B4-BE49-F238E27FC236}">
                <a16:creationId xmlns:a16="http://schemas.microsoft.com/office/drawing/2014/main" id="{B20495EF-763E-0222-561B-A89DD708E58B}"/>
              </a:ext>
            </a:extLst>
          </p:cNvPr>
          <p:cNvPicPr>
            <a:picLocks noChangeAspect="1"/>
          </p:cNvPicPr>
          <p:nvPr/>
        </p:nvPicPr>
        <p:blipFill>
          <a:blip r:embed="rId3">
            <a:extLst>
              <a:ext uri="{28A0092B-C50C-407E-A947-70E740481C1C}">
                <a14:useLocalDpi xmlns:a14="http://schemas.microsoft.com/office/drawing/2010/main" val="0"/>
              </a:ext>
            </a:extLst>
          </a:blip>
          <a:srcRect t="13900" b="13050"/>
          <a:stretch/>
        </p:blipFill>
        <p:spPr>
          <a:xfrm>
            <a:off x="4166165" y="1429965"/>
            <a:ext cx="5299364" cy="5009745"/>
          </a:xfrm>
          <a:prstGeom prst="rect">
            <a:avLst/>
          </a:prstGeom>
        </p:spPr>
      </p:pic>
    </p:spTree>
    <p:extLst>
      <p:ext uri="{BB962C8B-B14F-4D97-AF65-F5344CB8AC3E}">
        <p14:creationId xmlns:p14="http://schemas.microsoft.com/office/powerpoint/2010/main" val="3346685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C29E1-9B2A-835B-0BFB-6CEFF661D681}"/>
            </a:ext>
          </a:extLst>
        </p:cNvPr>
        <p:cNvGrpSpPr/>
        <p:nvPr/>
      </p:nvGrpSpPr>
      <p:grpSpPr>
        <a:xfrm>
          <a:off x="0" y="0"/>
          <a:ext cx="0" cy="0"/>
          <a:chOff x="0" y="0"/>
          <a:chExt cx="0" cy="0"/>
        </a:xfrm>
      </p:grpSpPr>
      <p:pic>
        <p:nvPicPr>
          <p:cNvPr id="6" name="Picture 5" descr="A graph of the cost of attendance&#10;&#10;AI-generated content may be incorrect.">
            <a:extLst>
              <a:ext uri="{FF2B5EF4-FFF2-40B4-BE49-F238E27FC236}">
                <a16:creationId xmlns:a16="http://schemas.microsoft.com/office/drawing/2014/main" id="{76C58191-10FF-A38A-0C43-803153563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Tree>
    <p:extLst>
      <p:ext uri="{BB962C8B-B14F-4D97-AF65-F5344CB8AC3E}">
        <p14:creationId xmlns:p14="http://schemas.microsoft.com/office/powerpoint/2010/main" val="3751917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1AEA5-0D79-FA1A-207C-3A191FF8CF1B}"/>
            </a:ext>
          </a:extLst>
        </p:cNvPr>
        <p:cNvGrpSpPr/>
        <p:nvPr/>
      </p:nvGrpSpPr>
      <p:grpSpPr>
        <a:xfrm>
          <a:off x="0" y="0"/>
          <a:ext cx="0" cy="0"/>
          <a:chOff x="0" y="0"/>
          <a:chExt cx="0" cy="0"/>
        </a:xfrm>
      </p:grpSpPr>
      <p:pic>
        <p:nvPicPr>
          <p:cNvPr id="3" name="Picture 2" descr="A blue and orange graph with text and images&#10;&#10;AI-generated content may be incorrect.">
            <a:extLst>
              <a:ext uri="{FF2B5EF4-FFF2-40B4-BE49-F238E27FC236}">
                <a16:creationId xmlns:a16="http://schemas.microsoft.com/office/drawing/2014/main" id="{23F2C2F7-0224-7A8B-7B8F-47FFC5C64A81}"/>
              </a:ext>
            </a:extLst>
          </p:cNvPr>
          <p:cNvPicPr>
            <a:picLocks noChangeAspect="1"/>
          </p:cNvPicPr>
          <p:nvPr/>
        </p:nvPicPr>
        <p:blipFill>
          <a:blip r:embed="rId3">
            <a:extLst>
              <a:ext uri="{28A0092B-C50C-407E-A947-70E740481C1C}">
                <a14:useLocalDpi xmlns:a14="http://schemas.microsoft.com/office/drawing/2010/main" val="0"/>
              </a:ext>
            </a:extLst>
          </a:blip>
          <a:srcRect r="4283" b="18730"/>
          <a:stretch/>
        </p:blipFill>
        <p:spPr>
          <a:xfrm>
            <a:off x="1559746" y="943429"/>
            <a:ext cx="8782221" cy="5573486"/>
          </a:xfrm>
          <a:prstGeom prst="rect">
            <a:avLst/>
          </a:prstGeom>
        </p:spPr>
      </p:pic>
    </p:spTree>
    <p:extLst>
      <p:ext uri="{BB962C8B-B14F-4D97-AF65-F5344CB8AC3E}">
        <p14:creationId xmlns:p14="http://schemas.microsoft.com/office/powerpoint/2010/main" val="2986320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402907" y="249818"/>
            <a:ext cx="10873740" cy="766631"/>
          </a:xfrm>
        </p:spPr>
        <p:txBody>
          <a:bodyPr/>
          <a:lstStyle/>
          <a:p>
            <a:r>
              <a:rPr lang="en-US" dirty="0"/>
              <a:t>Strategic Objectives and Initiatives</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402907" y="1414463"/>
            <a:ext cx="11065193" cy="5193719"/>
          </a:xfrm>
        </p:spPr>
        <p:txBody>
          <a:bodyPr>
            <a:normAutofit fontScale="92500" lnSpcReduction="20000"/>
          </a:bodyPr>
          <a:lstStyle/>
          <a:p>
            <a:pPr marL="0" marR="0" lvl="0" indent="0">
              <a:spcBef>
                <a:spcPts val="1420"/>
              </a:spcBef>
              <a:buSzPts val="1100"/>
              <a:buNone/>
              <a:tabLst>
                <a:tab pos="217170" algn="l"/>
              </a:tabLst>
            </a:pPr>
            <a:r>
              <a:rPr lang="en-US" sz="3500" b="1" spc="-5" dirty="0">
                <a:latin typeface="Arial" panose="020B0604020202020204" pitchFamily="34" charset="0"/>
                <a:ea typeface="Arial" panose="020B0604020202020204" pitchFamily="34" charset="0"/>
              </a:rPr>
              <a:t>1. </a:t>
            </a:r>
            <a:r>
              <a:rPr lang="en-US" sz="3500" b="1" spc="-5" dirty="0">
                <a:effectLst/>
                <a:latin typeface="Arial" panose="020B0604020202020204" pitchFamily="34" charset="0"/>
                <a:ea typeface="Arial" panose="020B0604020202020204" pitchFamily="34" charset="0"/>
              </a:rPr>
              <a:t>Need-Based</a:t>
            </a:r>
            <a:r>
              <a:rPr lang="en-US" sz="3500" b="1" spc="-50" dirty="0">
                <a:effectLst/>
                <a:latin typeface="Arial" panose="020B0604020202020204" pitchFamily="34" charset="0"/>
                <a:ea typeface="Arial" panose="020B0604020202020204" pitchFamily="34" charset="0"/>
              </a:rPr>
              <a:t> </a:t>
            </a:r>
            <a:r>
              <a:rPr lang="en-US" sz="3500" b="1" spc="-5" dirty="0">
                <a:effectLst/>
                <a:latin typeface="Arial" panose="020B0604020202020204" pitchFamily="34" charset="0"/>
                <a:ea typeface="Arial" panose="020B0604020202020204" pitchFamily="34" charset="0"/>
              </a:rPr>
              <a:t>Financial</a:t>
            </a:r>
            <a:r>
              <a:rPr lang="en-US" sz="3500" b="1" spc="-45" dirty="0">
                <a:effectLst/>
                <a:latin typeface="Arial" panose="020B0604020202020204" pitchFamily="34" charset="0"/>
                <a:ea typeface="Arial" panose="020B0604020202020204" pitchFamily="34" charset="0"/>
              </a:rPr>
              <a:t> </a:t>
            </a:r>
            <a:r>
              <a:rPr lang="en-US" sz="3500" b="1" spc="-25" dirty="0">
                <a:effectLst/>
                <a:latin typeface="Arial" panose="020B0604020202020204" pitchFamily="34" charset="0"/>
                <a:ea typeface="Arial" panose="020B0604020202020204" pitchFamily="34" charset="0"/>
              </a:rPr>
              <a:t>Aid</a:t>
            </a:r>
            <a:endParaRPr lang="en-US" sz="3500" b="1" spc="-5" dirty="0">
              <a:effectLst/>
              <a:latin typeface="Arial" panose="020B0604020202020204" pitchFamily="34" charset="0"/>
              <a:ea typeface="Arial" panose="020B0604020202020204" pitchFamily="34" charset="0"/>
            </a:endParaRPr>
          </a:p>
          <a:p>
            <a:pPr marL="0" marR="0">
              <a:spcBef>
                <a:spcPts val="125"/>
              </a:spcBef>
              <a:buNone/>
            </a:pPr>
            <a:r>
              <a:rPr lang="en-US" sz="1600" b="1" dirty="0">
                <a:effectLst/>
                <a:latin typeface="Arial" panose="020B0604020202020204" pitchFamily="34" charset="0"/>
                <a:ea typeface="Arial" panose="020B0604020202020204" pitchFamily="34" charset="0"/>
              </a:rPr>
              <a:t> </a:t>
            </a:r>
            <a:endParaRPr lang="en-US" sz="1600" dirty="0">
              <a:effectLst/>
              <a:latin typeface="Arial" panose="020B0604020202020204" pitchFamily="34" charset="0"/>
              <a:ea typeface="Arial" panose="020B0604020202020204" pitchFamily="34" charset="0"/>
            </a:endParaRPr>
          </a:p>
          <a:p>
            <a:pPr marL="63500" marR="0">
              <a:buNone/>
            </a:pPr>
            <a:r>
              <a:rPr lang="en-US" sz="1800" b="1" dirty="0">
                <a:effectLst/>
                <a:latin typeface="Arial" panose="020B0604020202020204" pitchFamily="34" charset="0"/>
                <a:ea typeface="Arial" panose="020B0604020202020204" pitchFamily="34" charset="0"/>
              </a:rPr>
              <a:t>Objective</a:t>
            </a:r>
            <a:r>
              <a:rPr lang="en-US" sz="1800" dirty="0">
                <a:effectLst/>
                <a:latin typeface="Arial" panose="020B0604020202020204" pitchFamily="34" charset="0"/>
                <a:ea typeface="Arial" panose="020B0604020202020204" pitchFamily="34" charset="0"/>
              </a:rPr>
              <a:t>:</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Increase direct support for university scholarships by $1</a:t>
            </a:r>
            <a:r>
              <a:rPr lang="en-US" sz="1800" spc="-30" dirty="0">
                <a:effectLst/>
                <a:latin typeface="Arial" panose="020B0604020202020204" pitchFamily="34" charset="0"/>
                <a:ea typeface="Arial" panose="020B0604020202020204" pitchFamily="34" charset="0"/>
              </a:rPr>
              <a:t>,000,000 over the next 5 years.</a:t>
            </a:r>
            <a:endParaRPr lang="en-US" sz="1800" dirty="0">
              <a:effectLst/>
              <a:latin typeface="Arial" panose="020B0604020202020204" pitchFamily="34" charset="0"/>
              <a:ea typeface="Arial" panose="020B0604020202020204" pitchFamily="34" charset="0"/>
            </a:endParaRPr>
          </a:p>
          <a:p>
            <a:pPr marL="0" marR="0">
              <a:spcBef>
                <a:spcPts val="125"/>
              </a:spcBef>
              <a:buNone/>
            </a:pPr>
            <a:r>
              <a:rPr lang="en-US" sz="1800" dirty="0">
                <a:effectLst/>
                <a:latin typeface="Arial" panose="020B0604020202020204" pitchFamily="34" charset="0"/>
                <a:ea typeface="Arial" panose="020B0604020202020204" pitchFamily="34" charset="0"/>
              </a:rPr>
              <a:t> </a:t>
            </a:r>
          </a:p>
          <a:p>
            <a:pPr marL="742950" marR="0" lvl="1" indent="-285750">
              <a:spcBef>
                <a:spcPts val="1200"/>
              </a:spcBef>
              <a:buSzPts val="1100"/>
              <a:buFont typeface="Arial" panose="020B0604020202020204" pitchFamily="34" charset="0"/>
              <a:buChar char="●"/>
              <a:tabLst>
                <a:tab pos="520065" algn="l"/>
              </a:tabLst>
            </a:pPr>
            <a:r>
              <a:rPr lang="en-US" sz="1800" b="1" spc="-10" dirty="0">
                <a:effectLst/>
                <a:latin typeface="Arial" panose="020B0604020202020204" pitchFamily="34" charset="0"/>
                <a:ea typeface="Arial" panose="020B0604020202020204" pitchFamily="34" charset="0"/>
              </a:rPr>
              <a:t>Actions</a:t>
            </a:r>
            <a:r>
              <a:rPr lang="en-US" sz="1800" b="0" spc="-10" dirty="0">
                <a:effectLst/>
                <a:latin typeface="Arial" panose="020B0604020202020204" pitchFamily="34" charset="0"/>
                <a:ea typeface="Arial" panose="020B0604020202020204" pitchFamily="34" charset="0"/>
              </a:rPr>
              <a:t>:</a:t>
            </a:r>
            <a:endParaRPr lang="en-US" sz="1800" b="1" spc="0" dirty="0">
              <a:effectLst/>
              <a:latin typeface="Arial" panose="020B0604020202020204" pitchFamily="34" charset="0"/>
              <a:ea typeface="Arial" panose="020B0604020202020204" pitchFamily="34" charset="0"/>
            </a:endParaRPr>
          </a:p>
          <a:p>
            <a:pPr marL="1143000" marR="65405" lvl="2" indent="-228600">
              <a:lnSpc>
                <a:spcPct val="115000"/>
              </a:lnSpc>
              <a:spcBef>
                <a:spcPts val="190"/>
              </a:spcBef>
              <a:buFont typeface="Arial" panose="020B0604020202020204" pitchFamily="34" charset="0"/>
              <a:buChar char="○"/>
              <a:tabLst>
                <a:tab pos="977900" algn="l"/>
              </a:tabLst>
            </a:pPr>
            <a:r>
              <a:rPr lang="en-US" sz="1800" b="1" spc="0" dirty="0">
                <a:effectLst/>
                <a:latin typeface="Arial" panose="020B0604020202020204" pitchFamily="34" charset="0"/>
                <a:ea typeface="Arial" panose="020B0604020202020204" pitchFamily="34" charset="0"/>
              </a:rPr>
              <a:t>Foundation Fundraising</a:t>
            </a:r>
            <a:r>
              <a:rPr lang="en-US" sz="1800" spc="0" dirty="0">
                <a:effectLst/>
                <a:latin typeface="Arial" panose="020B0604020202020204" pitchFamily="34" charset="0"/>
                <a:ea typeface="Arial" panose="020B0604020202020204" pitchFamily="34" charset="0"/>
              </a:rPr>
              <a:t>: Southeastern has successfully increased foundation total assets by</a:t>
            </a:r>
            <a:r>
              <a:rPr lang="en-US" sz="1800" spc="-25" dirty="0">
                <a:effectLst/>
                <a:latin typeface="Arial" panose="020B0604020202020204" pitchFamily="34" charset="0"/>
                <a:ea typeface="Arial" panose="020B0604020202020204" pitchFamily="34" charset="0"/>
              </a:rPr>
              <a:t> </a:t>
            </a:r>
            <a:r>
              <a:rPr lang="en-US" sz="1800" spc="0" dirty="0">
                <a:effectLst/>
                <a:latin typeface="Arial" panose="020B0604020202020204" pitchFamily="34" charset="0"/>
                <a:ea typeface="Arial" panose="020B0604020202020204" pitchFamily="34" charset="0"/>
              </a:rPr>
              <a:t>20%</a:t>
            </a:r>
            <a:r>
              <a:rPr lang="en-US" sz="1800" spc="-25" dirty="0">
                <a:effectLst/>
                <a:latin typeface="Arial" panose="020B0604020202020204" pitchFamily="34" charset="0"/>
                <a:ea typeface="Arial" panose="020B0604020202020204" pitchFamily="34" charset="0"/>
              </a:rPr>
              <a:t> </a:t>
            </a:r>
            <a:r>
              <a:rPr lang="en-US" sz="1800" spc="0" dirty="0">
                <a:effectLst/>
                <a:latin typeface="Arial" panose="020B0604020202020204" pitchFamily="34" charset="0"/>
                <a:ea typeface="Arial" panose="020B0604020202020204" pitchFamily="34" charset="0"/>
              </a:rPr>
              <a:t>over</a:t>
            </a:r>
            <a:r>
              <a:rPr lang="en-US" sz="1800" spc="-25" dirty="0">
                <a:effectLst/>
                <a:latin typeface="Arial" panose="020B0604020202020204" pitchFamily="34" charset="0"/>
                <a:ea typeface="Arial" panose="020B0604020202020204" pitchFamily="34" charset="0"/>
              </a:rPr>
              <a:t> </a:t>
            </a:r>
            <a:r>
              <a:rPr lang="en-US" sz="1800" spc="0" dirty="0">
                <a:effectLst/>
                <a:latin typeface="Arial" panose="020B0604020202020204" pitchFamily="34" charset="0"/>
                <a:ea typeface="Arial" panose="020B0604020202020204" pitchFamily="34" charset="0"/>
              </a:rPr>
              <a:t>the</a:t>
            </a:r>
            <a:r>
              <a:rPr lang="en-US" sz="1800" spc="-25" dirty="0">
                <a:effectLst/>
                <a:latin typeface="Arial" panose="020B0604020202020204" pitchFamily="34" charset="0"/>
                <a:ea typeface="Arial" panose="020B0604020202020204" pitchFamily="34" charset="0"/>
              </a:rPr>
              <a:t> </a:t>
            </a:r>
            <a:r>
              <a:rPr lang="en-US" sz="1800" spc="0" dirty="0">
                <a:effectLst/>
                <a:latin typeface="Arial" panose="020B0604020202020204" pitchFamily="34" charset="0"/>
                <a:ea typeface="Arial" panose="020B0604020202020204" pitchFamily="34" charset="0"/>
              </a:rPr>
              <a:t>past</a:t>
            </a:r>
            <a:r>
              <a:rPr lang="en-US" sz="1800" spc="-25" dirty="0">
                <a:effectLst/>
                <a:latin typeface="Arial" panose="020B0604020202020204" pitchFamily="34" charset="0"/>
                <a:ea typeface="Arial" panose="020B0604020202020204" pitchFamily="34" charset="0"/>
              </a:rPr>
              <a:t> </a:t>
            </a:r>
            <a:r>
              <a:rPr lang="en-US" sz="1800" spc="0" dirty="0">
                <a:effectLst/>
                <a:latin typeface="Arial" panose="020B0604020202020204" pitchFamily="34" charset="0"/>
                <a:ea typeface="Arial" panose="020B0604020202020204" pitchFamily="34" charset="0"/>
              </a:rPr>
              <a:t>five</a:t>
            </a:r>
            <a:r>
              <a:rPr lang="en-US" sz="1800" spc="-25" dirty="0">
                <a:effectLst/>
                <a:latin typeface="Arial" panose="020B0604020202020204" pitchFamily="34" charset="0"/>
                <a:ea typeface="Arial" panose="020B0604020202020204" pitchFamily="34" charset="0"/>
              </a:rPr>
              <a:t> </a:t>
            </a:r>
            <a:r>
              <a:rPr lang="en-US" sz="1800" spc="0" dirty="0">
                <a:effectLst/>
                <a:latin typeface="Arial" panose="020B0604020202020204" pitchFamily="34" charset="0"/>
                <a:ea typeface="Arial" panose="020B0604020202020204" pitchFamily="34" charset="0"/>
              </a:rPr>
              <a:t>years,</a:t>
            </a:r>
            <a:r>
              <a:rPr lang="en-US" sz="1800" spc="-25" dirty="0">
                <a:effectLst/>
                <a:latin typeface="Arial" panose="020B0604020202020204" pitchFamily="34" charset="0"/>
                <a:ea typeface="Arial" panose="020B0604020202020204" pitchFamily="34" charset="0"/>
              </a:rPr>
              <a:t> </a:t>
            </a:r>
            <a:r>
              <a:rPr lang="en-US" sz="1800" spc="0" dirty="0">
                <a:effectLst/>
                <a:latin typeface="Arial" panose="020B0604020202020204" pitchFamily="34" charset="0"/>
                <a:ea typeface="Arial" panose="020B0604020202020204" pitchFamily="34" charset="0"/>
              </a:rPr>
              <a:t>resulting</a:t>
            </a:r>
            <a:r>
              <a:rPr lang="en-US" sz="1800" spc="-25" dirty="0">
                <a:effectLst/>
                <a:latin typeface="Arial" panose="020B0604020202020204" pitchFamily="34" charset="0"/>
                <a:ea typeface="Arial" panose="020B0604020202020204" pitchFamily="34" charset="0"/>
              </a:rPr>
              <a:t> </a:t>
            </a:r>
            <a:r>
              <a:rPr lang="en-US" sz="1800" spc="0" dirty="0">
                <a:effectLst/>
                <a:latin typeface="Arial" panose="020B0604020202020204" pitchFamily="34" charset="0"/>
                <a:ea typeface="Arial" panose="020B0604020202020204" pitchFamily="34" charset="0"/>
              </a:rPr>
              <a:t>in</a:t>
            </a:r>
            <a:r>
              <a:rPr lang="en-US" sz="1800" spc="-25" dirty="0">
                <a:effectLst/>
                <a:latin typeface="Arial" panose="020B0604020202020204" pitchFamily="34" charset="0"/>
                <a:ea typeface="Arial" panose="020B0604020202020204" pitchFamily="34" charset="0"/>
              </a:rPr>
              <a:t> </a:t>
            </a:r>
            <a:r>
              <a:rPr lang="en-US" sz="1800" spc="0" dirty="0">
                <a:effectLst/>
                <a:latin typeface="Arial" panose="020B0604020202020204" pitchFamily="34" charset="0"/>
                <a:ea typeface="Arial" panose="020B0604020202020204" pitchFamily="34" charset="0"/>
              </a:rPr>
              <a:t>more</a:t>
            </a:r>
            <a:r>
              <a:rPr lang="en-US" sz="1800" spc="-25" dirty="0">
                <a:effectLst/>
                <a:latin typeface="Arial" panose="020B0604020202020204" pitchFamily="34" charset="0"/>
                <a:ea typeface="Arial" panose="020B0604020202020204" pitchFamily="34" charset="0"/>
              </a:rPr>
              <a:t> </a:t>
            </a:r>
            <a:r>
              <a:rPr lang="en-US" sz="1800" spc="0" dirty="0">
                <a:effectLst/>
                <a:latin typeface="Arial" panose="020B0604020202020204" pitchFamily="34" charset="0"/>
                <a:ea typeface="Arial" panose="020B0604020202020204" pitchFamily="34" charset="0"/>
              </a:rPr>
              <a:t>scholarships</a:t>
            </a:r>
            <a:r>
              <a:rPr lang="en-US" sz="1800" spc="-25" dirty="0">
                <a:effectLst/>
                <a:latin typeface="Arial" panose="020B0604020202020204" pitchFamily="34" charset="0"/>
                <a:ea typeface="Arial" panose="020B0604020202020204" pitchFamily="34" charset="0"/>
              </a:rPr>
              <a:t> </a:t>
            </a:r>
            <a:r>
              <a:rPr lang="en-US" sz="1800" spc="0" dirty="0">
                <a:effectLst/>
                <a:latin typeface="Arial" panose="020B0604020202020204" pitchFamily="34" charset="0"/>
                <a:ea typeface="Arial" panose="020B0604020202020204" pitchFamily="34" charset="0"/>
              </a:rPr>
              <a:t>being offered</a:t>
            </a:r>
            <a:r>
              <a:rPr lang="en-US" sz="1800" spc="-25" dirty="0">
                <a:effectLst/>
                <a:latin typeface="Arial" panose="020B0604020202020204" pitchFamily="34" charset="0"/>
                <a:ea typeface="Arial" panose="020B0604020202020204" pitchFamily="34" charset="0"/>
              </a:rPr>
              <a:t> </a:t>
            </a:r>
            <a:r>
              <a:rPr lang="en-US" sz="1800" spc="0" dirty="0">
                <a:effectLst/>
                <a:latin typeface="Arial" panose="020B0604020202020204" pitchFamily="34" charset="0"/>
                <a:ea typeface="Arial" panose="020B0604020202020204" pitchFamily="34" charset="0"/>
              </a:rPr>
              <a:t>each</a:t>
            </a:r>
            <a:r>
              <a:rPr lang="en-US" sz="1800" spc="-25" dirty="0">
                <a:effectLst/>
                <a:latin typeface="Arial" panose="020B0604020202020204" pitchFamily="34" charset="0"/>
                <a:ea typeface="Arial" panose="020B0604020202020204" pitchFamily="34" charset="0"/>
              </a:rPr>
              <a:t> </a:t>
            </a:r>
            <a:r>
              <a:rPr lang="en-US" sz="1800" spc="0" dirty="0">
                <a:effectLst/>
                <a:latin typeface="Arial" panose="020B0604020202020204" pitchFamily="34" charset="0"/>
                <a:ea typeface="Arial" panose="020B0604020202020204" pitchFamily="34" charset="0"/>
              </a:rPr>
              <a:t>year. In 2024-2025, The Southeastern Foundation accounted for almost $1,200,000 in direct scholarships to students and with additional support from other foundations and friends the University saw almost $1,4000,000 in support for students this year, a record high at Southeastern.</a:t>
            </a:r>
          </a:p>
          <a:p>
            <a:pPr marL="1143000" marR="210185" lvl="2" indent="-228600">
              <a:lnSpc>
                <a:spcPct val="115000"/>
              </a:lnSpc>
              <a:buFont typeface="Arial" panose="020B0604020202020204" pitchFamily="34" charset="0"/>
              <a:buChar char="○"/>
              <a:tabLst>
                <a:tab pos="977900" algn="l"/>
              </a:tabLst>
            </a:pPr>
            <a:r>
              <a:rPr lang="en-US" sz="1800" b="1" spc="0" dirty="0">
                <a:effectLst/>
                <a:latin typeface="Arial" panose="020B0604020202020204" pitchFamily="34" charset="0"/>
                <a:ea typeface="Arial" panose="020B0604020202020204" pitchFamily="34" charset="0"/>
              </a:rPr>
              <a:t>Scholarship Campaigns</a:t>
            </a:r>
            <a:r>
              <a:rPr lang="en-US" sz="1800" spc="0" dirty="0">
                <a:effectLst/>
                <a:latin typeface="Arial" panose="020B0604020202020204" pitchFamily="34" charset="0"/>
                <a:ea typeface="Arial" panose="020B0604020202020204" pitchFamily="34" charset="0"/>
              </a:rPr>
              <a:t>: Launch targeted fundraising campaigns to secure additional</a:t>
            </a:r>
            <a:r>
              <a:rPr lang="en-US" sz="1800" spc="-35" dirty="0">
                <a:effectLst/>
                <a:latin typeface="Arial" panose="020B0604020202020204" pitchFamily="34" charset="0"/>
                <a:ea typeface="Arial" panose="020B0604020202020204" pitchFamily="34" charset="0"/>
              </a:rPr>
              <a:t> </a:t>
            </a:r>
            <a:r>
              <a:rPr lang="en-US" sz="1800" spc="0" dirty="0">
                <a:effectLst/>
                <a:latin typeface="Arial" panose="020B0604020202020204" pitchFamily="34" charset="0"/>
                <a:ea typeface="Arial" panose="020B0604020202020204" pitchFamily="34" charset="0"/>
              </a:rPr>
              <a:t>donations</a:t>
            </a:r>
            <a:r>
              <a:rPr lang="en-US" sz="1800" spc="-35" dirty="0">
                <a:effectLst/>
                <a:latin typeface="Arial" panose="020B0604020202020204" pitchFamily="34" charset="0"/>
                <a:ea typeface="Arial" panose="020B0604020202020204" pitchFamily="34" charset="0"/>
              </a:rPr>
              <a:t> </a:t>
            </a:r>
            <a:r>
              <a:rPr lang="en-US" sz="1800" spc="0" dirty="0">
                <a:effectLst/>
                <a:latin typeface="Arial" panose="020B0604020202020204" pitchFamily="34" charset="0"/>
                <a:ea typeface="Arial" panose="020B0604020202020204" pitchFamily="34" charset="0"/>
              </a:rPr>
              <a:t>for</a:t>
            </a:r>
            <a:r>
              <a:rPr lang="en-US" sz="1800" spc="-35" dirty="0">
                <a:effectLst/>
                <a:latin typeface="Arial" panose="020B0604020202020204" pitchFamily="34" charset="0"/>
                <a:ea typeface="Arial" panose="020B0604020202020204" pitchFamily="34" charset="0"/>
              </a:rPr>
              <a:t> </a:t>
            </a:r>
            <a:r>
              <a:rPr lang="en-US" sz="1800" spc="0" dirty="0">
                <a:effectLst/>
                <a:latin typeface="Arial" panose="020B0604020202020204" pitchFamily="34" charset="0"/>
                <a:ea typeface="Arial" panose="020B0604020202020204" pitchFamily="34" charset="0"/>
              </a:rPr>
              <a:t>need-based</a:t>
            </a:r>
            <a:r>
              <a:rPr lang="en-US" sz="1800" spc="-35" dirty="0">
                <a:effectLst/>
                <a:latin typeface="Arial" panose="020B0604020202020204" pitchFamily="34" charset="0"/>
                <a:ea typeface="Arial" panose="020B0604020202020204" pitchFamily="34" charset="0"/>
              </a:rPr>
              <a:t> </a:t>
            </a:r>
            <a:r>
              <a:rPr lang="en-US" sz="1800" spc="0" dirty="0">
                <a:effectLst/>
                <a:latin typeface="Arial" panose="020B0604020202020204" pitchFamily="34" charset="0"/>
                <a:ea typeface="Arial" panose="020B0604020202020204" pitchFamily="34" charset="0"/>
              </a:rPr>
              <a:t>scholarships,</a:t>
            </a:r>
            <a:r>
              <a:rPr lang="en-US" sz="1800" spc="-35" dirty="0">
                <a:effectLst/>
                <a:latin typeface="Arial" panose="020B0604020202020204" pitchFamily="34" charset="0"/>
                <a:ea typeface="Arial" panose="020B0604020202020204" pitchFamily="34" charset="0"/>
              </a:rPr>
              <a:t> </a:t>
            </a:r>
            <a:r>
              <a:rPr lang="en-US" sz="1800" spc="0" dirty="0">
                <a:effectLst/>
                <a:latin typeface="Arial" panose="020B0604020202020204" pitchFamily="34" charset="0"/>
                <a:ea typeface="Arial" panose="020B0604020202020204" pitchFamily="34" charset="0"/>
              </a:rPr>
              <a:t>emphasizing</a:t>
            </a:r>
            <a:r>
              <a:rPr lang="en-US" sz="1800" spc="-35" dirty="0">
                <a:effectLst/>
                <a:latin typeface="Arial" panose="020B0604020202020204" pitchFamily="34" charset="0"/>
                <a:ea typeface="Arial" panose="020B0604020202020204" pitchFamily="34" charset="0"/>
              </a:rPr>
              <a:t> </a:t>
            </a:r>
            <a:r>
              <a:rPr lang="en-US" sz="1800" spc="0" dirty="0">
                <a:effectLst/>
                <a:latin typeface="Arial" panose="020B0604020202020204" pitchFamily="34" charset="0"/>
                <a:ea typeface="Arial" panose="020B0604020202020204" pitchFamily="34" charset="0"/>
              </a:rPr>
              <a:t>community</a:t>
            </a:r>
            <a:r>
              <a:rPr lang="en-US" sz="1800" spc="-35" dirty="0">
                <a:effectLst/>
                <a:latin typeface="Arial" panose="020B0604020202020204" pitchFamily="34" charset="0"/>
                <a:ea typeface="Arial" panose="020B0604020202020204" pitchFamily="34" charset="0"/>
              </a:rPr>
              <a:t> </a:t>
            </a:r>
            <a:r>
              <a:rPr lang="en-US" sz="1800" spc="0" dirty="0">
                <a:effectLst/>
                <a:latin typeface="Arial" panose="020B0604020202020204" pitchFamily="34" charset="0"/>
                <a:ea typeface="Arial" panose="020B0604020202020204" pitchFamily="34" charset="0"/>
              </a:rPr>
              <a:t>and alumni engagement. The blueprint for these campaigns has been established at Southeastern, most recently with the John Massey Leadership Scholars program that will support $400,000 per year in ongoing student scholarships in 2026 when the program reached full maturity. </a:t>
            </a:r>
          </a:p>
          <a:p>
            <a:pPr marL="1143000" marR="210185" lvl="2" indent="-228600">
              <a:lnSpc>
                <a:spcPct val="115000"/>
              </a:lnSpc>
              <a:buFont typeface="Arial" panose="020B0604020202020204" pitchFamily="34" charset="0"/>
              <a:buChar char="○"/>
              <a:tabLst>
                <a:tab pos="977900" algn="l"/>
              </a:tabLst>
            </a:pPr>
            <a:r>
              <a:rPr lang="en-US" sz="1800" b="1" spc="0" dirty="0">
                <a:effectLst/>
                <a:latin typeface="Arial" panose="020B0604020202020204" pitchFamily="34" charset="0"/>
                <a:ea typeface="Arial" panose="020B0604020202020204" pitchFamily="34" charset="0"/>
              </a:rPr>
              <a:t>Giving Day Campaigns</a:t>
            </a:r>
            <a:r>
              <a:rPr lang="en-US" sz="1800" spc="0" dirty="0">
                <a:effectLst/>
                <a:latin typeface="Arial" panose="020B0604020202020204" pitchFamily="34" charset="0"/>
                <a:ea typeface="Arial" panose="020B0604020202020204" pitchFamily="34" charset="0"/>
              </a:rPr>
              <a:t>: Giving Day has also resulted in additional dollars for specific scholarships.</a:t>
            </a:r>
          </a:p>
          <a:p>
            <a:pPr marL="1143000" marR="65405" lvl="2" indent="-228600">
              <a:lnSpc>
                <a:spcPct val="115000"/>
              </a:lnSpc>
              <a:spcBef>
                <a:spcPts val="190"/>
              </a:spcBef>
              <a:buFont typeface="Arial" panose="020B0604020202020204" pitchFamily="34" charset="0"/>
              <a:buChar char="○"/>
              <a:tabLst>
                <a:tab pos="977900" algn="l"/>
              </a:tabLst>
            </a:pPr>
            <a:endParaRPr lang="en-US" sz="1600" spc="0" dirty="0">
              <a:effectLst/>
              <a:latin typeface="Arial" panose="020B0604020202020204" pitchFamily="34" charset="0"/>
              <a:ea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3200312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94360" y="254855"/>
            <a:ext cx="9778365" cy="658300"/>
          </a:xfrm>
        </p:spPr>
        <p:txBody>
          <a:bodyPr/>
          <a:lstStyle/>
          <a:p>
            <a:r>
              <a:rPr lang="en-US" dirty="0"/>
              <a:t>Strategic Objectives and Initiatives</a:t>
            </a:r>
          </a:p>
        </p:txBody>
      </p:sp>
      <p:sp>
        <p:nvSpPr>
          <p:cNvPr id="6" name="Content Placeholder 5">
            <a:extLst>
              <a:ext uri="{FF2B5EF4-FFF2-40B4-BE49-F238E27FC236}">
                <a16:creationId xmlns:a16="http://schemas.microsoft.com/office/drawing/2014/main" id="{B19E8B43-7617-E68C-C920-FF299AC6EBA0}"/>
              </a:ext>
            </a:extLst>
          </p:cNvPr>
          <p:cNvSpPr>
            <a:spLocks noGrp="1"/>
          </p:cNvSpPr>
          <p:nvPr>
            <p:ph sz="quarter" idx="15"/>
          </p:nvPr>
        </p:nvSpPr>
        <p:spPr>
          <a:xfrm>
            <a:off x="594360" y="1300163"/>
            <a:ext cx="10992803" cy="4973832"/>
          </a:xfrm>
        </p:spPr>
        <p:txBody>
          <a:bodyPr>
            <a:normAutofit fontScale="85000" lnSpcReduction="10000"/>
          </a:bodyPr>
          <a:lstStyle/>
          <a:p>
            <a:pPr marR="12700" lvl="0">
              <a:lnSpc>
                <a:spcPct val="210000"/>
              </a:lnSpc>
              <a:spcBef>
                <a:spcPts val="1200"/>
              </a:spcBef>
              <a:buSzPts val="1100"/>
              <a:tabLst>
                <a:tab pos="217170" algn="l"/>
              </a:tabLst>
            </a:pPr>
            <a:r>
              <a:rPr lang="en-US" sz="3200" b="1" spc="-5" dirty="0">
                <a:effectLst/>
                <a:latin typeface="Arial" panose="020B0604020202020204" pitchFamily="34" charset="0"/>
                <a:ea typeface="Arial" panose="020B0604020202020204" pitchFamily="34" charset="0"/>
              </a:rPr>
              <a:t>2. Tuition and Fee Reorganization </a:t>
            </a:r>
            <a:endParaRPr lang="en-US" sz="3200" spc="-5" dirty="0">
              <a:effectLst/>
              <a:latin typeface="Arial" panose="020B0604020202020204" pitchFamily="34" charset="0"/>
              <a:ea typeface="Arial" panose="020B0604020202020204" pitchFamily="34" charset="0"/>
            </a:endParaRPr>
          </a:p>
          <a:p>
            <a:pPr marL="62865" marR="12700">
              <a:lnSpc>
                <a:spcPct val="210000"/>
              </a:lnSpc>
              <a:spcBef>
                <a:spcPts val="1200"/>
              </a:spcBef>
              <a:buNone/>
              <a:tabLst>
                <a:tab pos="217170" algn="l"/>
              </a:tabLst>
            </a:pPr>
            <a:r>
              <a:rPr lang="en-US" sz="2400" b="1" dirty="0">
                <a:effectLst/>
                <a:latin typeface="Arial" panose="020B0604020202020204" pitchFamily="34" charset="0"/>
                <a:ea typeface="Arial" panose="020B0604020202020204" pitchFamily="34" charset="0"/>
              </a:rPr>
              <a:t>Objective</a:t>
            </a:r>
            <a:r>
              <a:rPr lang="en-US" sz="2400" dirty="0">
                <a:effectLst/>
                <a:latin typeface="Arial" panose="020B0604020202020204" pitchFamily="34" charset="0"/>
                <a:ea typeface="Arial" panose="020B0604020202020204" pitchFamily="34" charset="0"/>
              </a:rPr>
              <a:t>:</a:t>
            </a:r>
            <a:r>
              <a:rPr lang="en-US" sz="2400" spc="-4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Enhance</a:t>
            </a:r>
            <a:r>
              <a:rPr lang="en-US" sz="2400" spc="-4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transparency</a:t>
            </a:r>
            <a:r>
              <a:rPr lang="en-US" sz="2400" spc="-4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in</a:t>
            </a:r>
            <a:r>
              <a:rPr lang="en-US" sz="2400" spc="-4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tuition</a:t>
            </a:r>
            <a:r>
              <a:rPr lang="en-US" sz="2400" spc="-4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pricing.</a:t>
            </a:r>
          </a:p>
          <a:p>
            <a:pPr marL="742950" marR="0" lvl="1" indent="-285750">
              <a:lnSpc>
                <a:spcPts val="1260"/>
              </a:lnSpc>
              <a:spcBef>
                <a:spcPts val="1200"/>
              </a:spcBef>
              <a:buSzPts val="1100"/>
              <a:buFont typeface="Arial" panose="020B0604020202020204" pitchFamily="34" charset="0"/>
              <a:buChar char="●"/>
              <a:tabLst>
                <a:tab pos="520065" algn="l"/>
              </a:tabLst>
            </a:pPr>
            <a:r>
              <a:rPr lang="en-US" sz="2400" b="1" spc="-10" dirty="0">
                <a:effectLst/>
                <a:latin typeface="Arial" panose="020B0604020202020204" pitchFamily="34" charset="0"/>
                <a:ea typeface="Arial" panose="020B0604020202020204" pitchFamily="34" charset="0"/>
              </a:rPr>
              <a:t>Actions</a:t>
            </a:r>
            <a:r>
              <a:rPr lang="en-US" sz="2400" b="0" spc="-10" dirty="0">
                <a:effectLst/>
                <a:latin typeface="Arial" panose="020B0604020202020204" pitchFamily="34" charset="0"/>
                <a:ea typeface="Arial" panose="020B0604020202020204" pitchFamily="34" charset="0"/>
              </a:rPr>
              <a:t>:</a:t>
            </a:r>
            <a:endParaRPr lang="en-US" sz="2400" b="1" spc="0" dirty="0">
              <a:effectLst/>
              <a:latin typeface="Arial" panose="020B0604020202020204" pitchFamily="34" charset="0"/>
              <a:ea typeface="Arial" panose="020B0604020202020204" pitchFamily="34" charset="0"/>
            </a:endParaRPr>
          </a:p>
          <a:p>
            <a:pPr marL="1143000" marR="329565" lvl="2" indent="-228600">
              <a:lnSpc>
                <a:spcPct val="115000"/>
              </a:lnSpc>
              <a:spcBef>
                <a:spcPts val="190"/>
              </a:spcBef>
              <a:buFont typeface="Arial" panose="020B0604020202020204" pitchFamily="34" charset="0"/>
              <a:buChar char="○"/>
              <a:tabLst>
                <a:tab pos="977900" algn="l"/>
              </a:tabLst>
            </a:pPr>
            <a:r>
              <a:rPr lang="en-US" sz="2400" b="1" spc="0" dirty="0">
                <a:effectLst/>
                <a:latin typeface="Arial" panose="020B0604020202020204" pitchFamily="34" charset="0"/>
                <a:ea typeface="Arial" panose="020B0604020202020204" pitchFamily="34" charset="0"/>
              </a:rPr>
              <a:t>Separate</a:t>
            </a:r>
            <a:r>
              <a:rPr lang="en-US" sz="2400" b="1" spc="-30" dirty="0">
                <a:effectLst/>
                <a:latin typeface="Arial" panose="020B0604020202020204" pitchFamily="34" charset="0"/>
                <a:ea typeface="Arial" panose="020B0604020202020204" pitchFamily="34" charset="0"/>
              </a:rPr>
              <a:t> </a:t>
            </a:r>
            <a:r>
              <a:rPr lang="en-US" sz="2400" b="1" spc="0" dirty="0">
                <a:effectLst/>
                <a:latin typeface="Arial" panose="020B0604020202020204" pitchFamily="34" charset="0"/>
                <a:ea typeface="Arial" panose="020B0604020202020204" pitchFamily="34" charset="0"/>
              </a:rPr>
              <a:t>Tuition</a:t>
            </a:r>
            <a:r>
              <a:rPr lang="en-US" sz="2400" b="1" spc="-30" dirty="0">
                <a:effectLst/>
                <a:latin typeface="Arial" panose="020B0604020202020204" pitchFamily="34" charset="0"/>
                <a:ea typeface="Arial" panose="020B0604020202020204" pitchFamily="34" charset="0"/>
              </a:rPr>
              <a:t> </a:t>
            </a:r>
            <a:r>
              <a:rPr lang="en-US" sz="2400" b="1" spc="0" dirty="0">
                <a:effectLst/>
                <a:latin typeface="Arial" panose="020B0604020202020204" pitchFamily="34" charset="0"/>
                <a:ea typeface="Arial" panose="020B0604020202020204" pitchFamily="34" charset="0"/>
              </a:rPr>
              <a:t>and</a:t>
            </a:r>
            <a:r>
              <a:rPr lang="en-US" sz="2400" b="1" spc="-30" dirty="0">
                <a:effectLst/>
                <a:latin typeface="Arial" panose="020B0604020202020204" pitchFamily="34" charset="0"/>
                <a:ea typeface="Arial" panose="020B0604020202020204" pitchFamily="34" charset="0"/>
              </a:rPr>
              <a:t> </a:t>
            </a:r>
            <a:r>
              <a:rPr lang="en-US" sz="2400" b="1" spc="0" dirty="0">
                <a:effectLst/>
                <a:latin typeface="Arial" panose="020B0604020202020204" pitchFamily="34" charset="0"/>
                <a:ea typeface="Arial" panose="020B0604020202020204" pitchFamily="34" charset="0"/>
              </a:rPr>
              <a:t>Fees</a:t>
            </a:r>
            <a:r>
              <a:rPr lang="en-US" sz="2400" spc="0" dirty="0">
                <a:effectLst/>
                <a:latin typeface="Arial" panose="020B0604020202020204" pitchFamily="34" charset="0"/>
                <a:ea typeface="Arial" panose="020B0604020202020204" pitchFamily="34" charset="0"/>
              </a:rPr>
              <a:t>:</a:t>
            </a:r>
            <a:r>
              <a:rPr lang="en-US" sz="2400" spc="-30"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Analyze</a:t>
            </a:r>
            <a:r>
              <a:rPr lang="en-US" sz="2400" spc="-30"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the</a:t>
            </a:r>
            <a:r>
              <a:rPr lang="en-US" sz="2400" spc="-30"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potential</a:t>
            </a:r>
            <a:r>
              <a:rPr lang="en-US" sz="2400" spc="-30"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to</a:t>
            </a:r>
            <a:r>
              <a:rPr lang="en-US" sz="2400" spc="-30"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itemize</a:t>
            </a:r>
            <a:r>
              <a:rPr lang="en-US" sz="2400" spc="-30"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tuition</a:t>
            </a:r>
            <a:r>
              <a:rPr lang="en-US" sz="2400" spc="-30"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and</a:t>
            </a:r>
            <a:r>
              <a:rPr lang="en-US" sz="2400" spc="-30"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fees, allowing students to see the true cost of their specific degree programs. Southeastern already has one of the most transparent pricing structures among Oklahoma Institutions with very few mandatory fees and academic services fees that are specific to support programmatic outcomes. Southeastern will continue to support this philosophy when proposing cost increases and continually evaluate current tuition and fee structures to ensure that they are applicable to real world student outcomes and support affordability in relationship to university operating costs while controlling student debt.</a:t>
            </a:r>
          </a:p>
        </p:txBody>
      </p:sp>
    </p:spTree>
    <p:extLst>
      <p:ext uri="{BB962C8B-B14F-4D97-AF65-F5344CB8AC3E}">
        <p14:creationId xmlns:p14="http://schemas.microsoft.com/office/powerpoint/2010/main" val="888484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766B5-2F04-4D6F-FD95-367CF28264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834164-A4A1-7037-9EA5-1C8DABA3119B}"/>
              </a:ext>
            </a:extLst>
          </p:cNvPr>
          <p:cNvSpPr>
            <a:spLocks noGrp="1"/>
          </p:cNvSpPr>
          <p:nvPr>
            <p:ph type="title"/>
          </p:nvPr>
        </p:nvSpPr>
        <p:spPr>
          <a:xfrm>
            <a:off x="402907" y="249818"/>
            <a:ext cx="10873740" cy="766631"/>
          </a:xfrm>
        </p:spPr>
        <p:txBody>
          <a:bodyPr/>
          <a:lstStyle/>
          <a:p>
            <a:r>
              <a:rPr lang="en-US" dirty="0"/>
              <a:t>Strategic Objectives and Initiatives</a:t>
            </a:r>
          </a:p>
        </p:txBody>
      </p:sp>
      <p:grpSp>
        <p:nvGrpSpPr>
          <p:cNvPr id="19" name="Group 18">
            <a:extLst>
              <a:ext uri="{FF2B5EF4-FFF2-40B4-BE49-F238E27FC236}">
                <a16:creationId xmlns:a16="http://schemas.microsoft.com/office/drawing/2014/main" id="{324A4944-74B9-6603-3767-04808488B38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3682A47B-CF42-E267-144E-8110AD4E0B0A}"/>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EDC5BD83-99AC-692D-5B0F-091A47E01DE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7A7BA24A-E996-22D5-D127-BFD17178EBB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7" name="Text Placeholder 6">
            <a:extLst>
              <a:ext uri="{FF2B5EF4-FFF2-40B4-BE49-F238E27FC236}">
                <a16:creationId xmlns:a16="http://schemas.microsoft.com/office/drawing/2014/main" id="{89046847-BDC6-D3D2-BCF6-4D9ED83D1EF4}"/>
              </a:ext>
            </a:extLst>
          </p:cNvPr>
          <p:cNvSpPr>
            <a:spLocks noGrp="1"/>
          </p:cNvSpPr>
          <p:nvPr>
            <p:ph sz="quarter" idx="13"/>
          </p:nvPr>
        </p:nvSpPr>
        <p:spPr>
          <a:xfrm>
            <a:off x="402907" y="1300163"/>
            <a:ext cx="11065193" cy="5308019"/>
          </a:xfrm>
        </p:spPr>
        <p:txBody>
          <a:bodyPr>
            <a:normAutofit/>
          </a:bodyPr>
          <a:lstStyle/>
          <a:p>
            <a:pPr marL="0" marR="0" lvl="0" indent="0">
              <a:spcBef>
                <a:spcPts val="1420"/>
              </a:spcBef>
              <a:buSzPts val="1100"/>
              <a:buNone/>
              <a:tabLst>
                <a:tab pos="217170" algn="l"/>
              </a:tabLst>
            </a:pPr>
            <a:r>
              <a:rPr lang="en-US" sz="3200" b="1" spc="-5" dirty="0">
                <a:effectLst/>
                <a:latin typeface="Arial" panose="020B0604020202020204" pitchFamily="34" charset="0"/>
                <a:ea typeface="Arial" panose="020B0604020202020204" pitchFamily="34" charset="0"/>
              </a:rPr>
              <a:t>3</a:t>
            </a:r>
            <a:r>
              <a:rPr lang="en-US" sz="3200" b="1" spc="-5" dirty="0">
                <a:latin typeface="Arial" panose="020B0604020202020204" pitchFamily="34" charset="0"/>
                <a:ea typeface="Arial" panose="020B0604020202020204" pitchFamily="34" charset="0"/>
              </a:rPr>
              <a:t>. Tuition and Fees Pricing Strategy</a:t>
            </a:r>
            <a:r>
              <a:rPr lang="en-US" sz="3200" b="1" dirty="0">
                <a:effectLst/>
                <a:latin typeface="Arial" panose="020B0604020202020204" pitchFamily="34" charset="0"/>
                <a:ea typeface="Arial" panose="020B0604020202020204" pitchFamily="34" charset="0"/>
              </a:rPr>
              <a:t> </a:t>
            </a:r>
            <a:endParaRPr lang="en-US" sz="3200" dirty="0">
              <a:effectLst/>
              <a:latin typeface="Arial" panose="020B0604020202020204" pitchFamily="34" charset="0"/>
              <a:ea typeface="Arial" panose="020B0604020202020204" pitchFamily="34" charset="0"/>
            </a:endParaRPr>
          </a:p>
          <a:p>
            <a:pPr marL="62865" marR="12700">
              <a:lnSpc>
                <a:spcPct val="210000"/>
              </a:lnSpc>
              <a:spcBef>
                <a:spcPts val="1200"/>
              </a:spcBef>
              <a:buNone/>
              <a:tabLst>
                <a:tab pos="217170" algn="l"/>
              </a:tabLst>
            </a:pPr>
            <a:r>
              <a:rPr lang="en-US" sz="2400" b="1" dirty="0">
                <a:effectLst/>
                <a:latin typeface="Arial" panose="020B0604020202020204" pitchFamily="34" charset="0"/>
                <a:ea typeface="Arial" panose="020B0604020202020204" pitchFamily="34" charset="0"/>
              </a:rPr>
              <a:t>Objective: </a:t>
            </a:r>
            <a:r>
              <a:rPr lang="en-US" sz="2400" dirty="0">
                <a:effectLst/>
                <a:latin typeface="Arial" panose="020B0604020202020204" pitchFamily="34" charset="0"/>
                <a:ea typeface="Arial" panose="020B0604020202020204" pitchFamily="34" charset="0"/>
              </a:rPr>
              <a:t>Ensure tuition is appropriate and supportive of student success.</a:t>
            </a:r>
          </a:p>
          <a:p>
            <a:pPr marL="742950" marR="0" lvl="1" indent="-285750">
              <a:spcBef>
                <a:spcPts val="5"/>
              </a:spcBef>
              <a:buSzPts val="1100"/>
              <a:buFont typeface="Arial" panose="020B0604020202020204" pitchFamily="34" charset="0"/>
              <a:buChar char="●"/>
              <a:tabLst>
                <a:tab pos="520065" algn="l"/>
              </a:tabLst>
            </a:pPr>
            <a:r>
              <a:rPr lang="en-US" sz="2400" b="1" spc="-10" dirty="0">
                <a:effectLst/>
                <a:latin typeface="Arial" panose="020B0604020202020204" pitchFamily="34" charset="0"/>
                <a:ea typeface="Arial" panose="020B0604020202020204" pitchFamily="34" charset="0"/>
              </a:rPr>
              <a:t>Actions</a:t>
            </a:r>
            <a:r>
              <a:rPr lang="en-US" sz="2400" b="0" spc="-10" dirty="0">
                <a:effectLst/>
                <a:latin typeface="Arial" panose="020B0604020202020204" pitchFamily="34" charset="0"/>
                <a:ea typeface="Arial" panose="020B0604020202020204" pitchFamily="34" charset="0"/>
              </a:rPr>
              <a:t>:</a:t>
            </a:r>
            <a:endParaRPr lang="en-US" sz="2400" b="1" spc="0" dirty="0">
              <a:effectLst/>
              <a:latin typeface="Arial" panose="020B0604020202020204" pitchFamily="34" charset="0"/>
              <a:ea typeface="Arial" panose="020B0604020202020204" pitchFamily="34" charset="0"/>
            </a:endParaRPr>
          </a:p>
          <a:p>
            <a:pPr marL="1143000" marR="189865" lvl="2" indent="-228600">
              <a:lnSpc>
                <a:spcPct val="115000"/>
              </a:lnSpc>
              <a:spcBef>
                <a:spcPts val="190"/>
              </a:spcBef>
              <a:buFont typeface="Arial" panose="020B0604020202020204" pitchFamily="34" charset="0"/>
              <a:buChar char="○"/>
              <a:tabLst>
                <a:tab pos="977900" algn="l"/>
              </a:tabLst>
            </a:pPr>
            <a:r>
              <a:rPr lang="en-US" sz="2400" b="1" spc="0" dirty="0">
                <a:effectLst/>
                <a:latin typeface="Arial" panose="020B0604020202020204" pitchFamily="34" charset="0"/>
                <a:ea typeface="Arial" panose="020B0604020202020204" pitchFamily="34" charset="0"/>
              </a:rPr>
              <a:t>Tuition and Fee Study</a:t>
            </a:r>
            <a:r>
              <a:rPr lang="en-US" sz="2400" spc="0" dirty="0">
                <a:effectLst/>
                <a:latin typeface="Arial" panose="020B0604020202020204" pitchFamily="34" charset="0"/>
                <a:ea typeface="Arial" panose="020B0604020202020204" pitchFamily="34" charset="0"/>
              </a:rPr>
              <a:t>:</a:t>
            </a:r>
            <a:r>
              <a:rPr lang="en-US" sz="2400" spc="-3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Conduct a tuition study to ensure that tuition is consistent with the market and consistent with career outcomes as a function of graduate return on investment. </a:t>
            </a:r>
          </a:p>
          <a:p>
            <a:pPr marL="1143000" marR="65405" lvl="2" indent="-228600">
              <a:lnSpc>
                <a:spcPct val="115000"/>
              </a:lnSpc>
              <a:spcBef>
                <a:spcPts val="190"/>
              </a:spcBef>
              <a:buFont typeface="Arial" panose="020B0604020202020204" pitchFamily="34" charset="0"/>
              <a:buChar char="○"/>
              <a:tabLst>
                <a:tab pos="977900" algn="l"/>
              </a:tabLst>
            </a:pPr>
            <a:endParaRPr lang="en-US" sz="1600" spc="0" dirty="0">
              <a:effectLst/>
              <a:latin typeface="Arial" panose="020B0604020202020204" pitchFamily="34" charset="0"/>
              <a:ea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571688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B10A4-E345-A298-2A4D-0C5C1EBBAD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851CE4-9085-75A8-17E7-104C605BD66E}"/>
              </a:ext>
            </a:extLst>
          </p:cNvPr>
          <p:cNvSpPr>
            <a:spLocks noGrp="1"/>
          </p:cNvSpPr>
          <p:nvPr>
            <p:ph type="title"/>
          </p:nvPr>
        </p:nvSpPr>
        <p:spPr>
          <a:xfrm>
            <a:off x="594360" y="626330"/>
            <a:ext cx="9778365" cy="658300"/>
          </a:xfrm>
        </p:spPr>
        <p:txBody>
          <a:bodyPr/>
          <a:lstStyle/>
          <a:p>
            <a:r>
              <a:rPr lang="en-US" dirty="0"/>
              <a:t>Strategic Objectives and Initiatives</a:t>
            </a:r>
          </a:p>
        </p:txBody>
      </p:sp>
      <p:sp>
        <p:nvSpPr>
          <p:cNvPr id="6" name="Content Placeholder 5">
            <a:extLst>
              <a:ext uri="{FF2B5EF4-FFF2-40B4-BE49-F238E27FC236}">
                <a16:creationId xmlns:a16="http://schemas.microsoft.com/office/drawing/2014/main" id="{A998C176-FB11-1EF9-6807-ACD2986100C1}"/>
              </a:ext>
            </a:extLst>
          </p:cNvPr>
          <p:cNvSpPr>
            <a:spLocks noGrp="1"/>
          </p:cNvSpPr>
          <p:nvPr>
            <p:ph sz="quarter" idx="15"/>
          </p:nvPr>
        </p:nvSpPr>
        <p:spPr>
          <a:xfrm>
            <a:off x="594360" y="1114426"/>
            <a:ext cx="10992803" cy="5357812"/>
          </a:xfrm>
        </p:spPr>
        <p:txBody>
          <a:bodyPr>
            <a:normAutofit fontScale="85000" lnSpcReduction="20000"/>
          </a:bodyPr>
          <a:lstStyle/>
          <a:p>
            <a:pPr marR="12700" lvl="0">
              <a:lnSpc>
                <a:spcPct val="210000"/>
              </a:lnSpc>
              <a:spcBef>
                <a:spcPts val="1200"/>
              </a:spcBef>
              <a:buSzPts val="1100"/>
              <a:tabLst>
                <a:tab pos="217170" algn="l"/>
              </a:tabLst>
            </a:pPr>
            <a:r>
              <a:rPr lang="en-US" sz="4100" b="1" spc="-5" dirty="0">
                <a:latin typeface="Arial" panose="020B0604020202020204" pitchFamily="34" charset="0"/>
                <a:ea typeface="Arial" panose="020B0604020202020204" pitchFamily="34" charset="0"/>
              </a:rPr>
              <a:t>4</a:t>
            </a:r>
            <a:r>
              <a:rPr lang="en-US" sz="4100" b="1" spc="-5" dirty="0">
                <a:effectLst/>
                <a:latin typeface="Arial" panose="020B0604020202020204" pitchFamily="34" charset="0"/>
                <a:ea typeface="Arial" panose="020B0604020202020204" pitchFamily="34" charset="0"/>
              </a:rPr>
              <a:t>. Income-Share Agreements</a:t>
            </a:r>
          </a:p>
          <a:p>
            <a:pPr marR="12700" lvl="0">
              <a:lnSpc>
                <a:spcPct val="210000"/>
              </a:lnSpc>
              <a:spcBef>
                <a:spcPts val="1200"/>
              </a:spcBef>
              <a:buSzPts val="1100"/>
              <a:tabLst>
                <a:tab pos="217170" algn="l"/>
              </a:tabLst>
            </a:pPr>
            <a:endParaRPr lang="en-US" sz="1400" spc="-5" dirty="0">
              <a:effectLst/>
              <a:latin typeface="Arial" panose="020B0604020202020204" pitchFamily="34" charset="0"/>
              <a:ea typeface="Arial" panose="020B0604020202020204" pitchFamily="34" charset="0"/>
            </a:endParaRPr>
          </a:p>
          <a:p>
            <a:pPr marL="63500" marR="0">
              <a:spcBef>
                <a:spcPts val="5"/>
              </a:spcBef>
              <a:buNone/>
            </a:pPr>
            <a:r>
              <a:rPr lang="en-US" sz="2400" b="1" dirty="0">
                <a:effectLst/>
                <a:latin typeface="Arial" panose="020B0604020202020204" pitchFamily="34" charset="0"/>
                <a:ea typeface="Arial" panose="020B0604020202020204" pitchFamily="34" charset="0"/>
              </a:rPr>
              <a:t>Objective</a:t>
            </a:r>
            <a:r>
              <a:rPr lang="en-US" sz="2400" dirty="0">
                <a:effectLst/>
                <a:latin typeface="Arial" panose="020B0604020202020204" pitchFamily="34" charset="0"/>
                <a:ea typeface="Arial" panose="020B0604020202020204" pitchFamily="34" charset="0"/>
              </a:rPr>
              <a:t>:</a:t>
            </a:r>
            <a:r>
              <a:rPr lang="en-US" sz="2400" spc="-50"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Expand</a:t>
            </a:r>
            <a:r>
              <a:rPr lang="en-US" sz="2400" spc="-3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partnerships</a:t>
            </a:r>
            <a:r>
              <a:rPr lang="en-US" sz="2400" spc="-3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to</a:t>
            </a:r>
            <a:r>
              <a:rPr lang="en-US" sz="2400" spc="-40"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cover</a:t>
            </a:r>
            <a:r>
              <a:rPr lang="en-US" sz="2400" spc="-3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education</a:t>
            </a:r>
            <a:r>
              <a:rPr lang="en-US" sz="2400" spc="-35" dirty="0">
                <a:effectLst/>
                <a:latin typeface="Arial" panose="020B0604020202020204" pitchFamily="34" charset="0"/>
                <a:ea typeface="Arial" panose="020B0604020202020204" pitchFamily="34" charset="0"/>
              </a:rPr>
              <a:t> </a:t>
            </a:r>
            <a:r>
              <a:rPr lang="en-US" sz="2400" spc="-10" dirty="0">
                <a:effectLst/>
                <a:latin typeface="Arial" panose="020B0604020202020204" pitchFamily="34" charset="0"/>
                <a:ea typeface="Arial" panose="020B0604020202020204" pitchFamily="34" charset="0"/>
              </a:rPr>
              <a:t>costs.</a:t>
            </a:r>
            <a:endParaRPr lang="en-US" sz="2400" dirty="0">
              <a:effectLst/>
              <a:latin typeface="Arial" panose="020B0604020202020204" pitchFamily="34" charset="0"/>
              <a:ea typeface="Arial" panose="020B0604020202020204" pitchFamily="34" charset="0"/>
            </a:endParaRPr>
          </a:p>
          <a:p>
            <a:pPr marL="0" marR="0">
              <a:spcBef>
                <a:spcPts val="120"/>
              </a:spcBef>
              <a:buNone/>
            </a:pPr>
            <a:r>
              <a:rPr lang="en-US" sz="2400" dirty="0">
                <a:effectLst/>
                <a:latin typeface="Arial" panose="020B0604020202020204" pitchFamily="34" charset="0"/>
                <a:ea typeface="Arial" panose="020B0604020202020204" pitchFamily="34" charset="0"/>
              </a:rPr>
              <a:t> </a:t>
            </a:r>
          </a:p>
          <a:p>
            <a:pPr marL="742950" marR="0" lvl="1" indent="-285750">
              <a:spcBef>
                <a:spcPts val="5"/>
              </a:spcBef>
              <a:buSzPts val="1100"/>
              <a:buFont typeface="Arial" panose="020B0604020202020204" pitchFamily="34" charset="0"/>
              <a:buChar char="●"/>
              <a:tabLst>
                <a:tab pos="520065" algn="l"/>
              </a:tabLst>
            </a:pPr>
            <a:r>
              <a:rPr lang="en-US" sz="2400" b="1" spc="-10" dirty="0">
                <a:effectLst/>
                <a:latin typeface="Arial" panose="020B0604020202020204" pitchFamily="34" charset="0"/>
                <a:ea typeface="Arial" panose="020B0604020202020204" pitchFamily="34" charset="0"/>
              </a:rPr>
              <a:t>Actions</a:t>
            </a:r>
            <a:r>
              <a:rPr lang="en-US" sz="2400" b="0" spc="-10" dirty="0">
                <a:effectLst/>
                <a:latin typeface="Arial" panose="020B0604020202020204" pitchFamily="34" charset="0"/>
                <a:ea typeface="Arial" panose="020B0604020202020204" pitchFamily="34" charset="0"/>
              </a:rPr>
              <a:t>:</a:t>
            </a:r>
            <a:endParaRPr lang="en-US" sz="2400" b="1" spc="0" dirty="0">
              <a:effectLst/>
              <a:latin typeface="Arial" panose="020B0604020202020204" pitchFamily="34" charset="0"/>
              <a:ea typeface="Arial" panose="020B0604020202020204" pitchFamily="34" charset="0"/>
            </a:endParaRPr>
          </a:p>
          <a:p>
            <a:pPr marL="1143000" marR="218440" lvl="2" indent="-228600">
              <a:lnSpc>
                <a:spcPct val="115000"/>
              </a:lnSpc>
              <a:spcBef>
                <a:spcPts val="185"/>
              </a:spcBef>
              <a:buFont typeface="Arial" panose="020B0604020202020204" pitchFamily="34" charset="0"/>
              <a:buChar char="○"/>
              <a:tabLst>
                <a:tab pos="977900" algn="l"/>
              </a:tabLst>
            </a:pPr>
            <a:r>
              <a:rPr lang="en-US" sz="2400" b="1" spc="0" dirty="0">
                <a:effectLst/>
                <a:latin typeface="Arial" panose="020B0604020202020204" pitchFamily="34" charset="0"/>
                <a:ea typeface="Arial" panose="020B0604020202020204" pitchFamily="34" charset="0"/>
              </a:rPr>
              <a:t>Local</a:t>
            </a:r>
            <a:r>
              <a:rPr lang="en-US" sz="2400" b="1" spc="-25" dirty="0">
                <a:effectLst/>
                <a:latin typeface="Arial" panose="020B0604020202020204" pitchFamily="34" charset="0"/>
                <a:ea typeface="Arial" panose="020B0604020202020204" pitchFamily="34" charset="0"/>
              </a:rPr>
              <a:t> </a:t>
            </a:r>
            <a:r>
              <a:rPr lang="en-US" sz="2400" b="1" spc="0" dirty="0">
                <a:effectLst/>
                <a:latin typeface="Arial" panose="020B0604020202020204" pitchFamily="34" charset="0"/>
                <a:ea typeface="Arial" panose="020B0604020202020204" pitchFamily="34" charset="0"/>
              </a:rPr>
              <a:t>Hospital</a:t>
            </a:r>
            <a:r>
              <a:rPr lang="en-US" sz="2400" b="1" spc="-25" dirty="0">
                <a:effectLst/>
                <a:latin typeface="Arial" panose="020B0604020202020204" pitchFamily="34" charset="0"/>
                <a:ea typeface="Arial" panose="020B0604020202020204" pitchFamily="34" charset="0"/>
              </a:rPr>
              <a:t> </a:t>
            </a:r>
            <a:r>
              <a:rPr lang="en-US" sz="2400" b="1" spc="0" dirty="0">
                <a:effectLst/>
                <a:latin typeface="Arial" panose="020B0604020202020204" pitchFamily="34" charset="0"/>
                <a:ea typeface="Arial" panose="020B0604020202020204" pitchFamily="34" charset="0"/>
              </a:rPr>
              <a:t>Partnership</a:t>
            </a:r>
            <a:r>
              <a:rPr lang="en-US" sz="2400" spc="0" dirty="0">
                <a:effectLst/>
                <a:latin typeface="Arial" panose="020B0604020202020204" pitchFamily="34" charset="0"/>
                <a:ea typeface="Arial" panose="020B0604020202020204" pitchFamily="34" charset="0"/>
              </a:rPr>
              <a:t>:</a:t>
            </a:r>
            <a:r>
              <a:rPr lang="en-US" sz="2400" spc="-25"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Explore possible relationship with hospital precipitated by new nursing program to support costs of program through faculty, clinicals, and scholarships. </a:t>
            </a:r>
          </a:p>
          <a:p>
            <a:pPr marL="1143000" marR="319405" lvl="2" indent="-228600">
              <a:lnSpc>
                <a:spcPct val="115000"/>
              </a:lnSpc>
              <a:buFont typeface="Arial" panose="020B0604020202020204" pitchFamily="34" charset="0"/>
              <a:buChar char="○"/>
              <a:tabLst>
                <a:tab pos="977900" algn="l"/>
              </a:tabLst>
            </a:pPr>
            <a:r>
              <a:rPr lang="en-US" sz="2400" b="1" spc="0" dirty="0">
                <a:effectLst/>
                <a:latin typeface="Arial" panose="020B0604020202020204" pitchFamily="34" charset="0"/>
                <a:ea typeface="Arial" panose="020B0604020202020204" pitchFamily="34" charset="0"/>
              </a:rPr>
              <a:t>Co-Op Program Expansion</a:t>
            </a:r>
            <a:r>
              <a:rPr lang="en-US" sz="2400" spc="0" dirty="0">
                <a:effectLst/>
                <a:latin typeface="Arial" panose="020B0604020202020204" pitchFamily="34" charset="0"/>
                <a:ea typeface="Arial" panose="020B0604020202020204" pitchFamily="34" charset="0"/>
              </a:rPr>
              <a:t>: Expand student internship and co-op opportunities with Choctaw Nation and develop new opportunities using this model with other local and regional organizations and businesses. </a:t>
            </a:r>
          </a:p>
          <a:p>
            <a:pPr marL="1143000" marR="319405" lvl="2" indent="-228600">
              <a:lnSpc>
                <a:spcPct val="115000"/>
              </a:lnSpc>
              <a:buFont typeface="Arial" panose="020B0604020202020204" pitchFamily="34" charset="0"/>
              <a:buChar char="○"/>
              <a:tabLst>
                <a:tab pos="977900" algn="l"/>
              </a:tabLst>
            </a:pPr>
            <a:r>
              <a:rPr lang="en-US" sz="2400" b="1" spc="0" dirty="0">
                <a:effectLst/>
                <a:latin typeface="Arial" panose="020B0604020202020204" pitchFamily="34" charset="0"/>
                <a:ea typeface="Arial" panose="020B0604020202020204" pitchFamily="34" charset="0"/>
              </a:rPr>
              <a:t>Two-Year Pathways</a:t>
            </a:r>
            <a:r>
              <a:rPr lang="en-US" sz="2400" spc="0" dirty="0">
                <a:effectLst/>
                <a:latin typeface="Arial" panose="020B0604020202020204" pitchFamily="34" charset="0"/>
                <a:ea typeface="Arial" panose="020B0604020202020204" pitchFamily="34" charset="0"/>
              </a:rPr>
              <a:t>: Expand opportunities for student transfer from local two-year colleges to include Murray State and Eastern Oklahoma to ensure students can transfer credits more seamlessly with degree completion in mind.  </a:t>
            </a:r>
            <a:r>
              <a:rPr lang="en-US" sz="2400" spc="-30" dirty="0">
                <a:effectLst/>
                <a:latin typeface="Arial" panose="020B0604020202020204" pitchFamily="34" charset="0"/>
                <a:ea typeface="Arial" panose="020B0604020202020204" pitchFamily="34" charset="0"/>
              </a:rPr>
              <a:t> </a:t>
            </a:r>
            <a:endParaRPr lang="en-US" sz="2400" spc="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677107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EFEF4-DFEF-E2BC-924B-0A99199D3FA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EF2EC8-2B1D-5CAA-A784-E52230303E66}"/>
              </a:ext>
            </a:extLst>
          </p:cNvPr>
          <p:cNvSpPr>
            <a:spLocks noGrp="1"/>
          </p:cNvSpPr>
          <p:nvPr>
            <p:ph type="title"/>
          </p:nvPr>
        </p:nvSpPr>
        <p:spPr>
          <a:xfrm>
            <a:off x="402907" y="249818"/>
            <a:ext cx="10873740" cy="766631"/>
          </a:xfrm>
        </p:spPr>
        <p:txBody>
          <a:bodyPr/>
          <a:lstStyle/>
          <a:p>
            <a:r>
              <a:rPr lang="en-US" dirty="0"/>
              <a:t>Strategic Objectives and Initiatives</a:t>
            </a:r>
          </a:p>
        </p:txBody>
      </p:sp>
      <p:grpSp>
        <p:nvGrpSpPr>
          <p:cNvPr id="19" name="Group 18">
            <a:extLst>
              <a:ext uri="{FF2B5EF4-FFF2-40B4-BE49-F238E27FC236}">
                <a16:creationId xmlns:a16="http://schemas.microsoft.com/office/drawing/2014/main" id="{50C1BBA8-6EB1-D5EA-F318-9B3451E457E2}"/>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68A85A61-0E91-D5EF-1F55-55BA116E123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C475EA56-4626-6217-B37D-3C68FC78B77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40A9F5A1-F5FC-DAD6-0999-8BD6C94EC646}"/>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7" name="Text Placeholder 6">
            <a:extLst>
              <a:ext uri="{FF2B5EF4-FFF2-40B4-BE49-F238E27FC236}">
                <a16:creationId xmlns:a16="http://schemas.microsoft.com/office/drawing/2014/main" id="{7AB7C95C-72D0-ACA7-2F85-3DBE933A17E0}"/>
              </a:ext>
            </a:extLst>
          </p:cNvPr>
          <p:cNvSpPr>
            <a:spLocks noGrp="1"/>
          </p:cNvSpPr>
          <p:nvPr>
            <p:ph sz="quarter" idx="13"/>
          </p:nvPr>
        </p:nvSpPr>
        <p:spPr>
          <a:xfrm>
            <a:off x="402907" y="800101"/>
            <a:ext cx="11065193" cy="5808082"/>
          </a:xfrm>
        </p:spPr>
        <p:txBody>
          <a:bodyPr>
            <a:normAutofit/>
          </a:bodyPr>
          <a:lstStyle/>
          <a:p>
            <a:pPr marL="0" marR="12700" lvl="0" indent="0">
              <a:lnSpc>
                <a:spcPct val="100000"/>
              </a:lnSpc>
              <a:spcBef>
                <a:spcPts val="0"/>
              </a:spcBef>
              <a:buSzPts val="1100"/>
              <a:buNone/>
              <a:tabLst>
                <a:tab pos="217170" algn="l"/>
              </a:tabLst>
            </a:pPr>
            <a:r>
              <a:rPr lang="en-US" sz="3200" b="1" spc="-5" dirty="0">
                <a:latin typeface="Arial" panose="020B0604020202020204" pitchFamily="34" charset="0"/>
                <a:ea typeface="Arial" panose="020B0604020202020204" pitchFamily="34" charset="0"/>
              </a:rPr>
              <a:t>5. </a:t>
            </a:r>
            <a:r>
              <a:rPr lang="en-US" sz="3200" b="1" spc="-5" dirty="0">
                <a:effectLst/>
                <a:latin typeface="Arial" panose="020B0604020202020204" pitchFamily="34" charset="0"/>
                <a:ea typeface="Arial" panose="020B0604020202020204" pitchFamily="34" charset="0"/>
              </a:rPr>
              <a:t>Acceleration</a:t>
            </a:r>
            <a:r>
              <a:rPr lang="en-US" sz="3200" b="1" spc="-40" dirty="0">
                <a:effectLst/>
                <a:latin typeface="Arial" panose="020B0604020202020204" pitchFamily="34" charset="0"/>
                <a:ea typeface="Arial" panose="020B0604020202020204" pitchFamily="34" charset="0"/>
              </a:rPr>
              <a:t> </a:t>
            </a:r>
            <a:r>
              <a:rPr lang="en-US" sz="3200" b="1" spc="-5" dirty="0">
                <a:effectLst/>
                <a:latin typeface="Arial" panose="020B0604020202020204" pitchFamily="34" charset="0"/>
                <a:ea typeface="Arial" panose="020B0604020202020204" pitchFamily="34" charset="0"/>
              </a:rPr>
              <a:t>Degree</a:t>
            </a:r>
            <a:r>
              <a:rPr lang="en-US" sz="3200" b="1" spc="-40" dirty="0">
                <a:effectLst/>
                <a:latin typeface="Arial" panose="020B0604020202020204" pitchFamily="34" charset="0"/>
                <a:ea typeface="Arial" panose="020B0604020202020204" pitchFamily="34" charset="0"/>
              </a:rPr>
              <a:t> </a:t>
            </a:r>
            <a:r>
              <a:rPr lang="en-US" sz="3200" b="1" spc="-5" dirty="0">
                <a:effectLst/>
                <a:latin typeface="Arial" panose="020B0604020202020204" pitchFamily="34" charset="0"/>
                <a:ea typeface="Arial" panose="020B0604020202020204" pitchFamily="34" charset="0"/>
              </a:rPr>
              <a:t>Programs</a:t>
            </a:r>
            <a:r>
              <a:rPr lang="en-US" sz="3200" b="1" spc="-40" dirty="0">
                <a:effectLst/>
                <a:latin typeface="Arial" panose="020B0604020202020204" pitchFamily="34" charset="0"/>
                <a:ea typeface="Arial" panose="020B0604020202020204" pitchFamily="34" charset="0"/>
              </a:rPr>
              <a:t> </a:t>
            </a:r>
            <a:r>
              <a:rPr lang="en-US" sz="3200" b="1" spc="-5" dirty="0">
                <a:effectLst/>
                <a:latin typeface="Arial" panose="020B0604020202020204" pitchFamily="34" charset="0"/>
                <a:ea typeface="Arial" panose="020B0604020202020204" pitchFamily="34" charset="0"/>
              </a:rPr>
              <a:t>and</a:t>
            </a:r>
            <a:r>
              <a:rPr lang="en-US" sz="3200" b="1" spc="-40" dirty="0">
                <a:effectLst/>
                <a:latin typeface="Arial" panose="020B0604020202020204" pitchFamily="34" charset="0"/>
                <a:ea typeface="Arial" panose="020B0604020202020204" pitchFamily="34" charset="0"/>
              </a:rPr>
              <a:t> </a:t>
            </a:r>
            <a:r>
              <a:rPr lang="en-US" sz="3200" b="1" spc="-5" dirty="0">
                <a:effectLst/>
                <a:latin typeface="Arial" panose="020B0604020202020204" pitchFamily="34" charset="0"/>
                <a:ea typeface="Arial" panose="020B0604020202020204" pitchFamily="34" charset="0"/>
              </a:rPr>
              <a:t>Evaluation of Current Degree Requirements</a:t>
            </a:r>
            <a:endParaRPr lang="en-US" sz="3200" spc="-5" dirty="0">
              <a:effectLst/>
              <a:latin typeface="Arial" panose="020B0604020202020204" pitchFamily="34" charset="0"/>
              <a:ea typeface="Arial" panose="020B0604020202020204" pitchFamily="34" charset="0"/>
            </a:endParaRPr>
          </a:p>
          <a:p>
            <a:pPr marL="63500" marR="12700">
              <a:lnSpc>
                <a:spcPct val="210000"/>
              </a:lnSpc>
              <a:spcBef>
                <a:spcPts val="1200"/>
              </a:spcBef>
              <a:buNone/>
              <a:tabLst>
                <a:tab pos="217170" algn="l"/>
              </a:tabLst>
            </a:pPr>
            <a:r>
              <a:rPr lang="en-US" sz="2400" b="1" dirty="0">
                <a:effectLst/>
                <a:latin typeface="Arial" panose="020B0604020202020204" pitchFamily="34" charset="0"/>
                <a:ea typeface="Arial" panose="020B0604020202020204" pitchFamily="34" charset="0"/>
              </a:rPr>
              <a:t>Objective</a:t>
            </a:r>
            <a:r>
              <a:rPr lang="en-US" sz="2400" dirty="0">
                <a:effectLst/>
                <a:latin typeface="Arial" panose="020B0604020202020204" pitchFamily="34" charset="0"/>
                <a:ea typeface="Arial" panose="020B0604020202020204" pitchFamily="34" charset="0"/>
              </a:rPr>
              <a:t>: Increase opportunities for students to receive credits for prior learning.</a:t>
            </a:r>
          </a:p>
          <a:p>
            <a:pPr marL="742950" marR="0" lvl="1" indent="-285750">
              <a:lnSpc>
                <a:spcPts val="1260"/>
              </a:lnSpc>
              <a:spcBef>
                <a:spcPts val="1200"/>
              </a:spcBef>
              <a:buSzPts val="1100"/>
              <a:buFont typeface="Arial" panose="020B0604020202020204" pitchFamily="34" charset="0"/>
              <a:buChar char="●"/>
              <a:tabLst>
                <a:tab pos="520065" algn="l"/>
              </a:tabLst>
            </a:pPr>
            <a:r>
              <a:rPr lang="en-US" sz="2400" b="1" spc="-10" dirty="0">
                <a:effectLst/>
                <a:latin typeface="Arial" panose="020B0604020202020204" pitchFamily="34" charset="0"/>
                <a:ea typeface="Arial" panose="020B0604020202020204" pitchFamily="34" charset="0"/>
              </a:rPr>
              <a:t>Actions</a:t>
            </a:r>
            <a:r>
              <a:rPr lang="en-US" sz="2400" b="0" spc="-10" dirty="0">
                <a:effectLst/>
                <a:latin typeface="Arial" panose="020B0604020202020204" pitchFamily="34" charset="0"/>
                <a:ea typeface="Arial" panose="020B0604020202020204" pitchFamily="34" charset="0"/>
              </a:rPr>
              <a:t>:</a:t>
            </a:r>
            <a:endParaRPr lang="en-US" sz="2400" b="1" spc="0" dirty="0">
              <a:effectLst/>
              <a:latin typeface="Arial" panose="020B0604020202020204" pitchFamily="34" charset="0"/>
              <a:ea typeface="Arial" panose="020B0604020202020204" pitchFamily="34" charset="0"/>
            </a:endParaRPr>
          </a:p>
          <a:p>
            <a:pPr marL="1143000" marR="210820" lvl="2" indent="-228600">
              <a:lnSpc>
                <a:spcPct val="115000"/>
              </a:lnSpc>
              <a:spcBef>
                <a:spcPts val="190"/>
              </a:spcBef>
              <a:buFont typeface="Arial" panose="020B0604020202020204" pitchFamily="34" charset="0"/>
              <a:buChar char="○"/>
              <a:tabLst>
                <a:tab pos="977900" algn="l"/>
              </a:tabLst>
            </a:pPr>
            <a:r>
              <a:rPr lang="en-US" sz="2400" b="1" spc="0" dirty="0">
                <a:effectLst/>
                <a:latin typeface="Arial" panose="020B0604020202020204" pitchFamily="34" charset="0"/>
                <a:ea typeface="Arial" panose="020B0604020202020204" pitchFamily="34" charset="0"/>
              </a:rPr>
              <a:t>Micro Credentials</a:t>
            </a:r>
            <a:r>
              <a:rPr lang="en-US" sz="2400" spc="0" dirty="0">
                <a:effectLst/>
                <a:latin typeface="Arial" panose="020B0604020202020204" pitchFamily="34" charset="0"/>
                <a:ea typeface="Arial" panose="020B0604020202020204" pitchFamily="34" charset="0"/>
              </a:rPr>
              <a:t>:</a:t>
            </a:r>
            <a:r>
              <a:rPr lang="en-US" sz="2400" spc="-20" dirty="0">
                <a:effectLst/>
                <a:latin typeface="Arial" panose="020B0604020202020204" pitchFamily="34" charset="0"/>
                <a:ea typeface="Arial" panose="020B0604020202020204" pitchFamily="34" charset="0"/>
              </a:rPr>
              <a:t> </a:t>
            </a:r>
            <a:r>
              <a:rPr lang="en-US" sz="2400" spc="0" dirty="0">
                <a:effectLst/>
                <a:latin typeface="Arial" panose="020B0604020202020204" pitchFamily="34" charset="0"/>
                <a:ea typeface="Arial" panose="020B0604020202020204" pitchFamily="34" charset="0"/>
              </a:rPr>
              <a:t>Explore potential for micro-credentials to count as academic credits towards a degree</a:t>
            </a:r>
            <a:r>
              <a:rPr lang="en-US" sz="2400" spc="-10" dirty="0">
                <a:effectLst/>
                <a:latin typeface="Arial" panose="020B0604020202020204" pitchFamily="34" charset="0"/>
                <a:ea typeface="Arial" panose="020B0604020202020204" pitchFamily="34" charset="0"/>
              </a:rPr>
              <a:t>.</a:t>
            </a:r>
            <a:endParaRPr lang="en-US" sz="2400" spc="0" dirty="0">
              <a:effectLst/>
              <a:latin typeface="Arial" panose="020B0604020202020204" pitchFamily="34" charset="0"/>
              <a:ea typeface="Arial" panose="020B0604020202020204" pitchFamily="34" charset="0"/>
            </a:endParaRPr>
          </a:p>
          <a:p>
            <a:pPr marL="1143000" marR="217805" lvl="2" indent="-228600">
              <a:lnSpc>
                <a:spcPct val="115000"/>
              </a:lnSpc>
              <a:buFont typeface="Arial" panose="020B0604020202020204" pitchFamily="34" charset="0"/>
              <a:buChar char="○"/>
              <a:tabLst>
                <a:tab pos="977900" algn="l"/>
              </a:tabLst>
            </a:pPr>
            <a:r>
              <a:rPr lang="en-US" sz="2400" b="1" spc="0" dirty="0">
                <a:effectLst/>
                <a:latin typeface="Arial" panose="020B0604020202020204" pitchFamily="34" charset="0"/>
                <a:ea typeface="Arial" panose="020B0604020202020204" pitchFamily="34" charset="0"/>
              </a:rPr>
              <a:t>Credits for Prior Learning/90 Hour Bachelors</a:t>
            </a:r>
            <a:r>
              <a:rPr lang="en-US" sz="2400" spc="0" dirty="0">
                <a:effectLst/>
                <a:latin typeface="Arial" panose="020B0604020202020204" pitchFamily="34" charset="0"/>
                <a:ea typeface="Arial" panose="020B0604020202020204" pitchFamily="34" charset="0"/>
              </a:rPr>
              <a:t>: Expand partnerships with two-years schools as a pathway to a credential or degree in specific fields to support Oklahoma workforce needs.</a:t>
            </a:r>
          </a:p>
          <a:p>
            <a:pPr marL="1143000" marR="65405" lvl="2" indent="-228600">
              <a:lnSpc>
                <a:spcPct val="115000"/>
              </a:lnSpc>
              <a:spcBef>
                <a:spcPts val="190"/>
              </a:spcBef>
              <a:buFont typeface="Arial" panose="020B0604020202020204" pitchFamily="34" charset="0"/>
              <a:buChar char="○"/>
              <a:tabLst>
                <a:tab pos="977900" algn="l"/>
              </a:tabLst>
            </a:pPr>
            <a:endParaRPr lang="en-US" sz="1600" spc="0" dirty="0">
              <a:effectLst/>
              <a:latin typeface="Arial" panose="020B0604020202020204" pitchFamily="34" charset="0"/>
              <a:ea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2363719597"/>
      </p:ext>
    </p:extLst>
  </p:cSld>
  <p:clrMapOvr>
    <a:masterClrMapping/>
  </p:clrMapOvr>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2.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{D5BE0187-4EC0-42D4-8359-AB374D1282CE}tf78853419_win32</Template>
  <TotalTime>154</TotalTime>
  <Words>1186</Words>
  <Application>Microsoft Office PowerPoint</Application>
  <PresentationFormat>Widescreen</PresentationFormat>
  <Paragraphs>108</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Franklin Gothic Book</vt:lpstr>
      <vt:lpstr>Franklin Gothic Demi</vt:lpstr>
      <vt:lpstr>Custom</vt:lpstr>
      <vt:lpstr>RUSO Affordability and Plan</vt:lpstr>
      <vt:lpstr>Background</vt:lpstr>
      <vt:lpstr>PowerPoint Presentation</vt:lpstr>
      <vt:lpstr>PowerPoint Presentation</vt:lpstr>
      <vt:lpstr>Strategic Objectives and Initiatives</vt:lpstr>
      <vt:lpstr>Strategic Objectives and Initiatives</vt:lpstr>
      <vt:lpstr>Strategic Objectives and Initiatives</vt:lpstr>
      <vt:lpstr>Strategic Objectives and Initiatives</vt:lpstr>
      <vt:lpstr>Strategic Objectives and Initiatives</vt:lpstr>
      <vt:lpstr>Strategic Objectives and Initiatives</vt:lpstr>
      <vt:lpstr>Strategic Objectives and Initiatives</vt:lpstr>
      <vt:lpstr>Strategic Objectives and Initiatives</vt:lpstr>
      <vt:lpstr>Strategic Objectives and Initiatives</vt:lpstr>
      <vt:lpstr>Strategic Objectives and Initiatives</vt:lpstr>
      <vt:lpstr>Strategic Objectives and Initiatives</vt:lpstr>
      <vt:lpstr>Strategic Objectives and Initiatives</vt:lpstr>
      <vt:lpstr>RUSO Affordability and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Newsom</dc:creator>
  <cp:lastModifiedBy>Thomas Newsom</cp:lastModifiedBy>
  <cp:revision>3</cp:revision>
  <dcterms:created xsi:type="dcterms:W3CDTF">2025-04-22T20:01:40Z</dcterms:created>
  <dcterms:modified xsi:type="dcterms:W3CDTF">2025-04-23T20:04:06Z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