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8" r:id="rId3"/>
    <p:sldId id="268" r:id="rId4"/>
    <p:sldId id="269" r:id="rId5"/>
    <p:sldId id="266" r:id="rId6"/>
    <p:sldId id="267" r:id="rId7"/>
    <p:sldId id="257" r:id="rId8"/>
    <p:sldId id="272" r:id="rId9"/>
    <p:sldId id="273" r:id="rId10"/>
    <p:sldId id="276" r:id="rId11"/>
    <p:sldId id="277" r:id="rId12"/>
    <p:sldId id="259" r:id="rId13"/>
    <p:sldId id="261" r:id="rId14"/>
    <p:sldId id="262" r:id="rId15"/>
    <p:sldId id="263" r:id="rId16"/>
    <p:sldId id="274" r:id="rId17"/>
    <p:sldId id="270" r:id="rId18"/>
    <p:sldId id="282" r:id="rId19"/>
    <p:sldId id="271" r:id="rId20"/>
    <p:sldId id="275" r:id="rId21"/>
    <p:sldId id="264" r:id="rId22"/>
    <p:sldId id="260" r:id="rId23"/>
    <p:sldId id="265" r:id="rId24"/>
    <p:sldId id="283" r:id="rId25"/>
    <p:sldId id="284" r:id="rId26"/>
    <p:sldId id="286" r:id="rId27"/>
    <p:sldId id="287" r:id="rId28"/>
    <p:sldId id="28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161D00B-95C6-DC20-7E4F-4ED428727CAE}" name="Dyanna A. Bowen" initials="DB" userId="S::dbowen@se.edu::fbc66bce-2080-46be-a3e7-bb8bd232fa3e" providerId="AD"/>
  <p188:author id="{F3D3F0A1-3CF0-4F29-5BF7-C7A0ECF96DDD}" name="Susan Ronnenberg" initials="SR" userId="S::sronnenberg@se.edu::c2758f82-87de-4ed2-a191-a616488bde58" providerId="AD"/>
  <p188:author id="{B4E913F2-E7B0-5039-FDD5-9450FBE9CAA8}" name="Kay Daigle" initials="KD" userId="S::kdaigle@se.edu::58052a7a-c42c-4170-bddd-b415f69c641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3E1089-2F21-4D5F-B089-B93F60AEBFFB}" v="14" dt="2026-03-23T22:39:56.2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9A138E-7DD5-46BF-AAF1-61CEA1C167E0}" type="datetimeFigureOut">
              <a:rPr lang="en-US" smtClean="0"/>
              <a:t>3/26/2026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2782BF-6365-44B8-8167-63D1D78786E7}" type="slidenum">
              <a:rPr lang="en-US" smtClean="0"/>
              <a:t>‹#›</a:t>
            </a:fld>
            <a:endParaRPr lang="en-US"/>
          </a:p>
        </p:txBody>
      </p:sp>
    </p:spTree>
    <p:extLst>
      <p:ext uri="{BB962C8B-B14F-4D97-AF65-F5344CB8AC3E}">
        <p14:creationId xmlns:p14="http://schemas.microsoft.com/office/powerpoint/2010/main" val="3677223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2782BF-6365-44B8-8167-63D1D78786E7}" type="slidenum">
              <a:rPr lang="en-US" smtClean="0"/>
              <a:t>1</a:t>
            </a:fld>
            <a:endParaRPr lang="en-US"/>
          </a:p>
        </p:txBody>
      </p:sp>
    </p:spTree>
    <p:extLst>
      <p:ext uri="{BB962C8B-B14F-4D97-AF65-F5344CB8AC3E}">
        <p14:creationId xmlns:p14="http://schemas.microsoft.com/office/powerpoint/2010/main" val="1329825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addition for newer chairs</a:t>
            </a:r>
          </a:p>
        </p:txBody>
      </p:sp>
      <p:sp>
        <p:nvSpPr>
          <p:cNvPr id="4" name="Slide Number Placeholder 3"/>
          <p:cNvSpPr>
            <a:spLocks noGrp="1"/>
          </p:cNvSpPr>
          <p:nvPr>
            <p:ph type="sldNum" sz="quarter" idx="5"/>
          </p:nvPr>
        </p:nvSpPr>
        <p:spPr/>
        <p:txBody>
          <a:bodyPr/>
          <a:lstStyle/>
          <a:p>
            <a:fld id="{D32782BF-6365-44B8-8167-63D1D78786E7}" type="slidenum">
              <a:rPr lang="en-US" smtClean="0"/>
              <a:t>10</a:t>
            </a:fld>
            <a:endParaRPr lang="en-US"/>
          </a:p>
        </p:txBody>
      </p:sp>
    </p:spTree>
    <p:extLst>
      <p:ext uri="{BB962C8B-B14F-4D97-AF65-F5344CB8AC3E}">
        <p14:creationId xmlns:p14="http://schemas.microsoft.com/office/powerpoint/2010/main" val="42853050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addition for newer chairs</a:t>
            </a:r>
          </a:p>
        </p:txBody>
      </p:sp>
      <p:sp>
        <p:nvSpPr>
          <p:cNvPr id="4" name="Slide Number Placeholder 3"/>
          <p:cNvSpPr>
            <a:spLocks noGrp="1"/>
          </p:cNvSpPr>
          <p:nvPr>
            <p:ph type="sldNum" sz="quarter" idx="5"/>
          </p:nvPr>
        </p:nvSpPr>
        <p:spPr/>
        <p:txBody>
          <a:bodyPr/>
          <a:lstStyle/>
          <a:p>
            <a:fld id="{D32782BF-6365-44B8-8167-63D1D78786E7}" type="slidenum">
              <a:rPr lang="en-US" smtClean="0"/>
              <a:t>11</a:t>
            </a:fld>
            <a:endParaRPr lang="en-US"/>
          </a:p>
        </p:txBody>
      </p:sp>
    </p:spTree>
    <p:extLst>
      <p:ext uri="{BB962C8B-B14F-4D97-AF65-F5344CB8AC3E}">
        <p14:creationId xmlns:p14="http://schemas.microsoft.com/office/powerpoint/2010/main" val="3866904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Externally-driven changes, per OSRHE, focused on timeline and the inclusion of different data &amp; information</a:t>
            </a:r>
          </a:p>
        </p:txBody>
      </p:sp>
      <p:sp>
        <p:nvSpPr>
          <p:cNvPr id="4" name="Slide Number Placeholder 3"/>
          <p:cNvSpPr>
            <a:spLocks noGrp="1"/>
          </p:cNvSpPr>
          <p:nvPr>
            <p:ph type="sldNum" sz="quarter" idx="5"/>
          </p:nvPr>
        </p:nvSpPr>
        <p:spPr/>
        <p:txBody>
          <a:bodyPr/>
          <a:lstStyle/>
          <a:p>
            <a:fld id="{D32782BF-6365-44B8-8167-63D1D78786E7}" type="slidenum">
              <a:rPr lang="en-US" smtClean="0"/>
              <a:t>12</a:t>
            </a:fld>
            <a:endParaRPr lang="en-US"/>
          </a:p>
        </p:txBody>
      </p:sp>
    </p:spTree>
    <p:extLst>
      <p:ext uri="{BB962C8B-B14F-4D97-AF65-F5344CB8AC3E}">
        <p14:creationId xmlns:p14="http://schemas.microsoft.com/office/powerpoint/2010/main" val="28043941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Yes, we will have Watermark Course Evaluations beginning in Spring 2026, but historically the most recent course evaluations (say for the last year or two) have been a part of Program Review. Originally, the VPAA notified the Dept. Chair in August about program review, and the Chair needed to request data needed from IR, the Business Affairs Office, Academic Affairs, and the Library.</a:t>
            </a:r>
          </a:p>
        </p:txBody>
      </p:sp>
      <p:sp>
        <p:nvSpPr>
          <p:cNvPr id="4" name="Slide Number Placeholder 3"/>
          <p:cNvSpPr>
            <a:spLocks noGrp="1"/>
          </p:cNvSpPr>
          <p:nvPr>
            <p:ph type="sldNum" sz="quarter" idx="5"/>
          </p:nvPr>
        </p:nvSpPr>
        <p:spPr/>
        <p:txBody>
          <a:bodyPr/>
          <a:lstStyle/>
          <a:p>
            <a:fld id="{D32782BF-6365-44B8-8167-63D1D78786E7}" type="slidenum">
              <a:rPr lang="en-US" smtClean="0"/>
              <a:t>13</a:t>
            </a:fld>
            <a:endParaRPr lang="en-US"/>
          </a:p>
        </p:txBody>
      </p:sp>
    </p:spTree>
    <p:extLst>
      <p:ext uri="{BB962C8B-B14F-4D97-AF65-F5344CB8AC3E}">
        <p14:creationId xmlns:p14="http://schemas.microsoft.com/office/powerpoint/2010/main" val="34563848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addition for newer chairs</a:t>
            </a:r>
          </a:p>
        </p:txBody>
      </p:sp>
      <p:sp>
        <p:nvSpPr>
          <p:cNvPr id="4" name="Slide Number Placeholder 3"/>
          <p:cNvSpPr>
            <a:spLocks noGrp="1"/>
          </p:cNvSpPr>
          <p:nvPr>
            <p:ph type="sldNum" sz="quarter" idx="5"/>
          </p:nvPr>
        </p:nvSpPr>
        <p:spPr/>
        <p:txBody>
          <a:bodyPr/>
          <a:lstStyle/>
          <a:p>
            <a:fld id="{D32782BF-6365-44B8-8167-63D1D78786E7}" type="slidenum">
              <a:rPr lang="en-US" smtClean="0"/>
              <a:t>16</a:t>
            </a:fld>
            <a:endParaRPr lang="en-US"/>
          </a:p>
        </p:txBody>
      </p:sp>
    </p:spTree>
    <p:extLst>
      <p:ext uri="{BB962C8B-B14F-4D97-AF65-F5344CB8AC3E}">
        <p14:creationId xmlns:p14="http://schemas.microsoft.com/office/powerpoint/2010/main" val="25169095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OSRHE Academic Policy Handbook 3.7.3, section A.3</a:t>
            </a:r>
          </a:p>
        </p:txBody>
      </p:sp>
      <p:sp>
        <p:nvSpPr>
          <p:cNvPr id="4" name="Slide Number Placeholder 3"/>
          <p:cNvSpPr>
            <a:spLocks noGrp="1"/>
          </p:cNvSpPr>
          <p:nvPr>
            <p:ph type="sldNum" sz="quarter" idx="5"/>
          </p:nvPr>
        </p:nvSpPr>
        <p:spPr/>
        <p:txBody>
          <a:bodyPr/>
          <a:lstStyle/>
          <a:p>
            <a:fld id="{D32782BF-6365-44B8-8167-63D1D78786E7}" type="slidenum">
              <a:rPr lang="en-US" smtClean="0"/>
              <a:t>18</a:t>
            </a:fld>
            <a:endParaRPr lang="en-US"/>
          </a:p>
        </p:txBody>
      </p:sp>
    </p:spTree>
    <p:extLst>
      <p:ext uri="{BB962C8B-B14F-4D97-AF65-F5344CB8AC3E}">
        <p14:creationId xmlns:p14="http://schemas.microsoft.com/office/powerpoint/2010/main" val="2099255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 the OSRHE Academic Policy Handbook 3.7.3, section A.2</a:t>
            </a:r>
          </a:p>
        </p:txBody>
      </p:sp>
      <p:sp>
        <p:nvSpPr>
          <p:cNvPr id="4" name="Slide Number Placeholder 3"/>
          <p:cNvSpPr>
            <a:spLocks noGrp="1"/>
          </p:cNvSpPr>
          <p:nvPr>
            <p:ph type="sldNum" sz="quarter" idx="5"/>
          </p:nvPr>
        </p:nvSpPr>
        <p:spPr/>
        <p:txBody>
          <a:bodyPr/>
          <a:lstStyle/>
          <a:p>
            <a:fld id="{D32782BF-6365-44B8-8167-63D1D78786E7}" type="slidenum">
              <a:rPr lang="en-US" smtClean="0"/>
              <a:t>19</a:t>
            </a:fld>
            <a:endParaRPr lang="en-US"/>
          </a:p>
        </p:txBody>
      </p:sp>
    </p:spTree>
    <p:extLst>
      <p:ext uri="{BB962C8B-B14F-4D97-AF65-F5344CB8AC3E}">
        <p14:creationId xmlns:p14="http://schemas.microsoft.com/office/powerpoint/2010/main" val="26678988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addition for newer chairs</a:t>
            </a:r>
          </a:p>
        </p:txBody>
      </p:sp>
      <p:sp>
        <p:nvSpPr>
          <p:cNvPr id="4" name="Slide Number Placeholder 3"/>
          <p:cNvSpPr>
            <a:spLocks noGrp="1"/>
          </p:cNvSpPr>
          <p:nvPr>
            <p:ph type="sldNum" sz="quarter" idx="5"/>
          </p:nvPr>
        </p:nvSpPr>
        <p:spPr/>
        <p:txBody>
          <a:bodyPr/>
          <a:lstStyle/>
          <a:p>
            <a:fld id="{D32782BF-6365-44B8-8167-63D1D78786E7}" type="slidenum">
              <a:rPr lang="en-US" smtClean="0"/>
              <a:t>20</a:t>
            </a:fld>
            <a:endParaRPr lang="en-US"/>
          </a:p>
        </p:txBody>
      </p:sp>
    </p:spTree>
    <p:extLst>
      <p:ext uri="{BB962C8B-B14F-4D97-AF65-F5344CB8AC3E}">
        <p14:creationId xmlns:p14="http://schemas.microsoft.com/office/powerpoint/2010/main" val="2523029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Depends on how frequently some programs have external reviews. </a:t>
            </a:r>
          </a:p>
        </p:txBody>
      </p:sp>
      <p:sp>
        <p:nvSpPr>
          <p:cNvPr id="4" name="Slide Number Placeholder 3"/>
          <p:cNvSpPr>
            <a:spLocks noGrp="1"/>
          </p:cNvSpPr>
          <p:nvPr>
            <p:ph type="sldNum" sz="quarter" idx="5"/>
          </p:nvPr>
        </p:nvSpPr>
        <p:spPr/>
        <p:txBody>
          <a:bodyPr/>
          <a:lstStyle/>
          <a:p>
            <a:fld id="{D32782BF-6365-44B8-8167-63D1D78786E7}" type="slidenum">
              <a:rPr lang="en-US" smtClean="0"/>
              <a:t>21</a:t>
            </a:fld>
            <a:endParaRPr lang="en-US"/>
          </a:p>
        </p:txBody>
      </p:sp>
    </p:spTree>
    <p:extLst>
      <p:ext uri="{BB962C8B-B14F-4D97-AF65-F5344CB8AC3E}">
        <p14:creationId xmlns:p14="http://schemas.microsoft.com/office/powerpoint/2010/main" val="16020791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gathered and supplied by Academic Affairs (Dr. Ronnenberg) &amp; Institutional Research (Ms. Bowen)</a:t>
            </a:r>
          </a:p>
        </p:txBody>
      </p:sp>
      <p:sp>
        <p:nvSpPr>
          <p:cNvPr id="4" name="Slide Number Placeholder 3"/>
          <p:cNvSpPr>
            <a:spLocks noGrp="1"/>
          </p:cNvSpPr>
          <p:nvPr>
            <p:ph type="sldNum" sz="quarter" idx="5"/>
          </p:nvPr>
        </p:nvSpPr>
        <p:spPr/>
        <p:txBody>
          <a:bodyPr/>
          <a:lstStyle/>
          <a:p>
            <a:fld id="{D32782BF-6365-44B8-8167-63D1D78786E7}" type="slidenum">
              <a:rPr lang="en-US" smtClean="0"/>
              <a:t>22</a:t>
            </a:fld>
            <a:endParaRPr lang="en-US"/>
          </a:p>
        </p:txBody>
      </p:sp>
    </p:spTree>
    <p:extLst>
      <p:ext uri="{BB962C8B-B14F-4D97-AF65-F5344CB8AC3E}">
        <p14:creationId xmlns:p14="http://schemas.microsoft.com/office/powerpoint/2010/main" val="4222840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Context for those unfamiliar with program review</a:t>
            </a:r>
          </a:p>
        </p:txBody>
      </p:sp>
      <p:sp>
        <p:nvSpPr>
          <p:cNvPr id="4" name="Slide Number Placeholder 3"/>
          <p:cNvSpPr>
            <a:spLocks noGrp="1"/>
          </p:cNvSpPr>
          <p:nvPr>
            <p:ph type="sldNum" sz="quarter" idx="5"/>
          </p:nvPr>
        </p:nvSpPr>
        <p:spPr/>
        <p:txBody>
          <a:bodyPr/>
          <a:lstStyle/>
          <a:p>
            <a:fld id="{D32782BF-6365-44B8-8167-63D1D78786E7}" type="slidenum">
              <a:rPr lang="en-US" smtClean="0"/>
              <a:t>2</a:t>
            </a:fld>
            <a:endParaRPr lang="en-US"/>
          </a:p>
        </p:txBody>
      </p:sp>
    </p:spTree>
    <p:extLst>
      <p:ext uri="{BB962C8B-B14F-4D97-AF65-F5344CB8AC3E}">
        <p14:creationId xmlns:p14="http://schemas.microsoft.com/office/powerpoint/2010/main" val="41554312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discrepancies, likely due to COVID &amp; the HLC 10-year Review in 2023—consider collaborative revision for both documents. This is one of many areas in the APPM that need collaborative updating. </a:t>
            </a:r>
          </a:p>
        </p:txBody>
      </p:sp>
      <p:sp>
        <p:nvSpPr>
          <p:cNvPr id="4" name="Slide Number Placeholder 3"/>
          <p:cNvSpPr>
            <a:spLocks noGrp="1"/>
          </p:cNvSpPr>
          <p:nvPr>
            <p:ph type="sldNum" sz="quarter" idx="5"/>
          </p:nvPr>
        </p:nvSpPr>
        <p:spPr/>
        <p:txBody>
          <a:bodyPr/>
          <a:lstStyle/>
          <a:p>
            <a:fld id="{D32782BF-6365-44B8-8167-63D1D78786E7}" type="slidenum">
              <a:rPr lang="en-US" smtClean="0"/>
              <a:t>23</a:t>
            </a:fld>
            <a:endParaRPr lang="en-US"/>
          </a:p>
        </p:txBody>
      </p:sp>
    </p:spTree>
    <p:extLst>
      <p:ext uri="{BB962C8B-B14F-4D97-AF65-F5344CB8AC3E}">
        <p14:creationId xmlns:p14="http://schemas.microsoft.com/office/powerpoint/2010/main" val="30615815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Depends on how frequently some programs have external reviews. </a:t>
            </a:r>
          </a:p>
        </p:txBody>
      </p:sp>
      <p:sp>
        <p:nvSpPr>
          <p:cNvPr id="4" name="Slide Number Placeholder 3"/>
          <p:cNvSpPr>
            <a:spLocks noGrp="1"/>
          </p:cNvSpPr>
          <p:nvPr>
            <p:ph type="sldNum" sz="quarter" idx="5"/>
          </p:nvPr>
        </p:nvSpPr>
        <p:spPr/>
        <p:txBody>
          <a:bodyPr/>
          <a:lstStyle/>
          <a:p>
            <a:fld id="{D32782BF-6365-44B8-8167-63D1D78786E7}" type="slidenum">
              <a:rPr lang="en-US" smtClean="0"/>
              <a:t>24</a:t>
            </a:fld>
            <a:endParaRPr lang="en-US"/>
          </a:p>
        </p:txBody>
      </p:sp>
    </p:spTree>
    <p:extLst>
      <p:ext uri="{BB962C8B-B14F-4D97-AF65-F5344CB8AC3E}">
        <p14:creationId xmlns:p14="http://schemas.microsoft.com/office/powerpoint/2010/main" val="27599803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2782BF-6365-44B8-8167-63D1D78786E7}" type="slidenum">
              <a:rPr lang="en-US" smtClean="0"/>
              <a:t>27</a:t>
            </a:fld>
            <a:endParaRPr lang="en-US"/>
          </a:p>
        </p:txBody>
      </p:sp>
    </p:spTree>
    <p:extLst>
      <p:ext uri="{BB962C8B-B14F-4D97-AF65-F5344CB8AC3E}">
        <p14:creationId xmlns:p14="http://schemas.microsoft.com/office/powerpoint/2010/main" val="3126051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Context for those unfamiliar with program review; emphasize this is a collaborative project for full-time department faculty involved in the program under review. The self-study should not be written by the department chair in isolation.</a:t>
            </a:r>
          </a:p>
        </p:txBody>
      </p:sp>
      <p:sp>
        <p:nvSpPr>
          <p:cNvPr id="4" name="Slide Number Placeholder 3"/>
          <p:cNvSpPr>
            <a:spLocks noGrp="1"/>
          </p:cNvSpPr>
          <p:nvPr>
            <p:ph type="sldNum" sz="quarter" idx="5"/>
          </p:nvPr>
        </p:nvSpPr>
        <p:spPr/>
        <p:txBody>
          <a:bodyPr/>
          <a:lstStyle/>
          <a:p>
            <a:fld id="{D32782BF-6365-44B8-8167-63D1D78786E7}" type="slidenum">
              <a:rPr lang="en-US" smtClean="0"/>
              <a:t>3</a:t>
            </a:fld>
            <a:endParaRPr lang="en-US"/>
          </a:p>
        </p:txBody>
      </p:sp>
    </p:spTree>
    <p:extLst>
      <p:ext uri="{BB962C8B-B14F-4D97-AF65-F5344CB8AC3E}">
        <p14:creationId xmlns:p14="http://schemas.microsoft.com/office/powerpoint/2010/main" val="940277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Context for those unfamiliar with program review. May include data related to enrollment, retention, graduation rates, DFW rates, curriculum, placement data from alumni, faculty teaching loads, service, and scholarship, budget, and, for undergraduate programs, contributions to the general education program </a:t>
            </a:r>
          </a:p>
          <a:p>
            <a:endParaRPr lang="en-US" dirty="0"/>
          </a:p>
        </p:txBody>
      </p:sp>
      <p:sp>
        <p:nvSpPr>
          <p:cNvPr id="4" name="Slide Number Placeholder 3"/>
          <p:cNvSpPr>
            <a:spLocks noGrp="1"/>
          </p:cNvSpPr>
          <p:nvPr>
            <p:ph type="sldNum" sz="quarter" idx="5"/>
          </p:nvPr>
        </p:nvSpPr>
        <p:spPr/>
        <p:txBody>
          <a:bodyPr/>
          <a:lstStyle/>
          <a:p>
            <a:fld id="{D32782BF-6365-44B8-8167-63D1D78786E7}" type="slidenum">
              <a:rPr lang="en-US" smtClean="0"/>
              <a:t>4</a:t>
            </a:fld>
            <a:endParaRPr lang="en-US"/>
          </a:p>
        </p:txBody>
      </p:sp>
    </p:spTree>
    <p:extLst>
      <p:ext uri="{BB962C8B-B14F-4D97-AF65-F5344CB8AC3E}">
        <p14:creationId xmlns:p14="http://schemas.microsoft.com/office/powerpoint/2010/main" val="3763381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the self-study contains, for those unfamiliar with program review</a:t>
            </a:r>
          </a:p>
        </p:txBody>
      </p:sp>
      <p:sp>
        <p:nvSpPr>
          <p:cNvPr id="4" name="Slide Number Placeholder 3"/>
          <p:cNvSpPr>
            <a:spLocks noGrp="1"/>
          </p:cNvSpPr>
          <p:nvPr>
            <p:ph type="sldNum" sz="quarter" idx="5"/>
          </p:nvPr>
        </p:nvSpPr>
        <p:spPr/>
        <p:txBody>
          <a:bodyPr/>
          <a:lstStyle/>
          <a:p>
            <a:fld id="{D32782BF-6365-44B8-8167-63D1D78786E7}" type="slidenum">
              <a:rPr lang="en-US" smtClean="0"/>
              <a:t>5</a:t>
            </a:fld>
            <a:endParaRPr lang="en-US"/>
          </a:p>
        </p:txBody>
      </p:sp>
    </p:spTree>
    <p:extLst>
      <p:ext uri="{BB962C8B-B14F-4D97-AF65-F5344CB8AC3E}">
        <p14:creationId xmlns:p14="http://schemas.microsoft.com/office/powerpoint/2010/main" val="1672257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Added benefit—she was also a department chair with a program that was in the process of its first program review, providing insight into what worked and what didn’t</a:t>
            </a:r>
          </a:p>
        </p:txBody>
      </p:sp>
      <p:sp>
        <p:nvSpPr>
          <p:cNvPr id="4" name="Slide Number Placeholder 3"/>
          <p:cNvSpPr>
            <a:spLocks noGrp="1"/>
          </p:cNvSpPr>
          <p:nvPr>
            <p:ph type="sldNum" sz="quarter" idx="5"/>
          </p:nvPr>
        </p:nvSpPr>
        <p:spPr/>
        <p:txBody>
          <a:bodyPr/>
          <a:lstStyle/>
          <a:p>
            <a:fld id="{D32782BF-6365-44B8-8167-63D1D78786E7}" type="slidenum">
              <a:rPr lang="en-US" smtClean="0"/>
              <a:t>6</a:t>
            </a:fld>
            <a:endParaRPr lang="en-US"/>
          </a:p>
        </p:txBody>
      </p:sp>
    </p:spTree>
    <p:extLst>
      <p:ext uri="{BB962C8B-B14F-4D97-AF65-F5344CB8AC3E}">
        <p14:creationId xmlns:p14="http://schemas.microsoft.com/office/powerpoint/2010/main" val="602979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Internal-to-SE driven changes, focused on clarity and data collection &amp; organization</a:t>
            </a:r>
          </a:p>
        </p:txBody>
      </p:sp>
      <p:sp>
        <p:nvSpPr>
          <p:cNvPr id="4" name="Slide Number Placeholder 3"/>
          <p:cNvSpPr>
            <a:spLocks noGrp="1"/>
          </p:cNvSpPr>
          <p:nvPr>
            <p:ph type="sldNum" sz="quarter" idx="5"/>
          </p:nvPr>
        </p:nvSpPr>
        <p:spPr/>
        <p:txBody>
          <a:bodyPr/>
          <a:lstStyle/>
          <a:p>
            <a:fld id="{D32782BF-6365-44B8-8167-63D1D78786E7}" type="slidenum">
              <a:rPr lang="en-US" smtClean="0"/>
              <a:t>7</a:t>
            </a:fld>
            <a:endParaRPr lang="en-US"/>
          </a:p>
        </p:txBody>
      </p:sp>
    </p:spTree>
    <p:extLst>
      <p:ext uri="{BB962C8B-B14F-4D97-AF65-F5344CB8AC3E}">
        <p14:creationId xmlns:p14="http://schemas.microsoft.com/office/powerpoint/2010/main" val="2613016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addition for newer chairs</a:t>
            </a:r>
          </a:p>
        </p:txBody>
      </p:sp>
      <p:sp>
        <p:nvSpPr>
          <p:cNvPr id="4" name="Slide Number Placeholder 3"/>
          <p:cNvSpPr>
            <a:spLocks noGrp="1"/>
          </p:cNvSpPr>
          <p:nvPr>
            <p:ph type="sldNum" sz="quarter" idx="5"/>
          </p:nvPr>
        </p:nvSpPr>
        <p:spPr/>
        <p:txBody>
          <a:bodyPr/>
          <a:lstStyle/>
          <a:p>
            <a:fld id="{D32782BF-6365-44B8-8167-63D1D78786E7}" type="slidenum">
              <a:rPr lang="en-US" smtClean="0"/>
              <a:t>8</a:t>
            </a:fld>
            <a:endParaRPr lang="en-US"/>
          </a:p>
        </p:txBody>
      </p:sp>
    </p:spTree>
    <p:extLst>
      <p:ext uri="{BB962C8B-B14F-4D97-AF65-F5344CB8AC3E}">
        <p14:creationId xmlns:p14="http://schemas.microsoft.com/office/powerpoint/2010/main" val="11752751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addition for newer chairs</a:t>
            </a:r>
          </a:p>
        </p:txBody>
      </p:sp>
      <p:sp>
        <p:nvSpPr>
          <p:cNvPr id="4" name="Slide Number Placeholder 3"/>
          <p:cNvSpPr>
            <a:spLocks noGrp="1"/>
          </p:cNvSpPr>
          <p:nvPr>
            <p:ph type="sldNum" sz="quarter" idx="5"/>
          </p:nvPr>
        </p:nvSpPr>
        <p:spPr/>
        <p:txBody>
          <a:bodyPr/>
          <a:lstStyle/>
          <a:p>
            <a:fld id="{D32782BF-6365-44B8-8167-63D1D78786E7}" type="slidenum">
              <a:rPr lang="en-US" smtClean="0"/>
              <a:t>9</a:t>
            </a:fld>
            <a:endParaRPr lang="en-US"/>
          </a:p>
        </p:txBody>
      </p:sp>
    </p:spTree>
    <p:extLst>
      <p:ext uri="{BB962C8B-B14F-4D97-AF65-F5344CB8AC3E}">
        <p14:creationId xmlns:p14="http://schemas.microsoft.com/office/powerpoint/2010/main" val="3545234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24E4F-30AF-8A32-745A-6571E46BFC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92D975-8322-E2B1-A329-EFDB73B19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738D86A-F3A8-3147-896B-2EFCC0D3E55D}"/>
              </a:ext>
            </a:extLst>
          </p:cNvPr>
          <p:cNvSpPr>
            <a:spLocks noGrp="1"/>
          </p:cNvSpPr>
          <p:nvPr>
            <p:ph type="dt" sz="half" idx="10"/>
          </p:nvPr>
        </p:nvSpPr>
        <p:spPr/>
        <p:txBody>
          <a:bodyPr/>
          <a:lstStyle/>
          <a:p>
            <a:fld id="{03D754AC-02F1-4B2A-B1A3-13A813661A7D}" type="datetimeFigureOut">
              <a:rPr lang="en-US" smtClean="0"/>
              <a:t>3/26/2026</a:t>
            </a:fld>
            <a:endParaRPr lang="en-US"/>
          </a:p>
        </p:txBody>
      </p:sp>
      <p:sp>
        <p:nvSpPr>
          <p:cNvPr id="5" name="Footer Placeholder 4">
            <a:extLst>
              <a:ext uri="{FF2B5EF4-FFF2-40B4-BE49-F238E27FC236}">
                <a16:creationId xmlns:a16="http://schemas.microsoft.com/office/drawing/2014/main" id="{74512CFF-F656-00CB-F572-F80E0CA45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AC4826-D8C0-23FD-C5E4-F7FA33EE7BC9}"/>
              </a:ext>
            </a:extLst>
          </p:cNvPr>
          <p:cNvSpPr>
            <a:spLocks noGrp="1"/>
          </p:cNvSpPr>
          <p:nvPr>
            <p:ph type="sldNum" sz="quarter" idx="12"/>
          </p:nvPr>
        </p:nvSpPr>
        <p:spPr/>
        <p:txBody>
          <a:bodyPr/>
          <a:lstStyle/>
          <a:p>
            <a:fld id="{6A99525A-69C4-4618-A9AD-A657C20C5061}" type="slidenum">
              <a:rPr lang="en-US" smtClean="0"/>
              <a:t>‹#›</a:t>
            </a:fld>
            <a:endParaRPr lang="en-US"/>
          </a:p>
        </p:txBody>
      </p:sp>
    </p:spTree>
    <p:extLst>
      <p:ext uri="{BB962C8B-B14F-4D97-AF65-F5344CB8AC3E}">
        <p14:creationId xmlns:p14="http://schemas.microsoft.com/office/powerpoint/2010/main" val="487062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53756-DD00-CB82-0542-4B997809DF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D48238-2188-D975-A089-ED1ABAF9EA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FE3854-7BA4-AD5E-D5EF-AF0E4D6A0F42}"/>
              </a:ext>
            </a:extLst>
          </p:cNvPr>
          <p:cNvSpPr>
            <a:spLocks noGrp="1"/>
          </p:cNvSpPr>
          <p:nvPr>
            <p:ph type="dt" sz="half" idx="10"/>
          </p:nvPr>
        </p:nvSpPr>
        <p:spPr/>
        <p:txBody>
          <a:bodyPr/>
          <a:lstStyle/>
          <a:p>
            <a:fld id="{03D754AC-02F1-4B2A-B1A3-13A813661A7D}" type="datetimeFigureOut">
              <a:rPr lang="en-US" smtClean="0"/>
              <a:t>3/26/2026</a:t>
            </a:fld>
            <a:endParaRPr lang="en-US"/>
          </a:p>
        </p:txBody>
      </p:sp>
      <p:sp>
        <p:nvSpPr>
          <p:cNvPr id="5" name="Footer Placeholder 4">
            <a:extLst>
              <a:ext uri="{FF2B5EF4-FFF2-40B4-BE49-F238E27FC236}">
                <a16:creationId xmlns:a16="http://schemas.microsoft.com/office/drawing/2014/main" id="{3B542C70-0DA9-C3A5-8542-42169AB6E3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991273-FFB9-D91E-A47A-ECAA4EC752D1}"/>
              </a:ext>
            </a:extLst>
          </p:cNvPr>
          <p:cNvSpPr>
            <a:spLocks noGrp="1"/>
          </p:cNvSpPr>
          <p:nvPr>
            <p:ph type="sldNum" sz="quarter" idx="12"/>
          </p:nvPr>
        </p:nvSpPr>
        <p:spPr/>
        <p:txBody>
          <a:bodyPr/>
          <a:lstStyle/>
          <a:p>
            <a:fld id="{6A99525A-69C4-4618-A9AD-A657C20C5061}" type="slidenum">
              <a:rPr lang="en-US" smtClean="0"/>
              <a:t>‹#›</a:t>
            </a:fld>
            <a:endParaRPr lang="en-US"/>
          </a:p>
        </p:txBody>
      </p:sp>
    </p:spTree>
    <p:extLst>
      <p:ext uri="{BB962C8B-B14F-4D97-AF65-F5344CB8AC3E}">
        <p14:creationId xmlns:p14="http://schemas.microsoft.com/office/powerpoint/2010/main" val="3910540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8A4C00-9B71-6431-1D41-7FC86C5396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C70580F-8766-70DA-EAFB-4DF5953721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A6B780-AA0E-92C7-3CC9-C9B1F3B227B5}"/>
              </a:ext>
            </a:extLst>
          </p:cNvPr>
          <p:cNvSpPr>
            <a:spLocks noGrp="1"/>
          </p:cNvSpPr>
          <p:nvPr>
            <p:ph type="dt" sz="half" idx="10"/>
          </p:nvPr>
        </p:nvSpPr>
        <p:spPr/>
        <p:txBody>
          <a:bodyPr/>
          <a:lstStyle/>
          <a:p>
            <a:fld id="{03D754AC-02F1-4B2A-B1A3-13A813661A7D}" type="datetimeFigureOut">
              <a:rPr lang="en-US" smtClean="0"/>
              <a:t>3/26/2026</a:t>
            </a:fld>
            <a:endParaRPr lang="en-US"/>
          </a:p>
        </p:txBody>
      </p:sp>
      <p:sp>
        <p:nvSpPr>
          <p:cNvPr id="5" name="Footer Placeholder 4">
            <a:extLst>
              <a:ext uri="{FF2B5EF4-FFF2-40B4-BE49-F238E27FC236}">
                <a16:creationId xmlns:a16="http://schemas.microsoft.com/office/drawing/2014/main" id="{E0A12DC4-8355-916D-39F2-FC57F4F6AE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B12B1A-3010-54C8-1604-8D27C06EDF4A}"/>
              </a:ext>
            </a:extLst>
          </p:cNvPr>
          <p:cNvSpPr>
            <a:spLocks noGrp="1"/>
          </p:cNvSpPr>
          <p:nvPr>
            <p:ph type="sldNum" sz="quarter" idx="12"/>
          </p:nvPr>
        </p:nvSpPr>
        <p:spPr/>
        <p:txBody>
          <a:bodyPr/>
          <a:lstStyle/>
          <a:p>
            <a:fld id="{6A99525A-69C4-4618-A9AD-A657C20C5061}" type="slidenum">
              <a:rPr lang="en-US" smtClean="0"/>
              <a:t>‹#›</a:t>
            </a:fld>
            <a:endParaRPr lang="en-US"/>
          </a:p>
        </p:txBody>
      </p:sp>
    </p:spTree>
    <p:extLst>
      <p:ext uri="{BB962C8B-B14F-4D97-AF65-F5344CB8AC3E}">
        <p14:creationId xmlns:p14="http://schemas.microsoft.com/office/powerpoint/2010/main" val="846366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9E415-9F14-8C40-4B0E-55FE6ACF5D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E32721-85B2-3B49-5F08-032B0E45A7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01DEC1-DEE0-8DB7-8EF9-CD852F1EE186}"/>
              </a:ext>
            </a:extLst>
          </p:cNvPr>
          <p:cNvSpPr>
            <a:spLocks noGrp="1"/>
          </p:cNvSpPr>
          <p:nvPr>
            <p:ph type="dt" sz="half" idx="10"/>
          </p:nvPr>
        </p:nvSpPr>
        <p:spPr/>
        <p:txBody>
          <a:bodyPr/>
          <a:lstStyle/>
          <a:p>
            <a:fld id="{03D754AC-02F1-4B2A-B1A3-13A813661A7D}" type="datetimeFigureOut">
              <a:rPr lang="en-US" smtClean="0"/>
              <a:t>3/26/2026</a:t>
            </a:fld>
            <a:endParaRPr lang="en-US"/>
          </a:p>
        </p:txBody>
      </p:sp>
      <p:sp>
        <p:nvSpPr>
          <p:cNvPr id="5" name="Footer Placeholder 4">
            <a:extLst>
              <a:ext uri="{FF2B5EF4-FFF2-40B4-BE49-F238E27FC236}">
                <a16:creationId xmlns:a16="http://schemas.microsoft.com/office/drawing/2014/main" id="{E8475524-4D1B-8BCB-D2F7-8D738961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090D83-3FB4-3876-9A87-04E7521B9308}"/>
              </a:ext>
            </a:extLst>
          </p:cNvPr>
          <p:cNvSpPr>
            <a:spLocks noGrp="1"/>
          </p:cNvSpPr>
          <p:nvPr>
            <p:ph type="sldNum" sz="quarter" idx="12"/>
          </p:nvPr>
        </p:nvSpPr>
        <p:spPr/>
        <p:txBody>
          <a:bodyPr/>
          <a:lstStyle/>
          <a:p>
            <a:fld id="{6A99525A-69C4-4618-A9AD-A657C20C5061}" type="slidenum">
              <a:rPr lang="en-US" smtClean="0"/>
              <a:t>‹#›</a:t>
            </a:fld>
            <a:endParaRPr lang="en-US"/>
          </a:p>
        </p:txBody>
      </p:sp>
    </p:spTree>
    <p:extLst>
      <p:ext uri="{BB962C8B-B14F-4D97-AF65-F5344CB8AC3E}">
        <p14:creationId xmlns:p14="http://schemas.microsoft.com/office/powerpoint/2010/main" val="3018070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3594C-4361-A4E2-34F3-7BDA3216A5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D45CD3-B6FF-D8EF-613B-8885819C05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09F1BBE-EA92-CAAE-2501-C4E996971EF7}"/>
              </a:ext>
            </a:extLst>
          </p:cNvPr>
          <p:cNvSpPr>
            <a:spLocks noGrp="1"/>
          </p:cNvSpPr>
          <p:nvPr>
            <p:ph type="dt" sz="half" idx="10"/>
          </p:nvPr>
        </p:nvSpPr>
        <p:spPr/>
        <p:txBody>
          <a:bodyPr/>
          <a:lstStyle/>
          <a:p>
            <a:fld id="{03D754AC-02F1-4B2A-B1A3-13A813661A7D}" type="datetimeFigureOut">
              <a:rPr lang="en-US" smtClean="0"/>
              <a:t>3/26/2026</a:t>
            </a:fld>
            <a:endParaRPr lang="en-US"/>
          </a:p>
        </p:txBody>
      </p:sp>
      <p:sp>
        <p:nvSpPr>
          <p:cNvPr id="5" name="Footer Placeholder 4">
            <a:extLst>
              <a:ext uri="{FF2B5EF4-FFF2-40B4-BE49-F238E27FC236}">
                <a16:creationId xmlns:a16="http://schemas.microsoft.com/office/drawing/2014/main" id="{04FC89FD-8D18-A54F-D820-173E84DA88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0AF36D-FA22-9D1A-ACA3-0F67F1C40518}"/>
              </a:ext>
            </a:extLst>
          </p:cNvPr>
          <p:cNvSpPr>
            <a:spLocks noGrp="1"/>
          </p:cNvSpPr>
          <p:nvPr>
            <p:ph type="sldNum" sz="quarter" idx="12"/>
          </p:nvPr>
        </p:nvSpPr>
        <p:spPr/>
        <p:txBody>
          <a:bodyPr/>
          <a:lstStyle/>
          <a:p>
            <a:fld id="{6A99525A-69C4-4618-A9AD-A657C20C5061}" type="slidenum">
              <a:rPr lang="en-US" smtClean="0"/>
              <a:t>‹#›</a:t>
            </a:fld>
            <a:endParaRPr lang="en-US"/>
          </a:p>
        </p:txBody>
      </p:sp>
    </p:spTree>
    <p:extLst>
      <p:ext uri="{BB962C8B-B14F-4D97-AF65-F5344CB8AC3E}">
        <p14:creationId xmlns:p14="http://schemas.microsoft.com/office/powerpoint/2010/main" val="390382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708E1-BB67-2CF2-53A2-EA8FD4AD0B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BD1D5F-F2C1-7836-5578-7C10CDC39C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CFA06E-E3CE-137E-4A55-40C032FC4C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F797B3-E368-6D70-B9D8-DD5C5E1C1635}"/>
              </a:ext>
            </a:extLst>
          </p:cNvPr>
          <p:cNvSpPr>
            <a:spLocks noGrp="1"/>
          </p:cNvSpPr>
          <p:nvPr>
            <p:ph type="dt" sz="half" idx="10"/>
          </p:nvPr>
        </p:nvSpPr>
        <p:spPr/>
        <p:txBody>
          <a:bodyPr/>
          <a:lstStyle/>
          <a:p>
            <a:fld id="{03D754AC-02F1-4B2A-B1A3-13A813661A7D}" type="datetimeFigureOut">
              <a:rPr lang="en-US" smtClean="0"/>
              <a:t>3/26/2026</a:t>
            </a:fld>
            <a:endParaRPr lang="en-US"/>
          </a:p>
        </p:txBody>
      </p:sp>
      <p:sp>
        <p:nvSpPr>
          <p:cNvPr id="6" name="Footer Placeholder 5">
            <a:extLst>
              <a:ext uri="{FF2B5EF4-FFF2-40B4-BE49-F238E27FC236}">
                <a16:creationId xmlns:a16="http://schemas.microsoft.com/office/drawing/2014/main" id="{5F67A43B-32F4-6F51-EFEA-718A9129D6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7C2F0D-E0E5-14F6-EF28-A6AEDB9C6515}"/>
              </a:ext>
            </a:extLst>
          </p:cNvPr>
          <p:cNvSpPr>
            <a:spLocks noGrp="1"/>
          </p:cNvSpPr>
          <p:nvPr>
            <p:ph type="sldNum" sz="quarter" idx="12"/>
          </p:nvPr>
        </p:nvSpPr>
        <p:spPr/>
        <p:txBody>
          <a:bodyPr/>
          <a:lstStyle/>
          <a:p>
            <a:fld id="{6A99525A-69C4-4618-A9AD-A657C20C5061}" type="slidenum">
              <a:rPr lang="en-US" smtClean="0"/>
              <a:t>‹#›</a:t>
            </a:fld>
            <a:endParaRPr lang="en-US"/>
          </a:p>
        </p:txBody>
      </p:sp>
    </p:spTree>
    <p:extLst>
      <p:ext uri="{BB962C8B-B14F-4D97-AF65-F5344CB8AC3E}">
        <p14:creationId xmlns:p14="http://schemas.microsoft.com/office/powerpoint/2010/main" val="1727208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96667-F2E0-95C8-5A61-0BD6FDC04C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D8698E0-0982-BF73-B2C1-B198D016E8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094C2C-F8AD-48F6-BBD4-32015F752D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7AB2C1-5985-1817-C9FA-63675663D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A28AF1-8267-983E-DD28-989BDC4309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A7E3D2-566A-6DD4-673F-89B425616418}"/>
              </a:ext>
            </a:extLst>
          </p:cNvPr>
          <p:cNvSpPr>
            <a:spLocks noGrp="1"/>
          </p:cNvSpPr>
          <p:nvPr>
            <p:ph type="dt" sz="half" idx="10"/>
          </p:nvPr>
        </p:nvSpPr>
        <p:spPr/>
        <p:txBody>
          <a:bodyPr/>
          <a:lstStyle/>
          <a:p>
            <a:fld id="{03D754AC-02F1-4B2A-B1A3-13A813661A7D}" type="datetimeFigureOut">
              <a:rPr lang="en-US" smtClean="0"/>
              <a:t>3/26/2026</a:t>
            </a:fld>
            <a:endParaRPr lang="en-US"/>
          </a:p>
        </p:txBody>
      </p:sp>
      <p:sp>
        <p:nvSpPr>
          <p:cNvPr id="8" name="Footer Placeholder 7">
            <a:extLst>
              <a:ext uri="{FF2B5EF4-FFF2-40B4-BE49-F238E27FC236}">
                <a16:creationId xmlns:a16="http://schemas.microsoft.com/office/drawing/2014/main" id="{DDF5F00C-3935-110B-897E-BBE20F817D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3D623F-3477-4EB4-C9AF-36F36F29CA75}"/>
              </a:ext>
            </a:extLst>
          </p:cNvPr>
          <p:cNvSpPr>
            <a:spLocks noGrp="1"/>
          </p:cNvSpPr>
          <p:nvPr>
            <p:ph type="sldNum" sz="quarter" idx="12"/>
          </p:nvPr>
        </p:nvSpPr>
        <p:spPr/>
        <p:txBody>
          <a:bodyPr/>
          <a:lstStyle/>
          <a:p>
            <a:fld id="{6A99525A-69C4-4618-A9AD-A657C20C5061}" type="slidenum">
              <a:rPr lang="en-US" smtClean="0"/>
              <a:t>‹#›</a:t>
            </a:fld>
            <a:endParaRPr lang="en-US"/>
          </a:p>
        </p:txBody>
      </p:sp>
    </p:spTree>
    <p:extLst>
      <p:ext uri="{BB962C8B-B14F-4D97-AF65-F5344CB8AC3E}">
        <p14:creationId xmlns:p14="http://schemas.microsoft.com/office/powerpoint/2010/main" val="1884802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143B0-7346-BACD-A3F2-ADD2006E0B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F25085-DD3A-CB4E-0B70-E48D4745E343}"/>
              </a:ext>
            </a:extLst>
          </p:cNvPr>
          <p:cNvSpPr>
            <a:spLocks noGrp="1"/>
          </p:cNvSpPr>
          <p:nvPr>
            <p:ph type="dt" sz="half" idx="10"/>
          </p:nvPr>
        </p:nvSpPr>
        <p:spPr/>
        <p:txBody>
          <a:bodyPr/>
          <a:lstStyle/>
          <a:p>
            <a:fld id="{03D754AC-02F1-4B2A-B1A3-13A813661A7D}" type="datetimeFigureOut">
              <a:rPr lang="en-US" smtClean="0"/>
              <a:t>3/26/2026</a:t>
            </a:fld>
            <a:endParaRPr lang="en-US"/>
          </a:p>
        </p:txBody>
      </p:sp>
      <p:sp>
        <p:nvSpPr>
          <p:cNvPr id="4" name="Footer Placeholder 3">
            <a:extLst>
              <a:ext uri="{FF2B5EF4-FFF2-40B4-BE49-F238E27FC236}">
                <a16:creationId xmlns:a16="http://schemas.microsoft.com/office/drawing/2014/main" id="{4D469318-BD6F-1EE0-62D0-D2B23ABB79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20C2C4-3206-B5B7-ADAA-EE9AB5B578BB}"/>
              </a:ext>
            </a:extLst>
          </p:cNvPr>
          <p:cNvSpPr>
            <a:spLocks noGrp="1"/>
          </p:cNvSpPr>
          <p:nvPr>
            <p:ph type="sldNum" sz="quarter" idx="12"/>
          </p:nvPr>
        </p:nvSpPr>
        <p:spPr/>
        <p:txBody>
          <a:bodyPr/>
          <a:lstStyle/>
          <a:p>
            <a:fld id="{6A99525A-69C4-4618-A9AD-A657C20C5061}" type="slidenum">
              <a:rPr lang="en-US" smtClean="0"/>
              <a:t>‹#›</a:t>
            </a:fld>
            <a:endParaRPr lang="en-US"/>
          </a:p>
        </p:txBody>
      </p:sp>
    </p:spTree>
    <p:extLst>
      <p:ext uri="{BB962C8B-B14F-4D97-AF65-F5344CB8AC3E}">
        <p14:creationId xmlns:p14="http://schemas.microsoft.com/office/powerpoint/2010/main" val="4131283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593A59-9668-69E5-C4C8-4B1E11BAE22F}"/>
              </a:ext>
            </a:extLst>
          </p:cNvPr>
          <p:cNvSpPr>
            <a:spLocks noGrp="1"/>
          </p:cNvSpPr>
          <p:nvPr>
            <p:ph type="dt" sz="half" idx="10"/>
          </p:nvPr>
        </p:nvSpPr>
        <p:spPr/>
        <p:txBody>
          <a:bodyPr/>
          <a:lstStyle/>
          <a:p>
            <a:fld id="{03D754AC-02F1-4B2A-B1A3-13A813661A7D}" type="datetimeFigureOut">
              <a:rPr lang="en-US" smtClean="0"/>
              <a:t>3/26/2026</a:t>
            </a:fld>
            <a:endParaRPr lang="en-US"/>
          </a:p>
        </p:txBody>
      </p:sp>
      <p:sp>
        <p:nvSpPr>
          <p:cNvPr id="3" name="Footer Placeholder 2">
            <a:extLst>
              <a:ext uri="{FF2B5EF4-FFF2-40B4-BE49-F238E27FC236}">
                <a16:creationId xmlns:a16="http://schemas.microsoft.com/office/drawing/2014/main" id="{66BB502D-8538-42DD-6A91-17302E4970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3331BE-A99C-AC03-B517-72300DD16A06}"/>
              </a:ext>
            </a:extLst>
          </p:cNvPr>
          <p:cNvSpPr>
            <a:spLocks noGrp="1"/>
          </p:cNvSpPr>
          <p:nvPr>
            <p:ph type="sldNum" sz="quarter" idx="12"/>
          </p:nvPr>
        </p:nvSpPr>
        <p:spPr/>
        <p:txBody>
          <a:bodyPr/>
          <a:lstStyle/>
          <a:p>
            <a:fld id="{6A99525A-69C4-4618-A9AD-A657C20C5061}" type="slidenum">
              <a:rPr lang="en-US" smtClean="0"/>
              <a:t>‹#›</a:t>
            </a:fld>
            <a:endParaRPr lang="en-US"/>
          </a:p>
        </p:txBody>
      </p:sp>
    </p:spTree>
    <p:extLst>
      <p:ext uri="{BB962C8B-B14F-4D97-AF65-F5344CB8AC3E}">
        <p14:creationId xmlns:p14="http://schemas.microsoft.com/office/powerpoint/2010/main" val="728552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8ABD6-13E6-AC69-B0DD-7CA3537622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2BD1FE1-102C-1569-2BB5-36C9F697C1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7D3521B-D10A-F731-523E-06C802DFD1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D428BE-FE98-4617-3B9D-5B260FC1C4DC}"/>
              </a:ext>
            </a:extLst>
          </p:cNvPr>
          <p:cNvSpPr>
            <a:spLocks noGrp="1"/>
          </p:cNvSpPr>
          <p:nvPr>
            <p:ph type="dt" sz="half" idx="10"/>
          </p:nvPr>
        </p:nvSpPr>
        <p:spPr/>
        <p:txBody>
          <a:bodyPr/>
          <a:lstStyle/>
          <a:p>
            <a:fld id="{03D754AC-02F1-4B2A-B1A3-13A813661A7D}" type="datetimeFigureOut">
              <a:rPr lang="en-US" smtClean="0"/>
              <a:t>3/26/2026</a:t>
            </a:fld>
            <a:endParaRPr lang="en-US"/>
          </a:p>
        </p:txBody>
      </p:sp>
      <p:sp>
        <p:nvSpPr>
          <p:cNvPr id="6" name="Footer Placeholder 5">
            <a:extLst>
              <a:ext uri="{FF2B5EF4-FFF2-40B4-BE49-F238E27FC236}">
                <a16:creationId xmlns:a16="http://schemas.microsoft.com/office/drawing/2014/main" id="{5C41B990-423E-38D3-0EA7-668B5A82C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0F1793-5AFB-D457-3B25-7E706E261A8B}"/>
              </a:ext>
            </a:extLst>
          </p:cNvPr>
          <p:cNvSpPr>
            <a:spLocks noGrp="1"/>
          </p:cNvSpPr>
          <p:nvPr>
            <p:ph type="sldNum" sz="quarter" idx="12"/>
          </p:nvPr>
        </p:nvSpPr>
        <p:spPr/>
        <p:txBody>
          <a:bodyPr/>
          <a:lstStyle/>
          <a:p>
            <a:fld id="{6A99525A-69C4-4618-A9AD-A657C20C5061}" type="slidenum">
              <a:rPr lang="en-US" smtClean="0"/>
              <a:t>‹#›</a:t>
            </a:fld>
            <a:endParaRPr lang="en-US"/>
          </a:p>
        </p:txBody>
      </p:sp>
    </p:spTree>
    <p:extLst>
      <p:ext uri="{BB962C8B-B14F-4D97-AF65-F5344CB8AC3E}">
        <p14:creationId xmlns:p14="http://schemas.microsoft.com/office/powerpoint/2010/main" val="4114784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66015-7A4C-9F5D-D92A-F5B2F258CC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0AC2E4D-D02D-9BC3-C0AD-E3F05E48A3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276AE6-2E12-70D5-15BA-12AA3CDF51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F660FC-CE07-6C85-1C5C-64155D02B7DA}"/>
              </a:ext>
            </a:extLst>
          </p:cNvPr>
          <p:cNvSpPr>
            <a:spLocks noGrp="1"/>
          </p:cNvSpPr>
          <p:nvPr>
            <p:ph type="dt" sz="half" idx="10"/>
          </p:nvPr>
        </p:nvSpPr>
        <p:spPr/>
        <p:txBody>
          <a:bodyPr/>
          <a:lstStyle/>
          <a:p>
            <a:fld id="{03D754AC-02F1-4B2A-B1A3-13A813661A7D}" type="datetimeFigureOut">
              <a:rPr lang="en-US" smtClean="0"/>
              <a:t>3/26/2026</a:t>
            </a:fld>
            <a:endParaRPr lang="en-US"/>
          </a:p>
        </p:txBody>
      </p:sp>
      <p:sp>
        <p:nvSpPr>
          <p:cNvPr id="6" name="Footer Placeholder 5">
            <a:extLst>
              <a:ext uri="{FF2B5EF4-FFF2-40B4-BE49-F238E27FC236}">
                <a16:creationId xmlns:a16="http://schemas.microsoft.com/office/drawing/2014/main" id="{44D8CD10-6DA4-BD74-12B8-A8310C90C7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8A943A-1BD1-E7BC-F8C0-CE6DF33B4F96}"/>
              </a:ext>
            </a:extLst>
          </p:cNvPr>
          <p:cNvSpPr>
            <a:spLocks noGrp="1"/>
          </p:cNvSpPr>
          <p:nvPr>
            <p:ph type="sldNum" sz="quarter" idx="12"/>
          </p:nvPr>
        </p:nvSpPr>
        <p:spPr/>
        <p:txBody>
          <a:bodyPr/>
          <a:lstStyle/>
          <a:p>
            <a:fld id="{6A99525A-69C4-4618-A9AD-A657C20C5061}" type="slidenum">
              <a:rPr lang="en-US" smtClean="0"/>
              <a:t>‹#›</a:t>
            </a:fld>
            <a:endParaRPr lang="en-US"/>
          </a:p>
        </p:txBody>
      </p:sp>
    </p:spTree>
    <p:extLst>
      <p:ext uri="{BB962C8B-B14F-4D97-AF65-F5344CB8AC3E}">
        <p14:creationId xmlns:p14="http://schemas.microsoft.com/office/powerpoint/2010/main" val="900692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50999A-22FC-DAD0-C614-DB90EA5DB7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C786DAE-C28D-27F9-ABC0-B1B0AC8DA9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58DB02-B1FD-C5B2-BDAE-121DA325E9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D754AC-02F1-4B2A-B1A3-13A813661A7D}" type="datetimeFigureOut">
              <a:rPr lang="en-US" smtClean="0"/>
              <a:t>3/26/2026</a:t>
            </a:fld>
            <a:endParaRPr lang="en-US"/>
          </a:p>
        </p:txBody>
      </p:sp>
      <p:sp>
        <p:nvSpPr>
          <p:cNvPr id="5" name="Footer Placeholder 4">
            <a:extLst>
              <a:ext uri="{FF2B5EF4-FFF2-40B4-BE49-F238E27FC236}">
                <a16:creationId xmlns:a16="http://schemas.microsoft.com/office/drawing/2014/main" id="{C57C5234-7539-834D-A90B-259231BE9B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DE72EE-D1E9-58E1-7CA6-7121AFAF4D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99525A-69C4-4618-A9AD-A657C20C5061}" type="slidenum">
              <a:rPr lang="en-US" smtClean="0"/>
              <a:t>‹#›</a:t>
            </a:fld>
            <a:endParaRPr lang="en-US"/>
          </a:p>
        </p:txBody>
      </p:sp>
    </p:spTree>
    <p:extLst>
      <p:ext uri="{BB962C8B-B14F-4D97-AF65-F5344CB8AC3E}">
        <p14:creationId xmlns:p14="http://schemas.microsoft.com/office/powerpoint/2010/main" val="800378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88DA4E-6B61-A16B-F5BB-2B94EFEA673A}"/>
              </a:ext>
            </a:extLst>
          </p:cNvPr>
          <p:cNvSpPr>
            <a:spLocks noGrp="1"/>
          </p:cNvSpPr>
          <p:nvPr>
            <p:ph type="ctrTitle"/>
          </p:nvPr>
        </p:nvSpPr>
        <p:spPr>
          <a:xfrm>
            <a:off x="4162567" y="818984"/>
            <a:ext cx="6714699" cy="3178689"/>
          </a:xfrm>
        </p:spPr>
        <p:txBody>
          <a:bodyPr>
            <a:normAutofit/>
          </a:bodyPr>
          <a:lstStyle/>
          <a:p>
            <a:r>
              <a:rPr lang="en-US" sz="4800" dirty="0">
                <a:solidFill>
                  <a:srgbClr val="FFFFFF"/>
                </a:solidFill>
              </a:rPr>
              <a:t>Program Review– Updates and Policy Changes</a:t>
            </a:r>
            <a:br>
              <a:rPr lang="en-US" sz="4800" dirty="0">
                <a:solidFill>
                  <a:srgbClr val="FFFFFF"/>
                </a:solidFill>
              </a:rPr>
            </a:br>
            <a:r>
              <a:rPr lang="en-US" sz="3200" dirty="0">
                <a:solidFill>
                  <a:srgbClr val="FFFFFF"/>
                </a:solidFill>
              </a:rPr>
              <a:t>Shared Governance Forum</a:t>
            </a:r>
            <a:br>
              <a:rPr lang="en-US" sz="3200" dirty="0">
                <a:solidFill>
                  <a:srgbClr val="FFFFFF"/>
                </a:solidFill>
              </a:rPr>
            </a:br>
            <a:r>
              <a:rPr lang="en-US" sz="3200" dirty="0">
                <a:solidFill>
                  <a:srgbClr val="FFFFFF"/>
                </a:solidFill>
              </a:rPr>
              <a:t>March 25, 2026</a:t>
            </a:r>
          </a:p>
        </p:txBody>
      </p:sp>
      <p:sp>
        <p:nvSpPr>
          <p:cNvPr id="22" name="Rectangle 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19E93CC6-B927-5452-179E-F3DBEACE1523}"/>
              </a:ext>
            </a:extLst>
          </p:cNvPr>
          <p:cNvSpPr>
            <a:spLocks noGrp="1"/>
          </p:cNvSpPr>
          <p:nvPr>
            <p:ph type="subTitle" idx="1"/>
          </p:nvPr>
        </p:nvSpPr>
        <p:spPr>
          <a:xfrm>
            <a:off x="4285397" y="4960961"/>
            <a:ext cx="7055893" cy="1078054"/>
          </a:xfrm>
        </p:spPr>
        <p:txBody>
          <a:bodyPr>
            <a:normAutofit/>
          </a:bodyPr>
          <a:lstStyle/>
          <a:p>
            <a:pPr algn="l"/>
            <a:r>
              <a:rPr lang="en-US" dirty="0">
                <a:solidFill>
                  <a:srgbClr val="FFFFFF"/>
                </a:solidFill>
              </a:rPr>
              <a:t>Dr. Susan Ronnenberg, Assistant Vice President for Academic Affairs—Undergraduate Studies</a:t>
            </a:r>
          </a:p>
        </p:txBody>
      </p:sp>
    </p:spTree>
    <p:extLst>
      <p:ext uri="{BB962C8B-B14F-4D97-AF65-F5344CB8AC3E}">
        <p14:creationId xmlns:p14="http://schemas.microsoft.com/office/powerpoint/2010/main" val="2277734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4" name="Rectangle 23">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Rectangle 2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6CCC41-10F6-EAC3-225E-28C335F4BDC3}"/>
              </a:ext>
            </a:extLst>
          </p:cNvPr>
          <p:cNvSpPr>
            <a:spLocks noGrp="1"/>
          </p:cNvSpPr>
          <p:nvPr>
            <p:ph type="title"/>
          </p:nvPr>
        </p:nvSpPr>
        <p:spPr>
          <a:xfrm>
            <a:off x="1043631" y="809898"/>
            <a:ext cx="9942716" cy="1554480"/>
          </a:xfrm>
        </p:spPr>
        <p:txBody>
          <a:bodyPr anchor="ctr">
            <a:normAutofit/>
          </a:bodyPr>
          <a:lstStyle/>
          <a:p>
            <a:r>
              <a:rPr lang="en-US" sz="4800" dirty="0"/>
              <a:t>Original Scholarly, Creative, &amp; Service Activities of Faculty Table</a:t>
            </a:r>
          </a:p>
        </p:txBody>
      </p:sp>
      <p:sp>
        <p:nvSpPr>
          <p:cNvPr id="3" name="Content Placeholder 2">
            <a:extLst>
              <a:ext uri="{FF2B5EF4-FFF2-40B4-BE49-F238E27FC236}">
                <a16:creationId xmlns:a16="http://schemas.microsoft.com/office/drawing/2014/main" id="{8E3DD9C9-DF29-F94D-8C29-5EB2945A0F0A}"/>
              </a:ext>
            </a:extLst>
          </p:cNvPr>
          <p:cNvSpPr>
            <a:spLocks noGrp="1"/>
          </p:cNvSpPr>
          <p:nvPr>
            <p:ph idx="1"/>
          </p:nvPr>
        </p:nvSpPr>
        <p:spPr>
          <a:xfrm>
            <a:off x="1045028" y="3017522"/>
            <a:ext cx="9941319" cy="3124658"/>
          </a:xfrm>
        </p:spPr>
        <p:txBody>
          <a:bodyPr anchor="ctr">
            <a:normAutofit/>
          </a:bodyPr>
          <a:lstStyle/>
          <a:p>
            <a:pPr marL="0" indent="0">
              <a:buNone/>
            </a:pPr>
            <a:endParaRPr lang="en-US" sz="1300" dirty="0"/>
          </a:p>
          <a:p>
            <a:endParaRPr lang="en-US" sz="1300" dirty="0"/>
          </a:p>
        </p:txBody>
      </p:sp>
      <p:cxnSp>
        <p:nvCxnSpPr>
          <p:cNvPr id="30" name="Straight Connector 2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Table 4">
            <a:extLst>
              <a:ext uri="{FF2B5EF4-FFF2-40B4-BE49-F238E27FC236}">
                <a16:creationId xmlns:a16="http://schemas.microsoft.com/office/drawing/2014/main" id="{21200AD7-82F8-F4EE-C6A3-BAE05B69F313}"/>
              </a:ext>
            </a:extLst>
          </p:cNvPr>
          <p:cNvGraphicFramePr>
            <a:graphicFrameLocks noGrp="1"/>
          </p:cNvGraphicFramePr>
          <p:nvPr>
            <p:extLst>
              <p:ext uri="{D42A27DB-BD31-4B8C-83A1-F6EECF244321}">
                <p14:modId xmlns:p14="http://schemas.microsoft.com/office/powerpoint/2010/main" val="2697263885"/>
              </p:ext>
            </p:extLst>
          </p:nvPr>
        </p:nvGraphicFramePr>
        <p:xfrm>
          <a:off x="1205653" y="2364378"/>
          <a:ext cx="8388561" cy="4120944"/>
        </p:xfrm>
        <a:graphic>
          <a:graphicData uri="http://schemas.openxmlformats.org/drawingml/2006/table">
            <a:tbl>
              <a:tblPr firstRow="1" firstCol="1" lastRow="1" lastCol="1" bandRow="1" bandCol="1"/>
              <a:tblGrid>
                <a:gridCol w="5186003">
                  <a:extLst>
                    <a:ext uri="{9D8B030D-6E8A-4147-A177-3AD203B41FA5}">
                      <a16:colId xmlns:a16="http://schemas.microsoft.com/office/drawing/2014/main" val="2534479959"/>
                    </a:ext>
                  </a:extLst>
                </a:gridCol>
                <a:gridCol w="630936">
                  <a:extLst>
                    <a:ext uri="{9D8B030D-6E8A-4147-A177-3AD203B41FA5}">
                      <a16:colId xmlns:a16="http://schemas.microsoft.com/office/drawing/2014/main" val="316018802"/>
                    </a:ext>
                  </a:extLst>
                </a:gridCol>
                <a:gridCol w="667512">
                  <a:extLst>
                    <a:ext uri="{9D8B030D-6E8A-4147-A177-3AD203B41FA5}">
                      <a16:colId xmlns:a16="http://schemas.microsoft.com/office/drawing/2014/main" val="1134654816"/>
                    </a:ext>
                  </a:extLst>
                </a:gridCol>
                <a:gridCol w="640080">
                  <a:extLst>
                    <a:ext uri="{9D8B030D-6E8A-4147-A177-3AD203B41FA5}">
                      <a16:colId xmlns:a16="http://schemas.microsoft.com/office/drawing/2014/main" val="563736293"/>
                    </a:ext>
                  </a:extLst>
                </a:gridCol>
                <a:gridCol w="658368">
                  <a:extLst>
                    <a:ext uri="{9D8B030D-6E8A-4147-A177-3AD203B41FA5}">
                      <a16:colId xmlns:a16="http://schemas.microsoft.com/office/drawing/2014/main" val="2350583048"/>
                    </a:ext>
                  </a:extLst>
                </a:gridCol>
                <a:gridCol w="605662">
                  <a:extLst>
                    <a:ext uri="{9D8B030D-6E8A-4147-A177-3AD203B41FA5}">
                      <a16:colId xmlns:a16="http://schemas.microsoft.com/office/drawing/2014/main" val="919540206"/>
                    </a:ext>
                  </a:extLst>
                </a:gridCol>
              </a:tblGrid>
              <a:tr h="229150">
                <a:tc>
                  <a:txBody>
                    <a:bodyPr/>
                    <a:lstStyle/>
                    <a:p>
                      <a:pPr marL="67945" marR="0">
                        <a:lnSpc>
                          <a:spcPts val="1115"/>
                        </a:lnSpc>
                        <a:spcBef>
                          <a:spcPts val="5"/>
                        </a:spcBef>
                        <a:spcAft>
                          <a:spcPts val="0"/>
                        </a:spcAft>
                      </a:pPr>
                      <a:r>
                        <a:rPr lang="en-US" sz="1000" b="1" spc="-20" dirty="0">
                          <a:effectLst/>
                          <a:latin typeface="Calibri" panose="020F0502020204030204" pitchFamily="34" charset="0"/>
                          <a:ea typeface="Calibri" panose="020F0502020204030204" pitchFamily="34" charset="0"/>
                          <a:cs typeface="Times New Roman" panose="02020603050405020304" pitchFamily="18" charset="0"/>
                        </a:rPr>
                        <a:t>Item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b="1" spc="-20">
                          <a:effectLst/>
                          <a:latin typeface="Calibri" panose="020F0502020204030204" pitchFamily="34" charset="0"/>
                          <a:ea typeface="Calibri" panose="020F0502020204030204" pitchFamily="34" charset="0"/>
                          <a:cs typeface="Times New Roman" panose="02020603050405020304" pitchFamily="18" charset="0"/>
                        </a:rPr>
                        <a:t>2021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b="1" spc="-20">
                          <a:effectLst/>
                          <a:latin typeface="Calibri" panose="020F0502020204030204" pitchFamily="34" charset="0"/>
                          <a:ea typeface="Calibri" panose="020F0502020204030204" pitchFamily="34" charset="0"/>
                          <a:cs typeface="Times New Roman" panose="02020603050405020304" pitchFamily="18" charset="0"/>
                        </a:rPr>
                        <a:t>2022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b="1" spc="-20">
                          <a:effectLst/>
                          <a:latin typeface="Calibri" panose="020F0502020204030204" pitchFamily="34" charset="0"/>
                          <a:ea typeface="Calibri" panose="020F0502020204030204" pitchFamily="34" charset="0"/>
                          <a:cs typeface="Times New Roman" panose="02020603050405020304" pitchFamily="18" charset="0"/>
                        </a:rPr>
                        <a:t>2023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b="1" spc="-20">
                          <a:effectLst/>
                          <a:latin typeface="Calibri" panose="020F0502020204030204" pitchFamily="34" charset="0"/>
                          <a:ea typeface="Calibri" panose="020F0502020204030204" pitchFamily="34" charset="0"/>
                          <a:cs typeface="Times New Roman" panose="02020603050405020304" pitchFamily="18" charset="0"/>
                        </a:rPr>
                        <a:t>2024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b="1" spc="-20">
                          <a:effectLst/>
                          <a:latin typeface="Calibri" panose="020F0502020204030204" pitchFamily="34" charset="0"/>
                          <a:ea typeface="Calibri" panose="020F0502020204030204" pitchFamily="34" charset="0"/>
                          <a:cs typeface="Times New Roman" panose="02020603050405020304" pitchFamily="18" charset="0"/>
                        </a:rPr>
                        <a:t>2025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45619"/>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Number</a:t>
                      </a:r>
                      <a:r>
                        <a:rPr lang="en-US" sz="1000" spc="-4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a:t>
                      </a:r>
                      <a:r>
                        <a:rPr lang="en-US" sz="1000" spc="-5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Publications</a:t>
                      </a:r>
                      <a:r>
                        <a:rPr lang="en-US" sz="1000" spc="-4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(Peer-</a:t>
                      </a:r>
                      <a:r>
                        <a:rPr lang="en-US" sz="1000" spc="-10">
                          <a:effectLst/>
                          <a:latin typeface="Calibri" panose="020F0502020204030204" pitchFamily="34" charset="0"/>
                          <a:ea typeface="Calibri" panose="020F0502020204030204" pitchFamily="34" charset="0"/>
                          <a:cs typeface="Times New Roman" panose="02020603050405020304" pitchFamily="18" charset="0"/>
                        </a:rPr>
                        <a:t>Reviewed)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3842418"/>
                  </a:ext>
                </a:extLst>
              </a:tr>
              <a:tr h="227272">
                <a:tc>
                  <a:txBody>
                    <a:bodyPr/>
                    <a:lstStyle/>
                    <a:p>
                      <a:pPr marL="67945" marR="0">
                        <a:lnSpc>
                          <a:spcPts val="111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Other</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Publications-</a:t>
                      </a:r>
                      <a:r>
                        <a:rPr lang="en-US" sz="1000" spc="-4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Not</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Peer</a:t>
                      </a:r>
                      <a:r>
                        <a:rPr lang="en-US" sz="1000" spc="-30">
                          <a:effectLst/>
                          <a:latin typeface="Calibri" panose="020F0502020204030204" pitchFamily="34" charset="0"/>
                          <a:ea typeface="Calibri" panose="020F0502020204030204" pitchFamily="34" charset="0"/>
                          <a:cs typeface="Times New Roman" panose="02020603050405020304" pitchFamily="18" charset="0"/>
                        </a:rPr>
                        <a:t>-</a:t>
                      </a:r>
                      <a:r>
                        <a:rPr lang="en-US" sz="1000" spc="-10">
                          <a:effectLst/>
                          <a:latin typeface="Calibri" panose="020F0502020204030204" pitchFamily="34" charset="0"/>
                          <a:ea typeface="Calibri" panose="020F0502020204030204" pitchFamily="34" charset="0"/>
                          <a:cs typeface="Times New Roman" panose="02020603050405020304" pitchFamily="18" charset="0"/>
                        </a:rPr>
                        <a:t>Reviewed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1489604"/>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Number</a:t>
                      </a:r>
                      <a:r>
                        <a:rPr lang="en-US" sz="1000" spc="-2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Presentations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6494898"/>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Number</a:t>
                      </a:r>
                      <a:r>
                        <a:rPr lang="en-US" sz="1000" spc="-2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a:t>
                      </a:r>
                      <a:r>
                        <a:rPr lang="en-US" sz="1000" spc="-2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Student</a:t>
                      </a:r>
                      <a:r>
                        <a:rPr lang="en-US" sz="1000" spc="-2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Presentations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8572673"/>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Number</a:t>
                      </a:r>
                      <a:r>
                        <a:rPr lang="en-US" sz="1000" spc="-2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a:t>
                      </a:r>
                      <a:r>
                        <a:rPr lang="en-US" sz="1000" spc="-2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Internal</a:t>
                      </a:r>
                      <a:r>
                        <a:rPr lang="en-US" sz="1000" spc="-2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Grants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8848987"/>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Dollar</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Value</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Internal</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Grants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0733416"/>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Number</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External</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Grants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8629425"/>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Dollar</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Value</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External</a:t>
                      </a:r>
                      <a:r>
                        <a:rPr lang="en-US" sz="1000" spc="-25">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Grants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8943115"/>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Number</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a:t>
                      </a:r>
                      <a:r>
                        <a:rPr lang="en-US" sz="1000" spc="-4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Memberships</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in</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Professional</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Societies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2957028"/>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Number</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a:t>
                      </a:r>
                      <a:r>
                        <a:rPr lang="en-US" sz="1000" spc="-4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offices,</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editorships,</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governing</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boards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6851272"/>
                  </a:ext>
                </a:extLst>
              </a:tr>
              <a:tr h="227272">
                <a:tc>
                  <a:txBody>
                    <a:bodyPr/>
                    <a:lstStyle/>
                    <a:p>
                      <a:pPr marL="67945" marR="0">
                        <a:lnSpc>
                          <a:spcPts val="1110"/>
                        </a:lnSpc>
                        <a:spcBef>
                          <a:spcPts val="0"/>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Number</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Committees</a:t>
                      </a:r>
                      <a:r>
                        <a:rPr lang="en-US" sz="1000" spc="-2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on</a:t>
                      </a:r>
                      <a:r>
                        <a:rPr lang="en-US" sz="1000" spc="-2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in</a:t>
                      </a:r>
                      <a:r>
                        <a:rPr lang="en-US" sz="1000" spc="-2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Professional</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Societies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0586813"/>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Number</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of</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University</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Committees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6761847"/>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Professional</a:t>
                      </a:r>
                      <a:r>
                        <a:rPr lang="en-US" sz="1000" spc="-6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Development</a:t>
                      </a:r>
                      <a:r>
                        <a:rPr lang="en-US" sz="1000" spc="-5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Workshops</a:t>
                      </a:r>
                      <a:r>
                        <a:rPr lang="en-US" sz="1000" spc="-6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Presented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4095115"/>
                  </a:ext>
                </a:extLst>
              </a:tr>
              <a:tr h="229150">
                <a:tc>
                  <a:txBody>
                    <a:bodyPr/>
                    <a:lstStyle/>
                    <a:p>
                      <a:pPr marL="67945" marR="0">
                        <a:lnSpc>
                          <a:spcPts val="1115"/>
                        </a:lnSpc>
                        <a:spcBef>
                          <a:spcPts val="5"/>
                        </a:spcBef>
                        <a:spcAft>
                          <a:spcPts val="0"/>
                        </a:spcAft>
                      </a:pPr>
                      <a:r>
                        <a:rPr lang="en-US" sz="1000" spc="-10">
                          <a:effectLst/>
                          <a:latin typeface="Calibri" panose="020F0502020204030204" pitchFamily="34" charset="0"/>
                          <a:ea typeface="Calibri" panose="020F0502020204030204" pitchFamily="34" charset="0"/>
                          <a:cs typeface="Times New Roman" panose="02020603050405020304" pitchFamily="18" charset="0"/>
                        </a:rPr>
                        <a:t>Professional</a:t>
                      </a:r>
                      <a:r>
                        <a:rPr lang="en-US" sz="1000" spc="5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Development</a:t>
                      </a:r>
                      <a:r>
                        <a:rPr lang="en-US" sz="1000" spc="5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Workshops</a:t>
                      </a:r>
                      <a:r>
                        <a:rPr lang="en-US" sz="1000" spc="45">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Participated</a:t>
                      </a:r>
                      <a:r>
                        <a:rPr lang="en-US" sz="1000" spc="60">
                          <a:effectLst/>
                          <a:latin typeface="Calibri" panose="020F0502020204030204" pitchFamily="34" charset="0"/>
                          <a:ea typeface="Calibri" panose="020F0502020204030204" pitchFamily="34" charset="0"/>
                          <a:cs typeface="Times New Roman" panose="02020603050405020304" pitchFamily="18" charset="0"/>
                        </a:rPr>
                        <a:t> </a:t>
                      </a:r>
                      <a:r>
                        <a:rPr lang="en-US" sz="1000" spc="-25">
                          <a:effectLst/>
                          <a:latin typeface="Calibri" panose="020F0502020204030204" pitchFamily="34" charset="0"/>
                          <a:ea typeface="Calibri" panose="020F0502020204030204" pitchFamily="34" charset="0"/>
                          <a:cs typeface="Times New Roman" panose="02020603050405020304" pitchFamily="18" charset="0"/>
                        </a:rPr>
                        <a:t>In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803800"/>
                  </a:ext>
                </a:extLst>
              </a:tr>
              <a:tr h="229150">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cs typeface="Times New Roman" panose="02020603050405020304" pitchFamily="18" charset="0"/>
                        </a:rPr>
                        <a:t>Articles</a:t>
                      </a:r>
                      <a:r>
                        <a:rPr lang="en-US" sz="1000" spc="-35">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Reviewed</a:t>
                      </a:r>
                      <a:r>
                        <a:rPr lang="en-US" sz="1000" spc="-30">
                          <a:effectLst/>
                          <a:latin typeface="Calibri" panose="020F0502020204030204" pitchFamily="34" charset="0"/>
                          <a:ea typeface="Calibri" panose="020F0502020204030204" pitchFamily="34" charset="0"/>
                          <a:cs typeface="Times New Roman" panose="02020603050405020304" pitchFamily="18" charset="0"/>
                        </a:rPr>
                        <a:t> </a:t>
                      </a:r>
                      <a:r>
                        <a:rPr lang="en-US" sz="1000">
                          <a:effectLst/>
                          <a:latin typeface="Calibri" panose="020F0502020204030204" pitchFamily="34" charset="0"/>
                          <a:ea typeface="Calibri" panose="020F0502020204030204" pitchFamily="34" charset="0"/>
                          <a:cs typeface="Times New Roman" panose="02020603050405020304" pitchFamily="18" charset="0"/>
                        </a:rPr>
                        <a:t>for</a:t>
                      </a:r>
                      <a:r>
                        <a:rPr lang="en-US" sz="1000" spc="-40">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Journals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0442026"/>
                  </a:ext>
                </a:extLst>
              </a:tr>
              <a:tr h="229150">
                <a:tc>
                  <a:txBody>
                    <a:bodyPr/>
                    <a:lstStyle/>
                    <a:p>
                      <a:pPr marL="67945" marR="0">
                        <a:lnSpc>
                          <a:spcPts val="1115"/>
                        </a:lnSpc>
                        <a:spcBef>
                          <a:spcPts val="5"/>
                        </a:spcBef>
                        <a:spcAft>
                          <a:spcPts val="0"/>
                        </a:spcAft>
                      </a:pPr>
                      <a:r>
                        <a:rPr lang="en-US" sz="1000" spc="-10">
                          <a:effectLst/>
                          <a:latin typeface="Calibri" panose="020F0502020204030204" pitchFamily="34" charset="0"/>
                          <a:ea typeface="Calibri" panose="020F0502020204030204" pitchFamily="34" charset="0"/>
                          <a:cs typeface="Times New Roman" panose="02020603050405020304" pitchFamily="18" charset="0"/>
                        </a:rPr>
                        <a:t>Chapters/Textbooks</a:t>
                      </a:r>
                      <a:r>
                        <a:rPr lang="en-US" sz="1000" spc="75">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Reviewed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317489"/>
                  </a:ext>
                </a:extLst>
              </a:tr>
              <a:tr h="229150">
                <a:tc>
                  <a:txBody>
                    <a:bodyPr/>
                    <a:lstStyle/>
                    <a:p>
                      <a:pPr marL="67945" marR="0">
                        <a:lnSpc>
                          <a:spcPts val="1115"/>
                        </a:lnSpc>
                        <a:spcBef>
                          <a:spcPts val="5"/>
                        </a:spcBef>
                        <a:spcAft>
                          <a:spcPts val="0"/>
                        </a:spcAft>
                      </a:pPr>
                      <a:r>
                        <a:rPr lang="en-US" sz="1000" spc="-10">
                          <a:effectLst/>
                          <a:latin typeface="Calibri" panose="020F0502020204030204" pitchFamily="34" charset="0"/>
                          <a:ea typeface="Calibri" panose="020F0502020204030204" pitchFamily="34" charset="0"/>
                          <a:cs typeface="Times New Roman" panose="02020603050405020304" pitchFamily="18" charset="0"/>
                        </a:rPr>
                        <a:t>University</a:t>
                      </a:r>
                      <a:r>
                        <a:rPr lang="en-US" sz="1000" spc="45">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Recruitment</a:t>
                      </a:r>
                      <a:r>
                        <a:rPr lang="en-US" sz="1000" spc="45">
                          <a:effectLst/>
                          <a:latin typeface="Calibri" panose="020F0502020204030204" pitchFamily="34" charset="0"/>
                          <a:ea typeface="Calibri" panose="020F0502020204030204" pitchFamily="34" charset="0"/>
                          <a:cs typeface="Times New Roman" panose="02020603050405020304" pitchFamily="18" charset="0"/>
                        </a:rPr>
                        <a:t> </a:t>
                      </a:r>
                      <a:r>
                        <a:rPr lang="en-US" sz="1000" spc="-10">
                          <a:effectLst/>
                          <a:latin typeface="Calibri" panose="020F0502020204030204" pitchFamily="34" charset="0"/>
                          <a:ea typeface="Calibri" panose="020F0502020204030204" pitchFamily="34" charset="0"/>
                          <a:cs typeface="Times New Roman" panose="02020603050405020304" pitchFamily="18" charset="0"/>
                        </a:rPr>
                        <a:t>Activities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8550916"/>
                  </a:ext>
                </a:extLst>
              </a:tr>
            </a:tbl>
          </a:graphicData>
        </a:graphic>
      </p:graphicFrame>
    </p:spTree>
    <p:extLst>
      <p:ext uri="{BB962C8B-B14F-4D97-AF65-F5344CB8AC3E}">
        <p14:creationId xmlns:p14="http://schemas.microsoft.com/office/powerpoint/2010/main" val="3569749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4" name="Rectangle 23">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Rectangle 2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6CCC41-10F6-EAC3-225E-28C335F4BDC3}"/>
              </a:ext>
            </a:extLst>
          </p:cNvPr>
          <p:cNvSpPr>
            <a:spLocks noGrp="1"/>
          </p:cNvSpPr>
          <p:nvPr>
            <p:ph type="title"/>
          </p:nvPr>
        </p:nvSpPr>
        <p:spPr>
          <a:xfrm>
            <a:off x="1043631" y="809898"/>
            <a:ext cx="9942716" cy="561702"/>
          </a:xfrm>
        </p:spPr>
        <p:txBody>
          <a:bodyPr anchor="ctr">
            <a:normAutofit fontScale="90000"/>
          </a:bodyPr>
          <a:lstStyle/>
          <a:p>
            <a:r>
              <a:rPr lang="en-US" sz="4800" dirty="0"/>
              <a:t>Revised Scholarly, Creative, </a:t>
            </a:r>
            <a:r>
              <a:rPr lang="en-US" sz="4800" dirty="0">
                <a:solidFill>
                  <a:srgbClr val="C00000"/>
                </a:solidFill>
              </a:rPr>
              <a:t>Grants</a:t>
            </a:r>
            <a:r>
              <a:rPr lang="en-US" sz="4800" dirty="0"/>
              <a:t>, Service, &amp; </a:t>
            </a:r>
            <a:r>
              <a:rPr lang="en-US" sz="4800" dirty="0">
                <a:solidFill>
                  <a:srgbClr val="C00000"/>
                </a:solidFill>
              </a:rPr>
              <a:t>Professional Development </a:t>
            </a:r>
            <a:r>
              <a:rPr lang="en-US" sz="4800" dirty="0"/>
              <a:t>Activities of Faculty Table</a:t>
            </a:r>
          </a:p>
        </p:txBody>
      </p:sp>
      <p:sp>
        <p:nvSpPr>
          <p:cNvPr id="3" name="Content Placeholder 2">
            <a:extLst>
              <a:ext uri="{FF2B5EF4-FFF2-40B4-BE49-F238E27FC236}">
                <a16:creationId xmlns:a16="http://schemas.microsoft.com/office/drawing/2014/main" id="{8E3DD9C9-DF29-F94D-8C29-5EB2945A0F0A}"/>
              </a:ext>
            </a:extLst>
          </p:cNvPr>
          <p:cNvSpPr>
            <a:spLocks noGrp="1"/>
          </p:cNvSpPr>
          <p:nvPr>
            <p:ph idx="1"/>
          </p:nvPr>
        </p:nvSpPr>
        <p:spPr>
          <a:xfrm>
            <a:off x="1045028" y="3017522"/>
            <a:ext cx="9941319" cy="3124658"/>
          </a:xfrm>
        </p:spPr>
        <p:txBody>
          <a:bodyPr anchor="ctr">
            <a:normAutofit/>
          </a:bodyPr>
          <a:lstStyle/>
          <a:p>
            <a:pPr marL="0" indent="0">
              <a:buNone/>
            </a:pPr>
            <a:endParaRPr lang="en-US" sz="1300" dirty="0"/>
          </a:p>
          <a:p>
            <a:endParaRPr lang="en-US" sz="1300" dirty="0"/>
          </a:p>
        </p:txBody>
      </p:sp>
      <p:cxnSp>
        <p:nvCxnSpPr>
          <p:cNvPr id="30" name="Straight Connector 2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4" name="Table 3">
            <a:extLst>
              <a:ext uri="{FF2B5EF4-FFF2-40B4-BE49-F238E27FC236}">
                <a16:creationId xmlns:a16="http://schemas.microsoft.com/office/drawing/2014/main" id="{EB3CF5CE-3AEF-C632-266F-12D1635650A3}"/>
              </a:ext>
            </a:extLst>
          </p:cNvPr>
          <p:cNvGraphicFramePr>
            <a:graphicFrameLocks noGrp="1"/>
          </p:cNvGraphicFramePr>
          <p:nvPr>
            <p:extLst>
              <p:ext uri="{D42A27DB-BD31-4B8C-83A1-F6EECF244321}">
                <p14:modId xmlns:p14="http://schemas.microsoft.com/office/powerpoint/2010/main" val="3331304994"/>
              </p:ext>
            </p:extLst>
          </p:nvPr>
        </p:nvGraphicFramePr>
        <p:xfrm>
          <a:off x="1205653" y="1957229"/>
          <a:ext cx="8388561" cy="4549424"/>
        </p:xfrm>
        <a:graphic>
          <a:graphicData uri="http://schemas.openxmlformats.org/drawingml/2006/table">
            <a:tbl>
              <a:tblPr firstRow="1" firstCol="1" lastRow="1" lastCol="1" bandRow="1" bandCol="1"/>
              <a:tblGrid>
                <a:gridCol w="5131139">
                  <a:extLst>
                    <a:ext uri="{9D8B030D-6E8A-4147-A177-3AD203B41FA5}">
                      <a16:colId xmlns:a16="http://schemas.microsoft.com/office/drawing/2014/main" val="756339613"/>
                    </a:ext>
                  </a:extLst>
                </a:gridCol>
                <a:gridCol w="704088">
                  <a:extLst>
                    <a:ext uri="{9D8B030D-6E8A-4147-A177-3AD203B41FA5}">
                      <a16:colId xmlns:a16="http://schemas.microsoft.com/office/drawing/2014/main" val="1596405601"/>
                    </a:ext>
                  </a:extLst>
                </a:gridCol>
                <a:gridCol w="585216">
                  <a:extLst>
                    <a:ext uri="{9D8B030D-6E8A-4147-A177-3AD203B41FA5}">
                      <a16:colId xmlns:a16="http://schemas.microsoft.com/office/drawing/2014/main" val="2041776749"/>
                    </a:ext>
                  </a:extLst>
                </a:gridCol>
                <a:gridCol w="722376">
                  <a:extLst>
                    <a:ext uri="{9D8B030D-6E8A-4147-A177-3AD203B41FA5}">
                      <a16:colId xmlns:a16="http://schemas.microsoft.com/office/drawing/2014/main" val="3575216589"/>
                    </a:ext>
                  </a:extLst>
                </a:gridCol>
                <a:gridCol w="667512">
                  <a:extLst>
                    <a:ext uri="{9D8B030D-6E8A-4147-A177-3AD203B41FA5}">
                      <a16:colId xmlns:a16="http://schemas.microsoft.com/office/drawing/2014/main" val="3936699379"/>
                    </a:ext>
                  </a:extLst>
                </a:gridCol>
                <a:gridCol w="578230">
                  <a:extLst>
                    <a:ext uri="{9D8B030D-6E8A-4147-A177-3AD203B41FA5}">
                      <a16:colId xmlns:a16="http://schemas.microsoft.com/office/drawing/2014/main" val="3752540534"/>
                    </a:ext>
                  </a:extLst>
                </a:gridCol>
              </a:tblGrid>
              <a:tr h="177003">
                <a:tc>
                  <a:txBody>
                    <a:bodyPr/>
                    <a:lstStyle/>
                    <a:p>
                      <a:pPr marL="67945" marR="0">
                        <a:lnSpc>
                          <a:spcPts val="1115"/>
                        </a:lnSpc>
                        <a:spcBef>
                          <a:spcPts val="5"/>
                        </a:spcBef>
                        <a:spcAft>
                          <a:spcPts val="0"/>
                        </a:spcAft>
                      </a:pPr>
                      <a:r>
                        <a:rPr lang="en-US" sz="1000" b="1" spc="-20">
                          <a:effectLst/>
                          <a:latin typeface="Calibri" panose="020F0502020204030204" pitchFamily="34" charset="0"/>
                          <a:ea typeface="Calibri" panose="020F0502020204030204" pitchFamily="34" charset="0"/>
                        </a:rPr>
                        <a:t>Item</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b="1" spc="-20" dirty="0">
                          <a:effectLst/>
                          <a:latin typeface="Calibri" panose="020F0502020204030204" pitchFamily="34" charset="0"/>
                          <a:ea typeface="Calibri" panose="020F0502020204030204" pitchFamily="34" charset="0"/>
                        </a:rPr>
                        <a:t>2022</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b="1" spc="-20" dirty="0">
                          <a:effectLst/>
                          <a:latin typeface="Calibri" panose="020F0502020204030204" pitchFamily="34" charset="0"/>
                          <a:ea typeface="Calibri" panose="020F0502020204030204" pitchFamily="34" charset="0"/>
                        </a:rPr>
                        <a:t>2023</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b="1" spc="-20">
                          <a:effectLst/>
                          <a:latin typeface="Calibri" panose="020F0502020204030204" pitchFamily="34" charset="0"/>
                          <a:ea typeface="Calibri" panose="020F0502020204030204" pitchFamily="34" charset="0"/>
                        </a:rPr>
                        <a:t>2024</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b="1" spc="-20">
                          <a:effectLst/>
                          <a:latin typeface="Calibri" panose="020F0502020204030204" pitchFamily="34" charset="0"/>
                          <a:ea typeface="Calibri" panose="020F0502020204030204" pitchFamily="34" charset="0"/>
                        </a:rPr>
                        <a:t>2025</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b="1" spc="-20">
                          <a:effectLst/>
                          <a:latin typeface="Calibri" panose="020F0502020204030204" pitchFamily="34" charset="0"/>
                          <a:ea typeface="Calibri" panose="020F0502020204030204" pitchFamily="34" charset="0"/>
                        </a:rPr>
                        <a:t>2026</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9734916"/>
                  </a:ext>
                </a:extLst>
              </a:tr>
              <a:tr h="177003">
                <a:tc>
                  <a:txBody>
                    <a:bodyPr/>
                    <a:lstStyle/>
                    <a:p>
                      <a:pPr marL="67945" marR="0">
                        <a:lnSpc>
                          <a:spcPts val="1115"/>
                        </a:lnSpc>
                        <a:spcBef>
                          <a:spcPts val="5"/>
                        </a:spcBef>
                        <a:spcAft>
                          <a:spcPts val="0"/>
                        </a:spcAft>
                      </a:pPr>
                      <a:r>
                        <a:rPr lang="en-US" sz="1000" b="1" dirty="0">
                          <a:solidFill>
                            <a:srgbClr val="C00000"/>
                          </a:solidFill>
                          <a:effectLst/>
                          <a:latin typeface="Calibri" panose="020F0502020204030204" pitchFamily="34" charset="0"/>
                          <a:ea typeface="Calibri" panose="020F0502020204030204" pitchFamily="34" charset="0"/>
                        </a:rPr>
                        <a:t>Scholarship/Creative Work/Mentoring</a:t>
                      </a:r>
                      <a:endParaRPr lang="en-US" sz="1100" dirty="0">
                        <a:solidFill>
                          <a:srgbClr val="C00000"/>
                        </a:solidFill>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874250561"/>
                  </a:ext>
                </a:extLst>
              </a:tr>
              <a:tr h="340525">
                <a:tc>
                  <a:txBody>
                    <a:bodyPr/>
                    <a:lstStyle/>
                    <a:p>
                      <a:pPr marL="67945" marR="0">
                        <a:lnSpc>
                          <a:spcPts val="1115"/>
                        </a:lnSpc>
                        <a:spcBef>
                          <a:spcPts val="5"/>
                        </a:spcBef>
                        <a:spcAft>
                          <a:spcPts val="0"/>
                        </a:spcAft>
                      </a:pPr>
                      <a:r>
                        <a:rPr lang="en-US" sz="1000" dirty="0">
                          <a:effectLst/>
                          <a:latin typeface="Calibri" panose="020F0502020204030204" pitchFamily="34" charset="0"/>
                          <a:ea typeface="Calibri" panose="020F0502020204030204" pitchFamily="34" charset="0"/>
                        </a:rPr>
                        <a:t>Number</a:t>
                      </a:r>
                      <a:r>
                        <a:rPr lang="en-US" sz="1000" spc="-4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of</a:t>
                      </a:r>
                      <a:r>
                        <a:rPr lang="en-US" sz="1000" spc="-5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Publications</a:t>
                      </a:r>
                      <a:r>
                        <a:rPr lang="en-US" sz="1000" spc="-40" dirty="0">
                          <a:solidFill>
                            <a:srgbClr val="C00000"/>
                          </a:solidFill>
                          <a:effectLst/>
                          <a:latin typeface="Calibri" panose="020F0502020204030204" pitchFamily="34" charset="0"/>
                          <a:ea typeface="Calibri" panose="020F0502020204030204" pitchFamily="34" charset="0"/>
                        </a:rPr>
                        <a:t>, Performances, or Exhibitions </a:t>
                      </a:r>
                      <a:r>
                        <a:rPr lang="en-US" sz="1000" dirty="0">
                          <a:effectLst/>
                          <a:latin typeface="Calibri" panose="020F0502020204030204" pitchFamily="34" charset="0"/>
                          <a:ea typeface="Calibri" panose="020F0502020204030204" pitchFamily="34" charset="0"/>
                        </a:rPr>
                        <a:t>(Peer-</a:t>
                      </a:r>
                      <a:r>
                        <a:rPr lang="en-US" sz="1000" spc="-10" dirty="0">
                          <a:effectLst/>
                          <a:latin typeface="Calibri" panose="020F0502020204030204" pitchFamily="34" charset="0"/>
                          <a:ea typeface="Calibri" panose="020F0502020204030204" pitchFamily="34" charset="0"/>
                        </a:rPr>
                        <a:t>Reviewed/</a:t>
                      </a:r>
                      <a:r>
                        <a:rPr lang="en-US" sz="1000" spc="-10" dirty="0">
                          <a:solidFill>
                            <a:srgbClr val="C00000"/>
                          </a:solidFill>
                          <a:effectLst/>
                          <a:latin typeface="Calibri" panose="020F0502020204030204" pitchFamily="34" charset="0"/>
                          <a:ea typeface="Calibri" panose="020F0502020204030204" pitchFamily="34" charset="0"/>
                        </a:rPr>
                        <a:t>Juried</a:t>
                      </a:r>
                      <a:r>
                        <a:rPr lang="en-US" sz="1000" spc="-10" dirty="0">
                          <a:effectLst/>
                          <a:latin typeface="Calibri" panose="020F0502020204030204" pitchFamily="34" charset="0"/>
                          <a:ea typeface="Calibri" panose="020F0502020204030204" pitchFamily="34" charset="0"/>
                        </a:rPr>
                        <a:t>)</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6760580"/>
                  </a:ext>
                </a:extLst>
              </a:tr>
              <a:tr h="319186">
                <a:tc>
                  <a:txBody>
                    <a:bodyPr/>
                    <a:lstStyle/>
                    <a:p>
                      <a:pPr marL="67945" marR="0">
                        <a:lnSpc>
                          <a:spcPts val="1110"/>
                        </a:lnSpc>
                        <a:spcBef>
                          <a:spcPts val="0"/>
                        </a:spcBef>
                        <a:spcAft>
                          <a:spcPts val="0"/>
                        </a:spcAft>
                      </a:pPr>
                      <a:r>
                        <a:rPr lang="en-US" sz="1000" dirty="0">
                          <a:effectLst/>
                          <a:latin typeface="Calibri" panose="020F0502020204030204" pitchFamily="34" charset="0"/>
                          <a:ea typeface="Calibri" panose="020F0502020204030204" pitchFamily="34" charset="0"/>
                        </a:rPr>
                        <a:t>Other</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Publications, </a:t>
                      </a:r>
                      <a:r>
                        <a:rPr lang="en-US" sz="1000" dirty="0">
                          <a:solidFill>
                            <a:srgbClr val="C00000"/>
                          </a:solidFill>
                          <a:effectLst/>
                          <a:latin typeface="Calibri" panose="020F0502020204030204" pitchFamily="34" charset="0"/>
                          <a:ea typeface="Calibri" panose="020F0502020204030204" pitchFamily="34" charset="0"/>
                        </a:rPr>
                        <a:t>Performances, or Exhibitions</a:t>
                      </a:r>
                      <a:r>
                        <a:rPr lang="en-US" sz="1000" spc="-40" dirty="0">
                          <a:solidFill>
                            <a:srgbClr val="C00000"/>
                          </a:solidFill>
                          <a:effectLst/>
                          <a:latin typeface="Calibri" panose="020F0502020204030204" pitchFamily="34" charset="0"/>
                          <a:ea typeface="Calibri" panose="020F0502020204030204" pitchFamily="34" charset="0"/>
                        </a:rPr>
                        <a:t> </a:t>
                      </a:r>
                      <a:r>
                        <a:rPr lang="en-US" sz="1000" spc="-40" dirty="0">
                          <a:effectLst/>
                          <a:latin typeface="Calibri" panose="020F0502020204030204" pitchFamily="34" charset="0"/>
                          <a:ea typeface="Calibri" panose="020F0502020204030204" pitchFamily="34" charset="0"/>
                        </a:rPr>
                        <a:t>(</a:t>
                      </a:r>
                      <a:r>
                        <a:rPr lang="en-US" sz="1000" dirty="0">
                          <a:effectLst/>
                          <a:latin typeface="Calibri" panose="020F0502020204030204" pitchFamily="34" charset="0"/>
                          <a:ea typeface="Calibri" panose="020F0502020204030204" pitchFamily="34" charset="0"/>
                        </a:rPr>
                        <a:t>Not</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Peer</a:t>
                      </a:r>
                      <a:r>
                        <a:rPr lang="en-US" sz="1000" spc="-30" dirty="0">
                          <a:effectLst/>
                          <a:latin typeface="Calibri" panose="020F0502020204030204" pitchFamily="34" charset="0"/>
                          <a:ea typeface="Calibri" panose="020F0502020204030204" pitchFamily="34" charset="0"/>
                        </a:rPr>
                        <a:t>-</a:t>
                      </a:r>
                      <a:r>
                        <a:rPr lang="en-US" sz="1000" spc="-10" dirty="0">
                          <a:effectLst/>
                          <a:latin typeface="Calibri" panose="020F0502020204030204" pitchFamily="34" charset="0"/>
                          <a:ea typeface="Calibri" panose="020F0502020204030204" pitchFamily="34" charset="0"/>
                        </a:rPr>
                        <a:t>Reviewed/</a:t>
                      </a:r>
                      <a:r>
                        <a:rPr lang="en-US" sz="1000" spc="-10" dirty="0">
                          <a:solidFill>
                            <a:srgbClr val="C00000"/>
                          </a:solidFill>
                          <a:effectLst/>
                          <a:latin typeface="Calibri" panose="020F0502020204030204" pitchFamily="34" charset="0"/>
                          <a:ea typeface="Calibri" panose="020F0502020204030204" pitchFamily="34" charset="0"/>
                        </a:rPr>
                        <a:t>Juried</a:t>
                      </a:r>
                      <a:r>
                        <a:rPr lang="en-US" sz="1000" spc="-10" dirty="0">
                          <a:effectLst/>
                          <a:latin typeface="Calibri" panose="020F0502020204030204" pitchFamily="34" charset="0"/>
                          <a:ea typeface="Calibri" panose="020F0502020204030204" pitchFamily="34" charset="0"/>
                        </a:rPr>
                        <a:t>)</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8600660"/>
                  </a:ext>
                </a:extLst>
              </a:tr>
              <a:tr h="177003">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rPr>
                        <a:t>Number</a:t>
                      </a:r>
                      <a:r>
                        <a:rPr lang="en-US" sz="1000" spc="-25">
                          <a:effectLst/>
                          <a:latin typeface="Calibri" panose="020F0502020204030204" pitchFamily="34" charset="0"/>
                          <a:ea typeface="Calibri" panose="020F0502020204030204" pitchFamily="34" charset="0"/>
                        </a:rPr>
                        <a:t> </a:t>
                      </a:r>
                      <a:r>
                        <a:rPr lang="en-US" sz="1000">
                          <a:effectLst/>
                          <a:latin typeface="Calibri" panose="020F0502020204030204" pitchFamily="34" charset="0"/>
                          <a:ea typeface="Calibri" panose="020F0502020204030204" pitchFamily="34" charset="0"/>
                        </a:rPr>
                        <a:t>of</a:t>
                      </a:r>
                      <a:r>
                        <a:rPr lang="en-US" sz="1000" spc="-30">
                          <a:effectLst/>
                          <a:latin typeface="Calibri" panose="020F0502020204030204" pitchFamily="34" charset="0"/>
                          <a:ea typeface="Calibri" panose="020F0502020204030204" pitchFamily="34" charset="0"/>
                        </a:rPr>
                        <a:t> </a:t>
                      </a:r>
                      <a:r>
                        <a:rPr lang="en-US" sz="1000" spc="-10">
                          <a:effectLst/>
                          <a:latin typeface="Calibri" panose="020F0502020204030204" pitchFamily="34" charset="0"/>
                          <a:ea typeface="Calibri" panose="020F0502020204030204" pitchFamily="34" charset="0"/>
                        </a:rPr>
                        <a:t>Presentations</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9741337"/>
                  </a:ext>
                </a:extLst>
              </a:tr>
              <a:tr h="177003">
                <a:tc>
                  <a:txBody>
                    <a:bodyPr/>
                    <a:lstStyle/>
                    <a:p>
                      <a:pPr marL="67945" marR="0">
                        <a:lnSpc>
                          <a:spcPts val="1115"/>
                        </a:lnSpc>
                        <a:spcBef>
                          <a:spcPts val="5"/>
                        </a:spcBef>
                        <a:spcAft>
                          <a:spcPts val="0"/>
                        </a:spcAft>
                      </a:pPr>
                      <a:r>
                        <a:rPr lang="en-US" sz="1000" dirty="0">
                          <a:effectLst/>
                          <a:latin typeface="Calibri" panose="020F0502020204030204" pitchFamily="34" charset="0"/>
                          <a:ea typeface="Calibri" panose="020F0502020204030204" pitchFamily="34" charset="0"/>
                        </a:rPr>
                        <a:t>Number</a:t>
                      </a:r>
                      <a:r>
                        <a:rPr lang="en-US" sz="1000" spc="-2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of</a:t>
                      </a:r>
                      <a:r>
                        <a:rPr lang="en-US" sz="1000" spc="-2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Student</a:t>
                      </a:r>
                      <a:r>
                        <a:rPr lang="en-US" sz="1000" spc="-20" dirty="0">
                          <a:effectLst/>
                          <a:latin typeface="Calibri" panose="020F0502020204030204" pitchFamily="34" charset="0"/>
                          <a:ea typeface="Calibri" panose="020F0502020204030204" pitchFamily="34" charset="0"/>
                        </a:rPr>
                        <a:t> </a:t>
                      </a:r>
                      <a:r>
                        <a:rPr lang="en-US" sz="1000" spc="-10" dirty="0">
                          <a:effectLst/>
                          <a:latin typeface="Calibri" panose="020F0502020204030204" pitchFamily="34" charset="0"/>
                          <a:ea typeface="Calibri" panose="020F0502020204030204" pitchFamily="34" charset="0"/>
                        </a:rPr>
                        <a:t>Presentations/</a:t>
                      </a:r>
                      <a:r>
                        <a:rPr lang="en-US" sz="1000" spc="-10" dirty="0">
                          <a:solidFill>
                            <a:srgbClr val="C00000"/>
                          </a:solidFill>
                          <a:effectLst/>
                          <a:latin typeface="Calibri" panose="020F0502020204030204" pitchFamily="34" charset="0"/>
                          <a:ea typeface="Calibri" panose="020F0502020204030204" pitchFamily="34" charset="0"/>
                        </a:rPr>
                        <a:t>Performances</a:t>
                      </a:r>
                      <a:endParaRPr lang="en-US" sz="1100" dirty="0">
                        <a:solidFill>
                          <a:srgbClr val="C00000"/>
                        </a:solidFill>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804593"/>
                  </a:ext>
                </a:extLst>
              </a:tr>
              <a:tr h="177003">
                <a:tc>
                  <a:txBody>
                    <a:bodyPr/>
                    <a:lstStyle/>
                    <a:p>
                      <a:pPr marL="67945" marR="0">
                        <a:lnSpc>
                          <a:spcPts val="1115"/>
                        </a:lnSpc>
                        <a:spcBef>
                          <a:spcPts val="5"/>
                        </a:spcBef>
                        <a:spcAft>
                          <a:spcPts val="0"/>
                        </a:spcAft>
                      </a:pPr>
                      <a:r>
                        <a:rPr lang="en-US" sz="1000" b="1" dirty="0">
                          <a:solidFill>
                            <a:srgbClr val="C00000"/>
                          </a:solidFill>
                          <a:effectLst/>
                          <a:latin typeface="Calibri" panose="020F0502020204030204" pitchFamily="34" charset="0"/>
                          <a:ea typeface="Calibri" panose="020F0502020204030204" pitchFamily="34" charset="0"/>
                        </a:rPr>
                        <a:t>Grants</a:t>
                      </a:r>
                      <a:endParaRPr lang="en-US" sz="1100" dirty="0">
                        <a:solidFill>
                          <a:srgbClr val="C00000"/>
                        </a:solidFill>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846468106"/>
                  </a:ext>
                </a:extLst>
              </a:tr>
              <a:tr h="177003">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rPr>
                        <a:t>Number</a:t>
                      </a:r>
                      <a:r>
                        <a:rPr lang="en-US" sz="1000" spc="-25">
                          <a:effectLst/>
                          <a:latin typeface="Calibri" panose="020F0502020204030204" pitchFamily="34" charset="0"/>
                          <a:ea typeface="Calibri" panose="020F0502020204030204" pitchFamily="34" charset="0"/>
                        </a:rPr>
                        <a:t> </a:t>
                      </a:r>
                      <a:r>
                        <a:rPr lang="en-US" sz="1000">
                          <a:effectLst/>
                          <a:latin typeface="Calibri" panose="020F0502020204030204" pitchFamily="34" charset="0"/>
                          <a:ea typeface="Calibri" panose="020F0502020204030204" pitchFamily="34" charset="0"/>
                        </a:rPr>
                        <a:t>of</a:t>
                      </a:r>
                      <a:r>
                        <a:rPr lang="en-US" sz="1000" spc="-25">
                          <a:effectLst/>
                          <a:latin typeface="Calibri" panose="020F0502020204030204" pitchFamily="34" charset="0"/>
                          <a:ea typeface="Calibri" panose="020F0502020204030204" pitchFamily="34" charset="0"/>
                        </a:rPr>
                        <a:t> </a:t>
                      </a:r>
                      <a:r>
                        <a:rPr lang="en-US" sz="1000">
                          <a:effectLst/>
                          <a:latin typeface="Calibri" panose="020F0502020204030204" pitchFamily="34" charset="0"/>
                          <a:ea typeface="Calibri" panose="020F0502020204030204" pitchFamily="34" charset="0"/>
                        </a:rPr>
                        <a:t>Internal</a:t>
                      </a:r>
                      <a:r>
                        <a:rPr lang="en-US" sz="1000" spc="-20">
                          <a:effectLst/>
                          <a:latin typeface="Calibri" panose="020F0502020204030204" pitchFamily="34" charset="0"/>
                          <a:ea typeface="Calibri" panose="020F0502020204030204" pitchFamily="34" charset="0"/>
                        </a:rPr>
                        <a:t> </a:t>
                      </a:r>
                      <a:r>
                        <a:rPr lang="en-US" sz="1000" spc="-10">
                          <a:effectLst/>
                          <a:latin typeface="Calibri" panose="020F0502020204030204" pitchFamily="34" charset="0"/>
                          <a:ea typeface="Calibri" panose="020F0502020204030204" pitchFamily="34" charset="0"/>
                        </a:rPr>
                        <a:t>Grants</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9075547"/>
                  </a:ext>
                </a:extLst>
              </a:tr>
              <a:tr h="177003">
                <a:tc>
                  <a:txBody>
                    <a:bodyPr/>
                    <a:lstStyle/>
                    <a:p>
                      <a:pPr marL="67945" marR="0">
                        <a:lnSpc>
                          <a:spcPts val="1115"/>
                        </a:lnSpc>
                        <a:spcBef>
                          <a:spcPts val="5"/>
                        </a:spcBef>
                        <a:spcAft>
                          <a:spcPts val="0"/>
                        </a:spcAft>
                      </a:pPr>
                      <a:r>
                        <a:rPr lang="en-US" sz="1000" dirty="0">
                          <a:effectLst/>
                          <a:latin typeface="Calibri" panose="020F0502020204030204" pitchFamily="34" charset="0"/>
                          <a:ea typeface="Calibri" panose="020F0502020204030204" pitchFamily="34" charset="0"/>
                        </a:rPr>
                        <a:t>Dollar</a:t>
                      </a:r>
                      <a:r>
                        <a:rPr lang="en-US" sz="1000" spc="-3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Value</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of</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Internal</a:t>
                      </a:r>
                      <a:r>
                        <a:rPr lang="en-US" sz="1000" spc="-30" dirty="0">
                          <a:effectLst/>
                          <a:latin typeface="Calibri" panose="020F0502020204030204" pitchFamily="34" charset="0"/>
                          <a:ea typeface="Calibri" panose="020F0502020204030204" pitchFamily="34" charset="0"/>
                        </a:rPr>
                        <a:t> </a:t>
                      </a:r>
                      <a:r>
                        <a:rPr lang="en-US" sz="1000" spc="-10" dirty="0">
                          <a:effectLst/>
                          <a:latin typeface="Calibri" panose="020F0502020204030204" pitchFamily="34" charset="0"/>
                          <a:ea typeface="Calibri" panose="020F0502020204030204" pitchFamily="34" charset="0"/>
                        </a:rPr>
                        <a:t>Grants</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rPr>
                        <a:t>$</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rPr>
                        <a:t>$</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rPr>
                        <a:t>$</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rPr>
                        <a:t>$</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spc="-50" dirty="0">
                          <a:effectLst/>
                          <a:latin typeface="Calibri" panose="020F0502020204030204" pitchFamily="34" charset="0"/>
                          <a:ea typeface="Calibri" panose="020F0502020204030204" pitchFamily="34" charset="0"/>
                        </a:rPr>
                        <a:t>$</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2166932"/>
                  </a:ext>
                </a:extLst>
              </a:tr>
              <a:tr h="177003">
                <a:tc>
                  <a:txBody>
                    <a:bodyPr/>
                    <a:lstStyle/>
                    <a:p>
                      <a:pPr marL="67945" marR="0">
                        <a:lnSpc>
                          <a:spcPts val="1115"/>
                        </a:lnSpc>
                        <a:spcBef>
                          <a:spcPts val="5"/>
                        </a:spcBef>
                        <a:spcAft>
                          <a:spcPts val="0"/>
                        </a:spcAft>
                      </a:pPr>
                      <a:r>
                        <a:rPr lang="en-US" sz="1000" dirty="0">
                          <a:effectLst/>
                          <a:latin typeface="Calibri" panose="020F0502020204030204" pitchFamily="34" charset="0"/>
                          <a:ea typeface="Calibri" panose="020F0502020204030204" pitchFamily="34" charset="0"/>
                        </a:rPr>
                        <a:t>Number</a:t>
                      </a:r>
                      <a:r>
                        <a:rPr lang="en-US" sz="1000" spc="-3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of</a:t>
                      </a:r>
                      <a:r>
                        <a:rPr lang="en-US" sz="1000" spc="-3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External</a:t>
                      </a:r>
                      <a:r>
                        <a:rPr lang="en-US" sz="1000" spc="-30" dirty="0">
                          <a:effectLst/>
                          <a:latin typeface="Calibri" panose="020F0502020204030204" pitchFamily="34" charset="0"/>
                          <a:ea typeface="Calibri" panose="020F0502020204030204" pitchFamily="34" charset="0"/>
                        </a:rPr>
                        <a:t> </a:t>
                      </a:r>
                      <a:r>
                        <a:rPr lang="en-US" sz="1000" spc="-10" dirty="0">
                          <a:effectLst/>
                          <a:latin typeface="Calibri" panose="020F0502020204030204" pitchFamily="34" charset="0"/>
                          <a:ea typeface="Calibri" panose="020F0502020204030204" pitchFamily="34" charset="0"/>
                        </a:rPr>
                        <a:t>Grants</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1130478"/>
                  </a:ext>
                </a:extLst>
              </a:tr>
              <a:tr h="177003">
                <a:tc>
                  <a:txBody>
                    <a:bodyPr/>
                    <a:lstStyle/>
                    <a:p>
                      <a:pPr marL="67945" marR="0">
                        <a:lnSpc>
                          <a:spcPts val="1115"/>
                        </a:lnSpc>
                        <a:spcBef>
                          <a:spcPts val="5"/>
                        </a:spcBef>
                        <a:spcAft>
                          <a:spcPts val="0"/>
                        </a:spcAft>
                      </a:pPr>
                      <a:r>
                        <a:rPr lang="en-US" sz="1000" dirty="0">
                          <a:effectLst/>
                          <a:latin typeface="Calibri" panose="020F0502020204030204" pitchFamily="34" charset="0"/>
                          <a:ea typeface="Calibri" panose="020F0502020204030204" pitchFamily="34" charset="0"/>
                        </a:rPr>
                        <a:t>Dollar</a:t>
                      </a:r>
                      <a:r>
                        <a:rPr lang="en-US" sz="1000" spc="-3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Value</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of</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External</a:t>
                      </a:r>
                      <a:r>
                        <a:rPr lang="en-US" sz="1000" spc="-25" dirty="0">
                          <a:effectLst/>
                          <a:latin typeface="Calibri" panose="020F0502020204030204" pitchFamily="34" charset="0"/>
                          <a:ea typeface="Calibri" panose="020F0502020204030204" pitchFamily="34" charset="0"/>
                        </a:rPr>
                        <a:t> </a:t>
                      </a:r>
                      <a:r>
                        <a:rPr lang="en-US" sz="1000" spc="-10" dirty="0">
                          <a:effectLst/>
                          <a:latin typeface="Calibri" panose="020F0502020204030204" pitchFamily="34" charset="0"/>
                          <a:ea typeface="Calibri" panose="020F0502020204030204" pitchFamily="34" charset="0"/>
                        </a:rPr>
                        <a:t>Grants</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rPr>
                        <a:t>$</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rPr>
                        <a:t>$</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rPr>
                        <a:t>$</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spc="-50">
                          <a:effectLst/>
                          <a:latin typeface="Calibri" panose="020F0502020204030204" pitchFamily="34" charset="0"/>
                          <a:ea typeface="Calibri" panose="020F0502020204030204" pitchFamily="34" charset="0"/>
                        </a:rPr>
                        <a:t>$</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310" marR="0">
                        <a:lnSpc>
                          <a:spcPts val="1115"/>
                        </a:lnSpc>
                        <a:spcBef>
                          <a:spcPts val="5"/>
                        </a:spcBef>
                        <a:spcAft>
                          <a:spcPts val="0"/>
                        </a:spcAft>
                      </a:pPr>
                      <a:r>
                        <a:rPr lang="en-US" sz="1000" spc="-50" dirty="0">
                          <a:effectLst/>
                          <a:latin typeface="Calibri" panose="020F0502020204030204" pitchFamily="34" charset="0"/>
                          <a:ea typeface="Calibri" panose="020F0502020204030204" pitchFamily="34" charset="0"/>
                        </a:rPr>
                        <a:t>$</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1773931"/>
                  </a:ext>
                </a:extLst>
              </a:tr>
              <a:tr h="177003">
                <a:tc>
                  <a:txBody>
                    <a:bodyPr/>
                    <a:lstStyle/>
                    <a:p>
                      <a:pPr marL="67945" marR="0">
                        <a:lnSpc>
                          <a:spcPts val="1115"/>
                        </a:lnSpc>
                        <a:spcBef>
                          <a:spcPts val="5"/>
                        </a:spcBef>
                        <a:spcAft>
                          <a:spcPts val="0"/>
                        </a:spcAft>
                      </a:pPr>
                      <a:r>
                        <a:rPr lang="en-US" sz="1000" b="1" dirty="0">
                          <a:solidFill>
                            <a:srgbClr val="C00000"/>
                          </a:solidFill>
                          <a:effectLst/>
                          <a:latin typeface="Calibri" panose="020F0502020204030204" pitchFamily="34" charset="0"/>
                          <a:ea typeface="Calibri" panose="020F0502020204030204" pitchFamily="34" charset="0"/>
                        </a:rPr>
                        <a:t>Professional Service (External to the University)</a:t>
                      </a:r>
                      <a:endParaRPr lang="en-US" sz="1100" dirty="0">
                        <a:solidFill>
                          <a:srgbClr val="C00000"/>
                        </a:solidFill>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38499628"/>
                  </a:ext>
                </a:extLst>
              </a:tr>
              <a:tr h="177003">
                <a:tc>
                  <a:txBody>
                    <a:bodyPr/>
                    <a:lstStyle/>
                    <a:p>
                      <a:pPr marL="67945" marR="0">
                        <a:lnSpc>
                          <a:spcPts val="1115"/>
                        </a:lnSpc>
                        <a:spcBef>
                          <a:spcPts val="5"/>
                        </a:spcBef>
                        <a:spcAft>
                          <a:spcPts val="0"/>
                        </a:spcAft>
                      </a:pPr>
                      <a:r>
                        <a:rPr lang="en-US" sz="1000" dirty="0">
                          <a:effectLst/>
                          <a:latin typeface="Calibri" panose="020F0502020204030204" pitchFamily="34" charset="0"/>
                          <a:ea typeface="Calibri" panose="020F0502020204030204" pitchFamily="34" charset="0"/>
                        </a:rPr>
                        <a:t>Number</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of</a:t>
                      </a:r>
                      <a:r>
                        <a:rPr lang="en-US" sz="1000" spc="-4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Memberships</a:t>
                      </a:r>
                      <a:r>
                        <a:rPr lang="en-US" sz="1000" spc="-3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in</a:t>
                      </a:r>
                      <a:r>
                        <a:rPr lang="en-US" sz="1000" spc="-3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Professional</a:t>
                      </a:r>
                      <a:r>
                        <a:rPr lang="en-US" sz="1000" spc="-35" dirty="0">
                          <a:effectLst/>
                          <a:latin typeface="Calibri" panose="020F0502020204030204" pitchFamily="34" charset="0"/>
                          <a:ea typeface="Calibri" panose="020F0502020204030204" pitchFamily="34" charset="0"/>
                        </a:rPr>
                        <a:t> </a:t>
                      </a:r>
                      <a:r>
                        <a:rPr lang="en-US" sz="1000" spc="-10" dirty="0">
                          <a:effectLst/>
                          <a:latin typeface="Calibri" panose="020F0502020204030204" pitchFamily="34" charset="0"/>
                          <a:ea typeface="Calibri" panose="020F0502020204030204" pitchFamily="34" charset="0"/>
                        </a:rPr>
                        <a:t>Societies</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7876418"/>
                  </a:ext>
                </a:extLst>
              </a:tr>
              <a:tr h="177003">
                <a:tc>
                  <a:txBody>
                    <a:bodyPr/>
                    <a:lstStyle/>
                    <a:p>
                      <a:pPr marL="67945" marR="0">
                        <a:lnSpc>
                          <a:spcPts val="1115"/>
                        </a:lnSpc>
                        <a:spcBef>
                          <a:spcPts val="5"/>
                        </a:spcBef>
                        <a:spcAft>
                          <a:spcPts val="0"/>
                        </a:spcAft>
                      </a:pPr>
                      <a:r>
                        <a:rPr lang="en-US" sz="1000" dirty="0">
                          <a:effectLst/>
                          <a:latin typeface="Calibri" panose="020F0502020204030204" pitchFamily="34" charset="0"/>
                          <a:ea typeface="Calibri" panose="020F0502020204030204" pitchFamily="34" charset="0"/>
                        </a:rPr>
                        <a:t>Number</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of</a:t>
                      </a:r>
                      <a:r>
                        <a:rPr lang="en-US" sz="1000" spc="-4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offices,</a:t>
                      </a:r>
                      <a:r>
                        <a:rPr lang="en-US" sz="1000" spc="-3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editorships,</a:t>
                      </a:r>
                      <a:r>
                        <a:rPr lang="en-US" sz="1000" spc="-3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governing</a:t>
                      </a:r>
                      <a:r>
                        <a:rPr lang="en-US" sz="1000" spc="-30" dirty="0">
                          <a:effectLst/>
                          <a:latin typeface="Calibri" panose="020F0502020204030204" pitchFamily="34" charset="0"/>
                          <a:ea typeface="Calibri" panose="020F0502020204030204" pitchFamily="34" charset="0"/>
                        </a:rPr>
                        <a:t> </a:t>
                      </a:r>
                      <a:r>
                        <a:rPr lang="en-US" sz="1000" spc="-10" dirty="0">
                          <a:effectLst/>
                          <a:latin typeface="Calibri" panose="020F0502020204030204" pitchFamily="34" charset="0"/>
                          <a:ea typeface="Calibri" panose="020F0502020204030204" pitchFamily="34" charset="0"/>
                        </a:rPr>
                        <a:t>boards, </a:t>
                      </a:r>
                      <a:r>
                        <a:rPr lang="en-US" sz="1000" spc="-10" dirty="0">
                          <a:solidFill>
                            <a:srgbClr val="C00000"/>
                          </a:solidFill>
                          <a:effectLst/>
                          <a:latin typeface="Calibri" panose="020F0502020204030204" pitchFamily="34" charset="0"/>
                          <a:ea typeface="Calibri" panose="020F0502020204030204" pitchFamily="34" charset="0"/>
                        </a:rPr>
                        <a:t>juries</a:t>
                      </a:r>
                      <a:endParaRPr lang="en-US" sz="1100" dirty="0">
                        <a:solidFill>
                          <a:srgbClr val="C00000"/>
                        </a:solidFill>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8645286"/>
                  </a:ext>
                </a:extLst>
              </a:tr>
              <a:tr h="175552">
                <a:tc>
                  <a:txBody>
                    <a:bodyPr/>
                    <a:lstStyle/>
                    <a:p>
                      <a:pPr marL="67945" marR="0">
                        <a:lnSpc>
                          <a:spcPts val="1110"/>
                        </a:lnSpc>
                        <a:spcBef>
                          <a:spcPts val="0"/>
                        </a:spcBef>
                        <a:spcAft>
                          <a:spcPts val="0"/>
                        </a:spcAft>
                      </a:pPr>
                      <a:r>
                        <a:rPr lang="en-US" sz="1000" dirty="0">
                          <a:effectLst/>
                          <a:latin typeface="Calibri" panose="020F0502020204030204" pitchFamily="34" charset="0"/>
                          <a:ea typeface="Calibri" panose="020F0502020204030204" pitchFamily="34" charset="0"/>
                        </a:rPr>
                        <a:t>Number</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of</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Committees</a:t>
                      </a:r>
                      <a:r>
                        <a:rPr lang="en-US" sz="1000" spc="-2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in</a:t>
                      </a:r>
                      <a:r>
                        <a:rPr lang="en-US" sz="1000" spc="-2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Professional</a:t>
                      </a:r>
                      <a:r>
                        <a:rPr lang="en-US" sz="1000" spc="-30" dirty="0">
                          <a:effectLst/>
                          <a:latin typeface="Calibri" panose="020F0502020204030204" pitchFamily="34" charset="0"/>
                          <a:ea typeface="Calibri" panose="020F0502020204030204" pitchFamily="34" charset="0"/>
                        </a:rPr>
                        <a:t> </a:t>
                      </a:r>
                      <a:r>
                        <a:rPr lang="en-US" sz="1000" spc="-10" dirty="0">
                          <a:effectLst/>
                          <a:latin typeface="Calibri" panose="020F0502020204030204" pitchFamily="34" charset="0"/>
                          <a:ea typeface="Calibri" panose="020F0502020204030204" pitchFamily="34" charset="0"/>
                        </a:rPr>
                        <a:t>Societies</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9401440"/>
                  </a:ext>
                </a:extLst>
              </a:tr>
              <a:tr h="175552">
                <a:tc>
                  <a:txBody>
                    <a:bodyPr/>
                    <a:lstStyle/>
                    <a:p>
                      <a:pPr marL="67945" marR="0">
                        <a:lnSpc>
                          <a:spcPts val="1110"/>
                        </a:lnSpc>
                        <a:spcBef>
                          <a:spcPts val="0"/>
                        </a:spcBef>
                        <a:spcAft>
                          <a:spcPts val="0"/>
                        </a:spcAft>
                      </a:pPr>
                      <a:r>
                        <a:rPr lang="en-US" sz="1000" dirty="0">
                          <a:effectLst/>
                          <a:latin typeface="Calibri" panose="020F0502020204030204" pitchFamily="34" charset="0"/>
                          <a:ea typeface="Calibri" panose="020F0502020204030204" pitchFamily="34" charset="0"/>
                        </a:rPr>
                        <a:t>Articles</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Reviewed</a:t>
                      </a:r>
                      <a:r>
                        <a:rPr lang="en-US" sz="1000" spc="-30"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for</a:t>
                      </a:r>
                      <a:r>
                        <a:rPr lang="en-US" sz="1000" spc="-40" dirty="0">
                          <a:effectLst/>
                          <a:latin typeface="Calibri" panose="020F0502020204030204" pitchFamily="34" charset="0"/>
                          <a:ea typeface="Calibri" panose="020F0502020204030204" pitchFamily="34" charset="0"/>
                        </a:rPr>
                        <a:t> </a:t>
                      </a:r>
                      <a:r>
                        <a:rPr lang="en-US" sz="1000" spc="-10" dirty="0">
                          <a:effectLst/>
                          <a:latin typeface="Calibri" panose="020F0502020204030204" pitchFamily="34" charset="0"/>
                          <a:ea typeface="Calibri" panose="020F0502020204030204" pitchFamily="34" charset="0"/>
                        </a:rPr>
                        <a:t>Journals</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7436761"/>
                  </a:ext>
                </a:extLst>
              </a:tr>
              <a:tr h="175552">
                <a:tc>
                  <a:txBody>
                    <a:bodyPr/>
                    <a:lstStyle/>
                    <a:p>
                      <a:pPr marL="67945" marR="0">
                        <a:lnSpc>
                          <a:spcPts val="1110"/>
                        </a:lnSpc>
                        <a:spcBef>
                          <a:spcPts val="0"/>
                        </a:spcBef>
                        <a:spcAft>
                          <a:spcPts val="0"/>
                        </a:spcAft>
                      </a:pPr>
                      <a:r>
                        <a:rPr lang="en-US" sz="1000" spc="-10">
                          <a:effectLst/>
                          <a:latin typeface="Calibri" panose="020F0502020204030204" pitchFamily="34" charset="0"/>
                          <a:ea typeface="Calibri" panose="020F0502020204030204" pitchFamily="34" charset="0"/>
                        </a:rPr>
                        <a:t>Chapters/Textbooks</a:t>
                      </a:r>
                      <a:r>
                        <a:rPr lang="en-US" sz="1000" spc="75">
                          <a:effectLst/>
                          <a:latin typeface="Calibri" panose="020F0502020204030204" pitchFamily="34" charset="0"/>
                          <a:ea typeface="Calibri" panose="020F0502020204030204" pitchFamily="34" charset="0"/>
                        </a:rPr>
                        <a:t> </a:t>
                      </a:r>
                      <a:r>
                        <a:rPr lang="en-US" sz="1000" spc="-10">
                          <a:effectLst/>
                          <a:latin typeface="Calibri" panose="020F0502020204030204" pitchFamily="34" charset="0"/>
                          <a:ea typeface="Calibri" panose="020F0502020204030204" pitchFamily="34" charset="0"/>
                        </a:rPr>
                        <a:t>Reviewed</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0831330"/>
                  </a:ext>
                </a:extLst>
              </a:tr>
              <a:tr h="177003">
                <a:tc>
                  <a:txBody>
                    <a:bodyPr/>
                    <a:lstStyle/>
                    <a:p>
                      <a:pPr marL="67945" marR="0">
                        <a:lnSpc>
                          <a:spcPts val="1115"/>
                        </a:lnSpc>
                        <a:spcBef>
                          <a:spcPts val="5"/>
                        </a:spcBef>
                        <a:spcAft>
                          <a:spcPts val="0"/>
                        </a:spcAft>
                      </a:pPr>
                      <a:r>
                        <a:rPr lang="en-US" sz="1000" b="1" dirty="0">
                          <a:solidFill>
                            <a:srgbClr val="C00000"/>
                          </a:solidFill>
                          <a:effectLst/>
                          <a:latin typeface="Calibri" panose="020F0502020204030204" pitchFamily="34" charset="0"/>
                          <a:ea typeface="Calibri" panose="020F0502020204030204" pitchFamily="34" charset="0"/>
                        </a:rPr>
                        <a:t>Professional Service (Internal to the University)</a:t>
                      </a:r>
                      <a:endParaRPr lang="en-US" sz="1100" dirty="0">
                        <a:solidFill>
                          <a:srgbClr val="C00000"/>
                        </a:solidFill>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449385166"/>
                  </a:ext>
                </a:extLst>
              </a:tr>
              <a:tr h="177003">
                <a:tc>
                  <a:txBody>
                    <a:bodyPr/>
                    <a:lstStyle/>
                    <a:p>
                      <a:pPr marL="67945" marR="0">
                        <a:lnSpc>
                          <a:spcPts val="1115"/>
                        </a:lnSpc>
                        <a:spcBef>
                          <a:spcPts val="5"/>
                        </a:spcBef>
                        <a:spcAft>
                          <a:spcPts val="0"/>
                        </a:spcAft>
                      </a:pPr>
                      <a:r>
                        <a:rPr lang="en-US" sz="1000" dirty="0">
                          <a:effectLst/>
                          <a:latin typeface="Calibri" panose="020F0502020204030204" pitchFamily="34" charset="0"/>
                          <a:ea typeface="Calibri" panose="020F0502020204030204" pitchFamily="34" charset="0"/>
                        </a:rPr>
                        <a:t>Number</a:t>
                      </a:r>
                      <a:r>
                        <a:rPr lang="en-US" sz="1000" spc="-35" dirty="0">
                          <a:effectLst/>
                          <a:latin typeface="Calibri" panose="020F0502020204030204" pitchFamily="34" charset="0"/>
                          <a:ea typeface="Calibri" panose="020F0502020204030204" pitchFamily="34" charset="0"/>
                        </a:rPr>
                        <a:t> </a:t>
                      </a:r>
                      <a:r>
                        <a:rPr lang="en-US" sz="1000" dirty="0">
                          <a:effectLst/>
                          <a:latin typeface="Calibri" panose="020F0502020204030204" pitchFamily="34" charset="0"/>
                          <a:ea typeface="Calibri" panose="020F0502020204030204" pitchFamily="34" charset="0"/>
                        </a:rPr>
                        <a:t>of</a:t>
                      </a:r>
                      <a:r>
                        <a:rPr lang="en-US" sz="1000" spc="-35" dirty="0">
                          <a:effectLst/>
                          <a:latin typeface="Calibri" panose="020F0502020204030204" pitchFamily="34" charset="0"/>
                          <a:ea typeface="Calibri" panose="020F0502020204030204" pitchFamily="34" charset="0"/>
                        </a:rPr>
                        <a:t> </a:t>
                      </a:r>
                      <a:r>
                        <a:rPr lang="en-US" sz="1000" dirty="0">
                          <a:solidFill>
                            <a:srgbClr val="C00000"/>
                          </a:solidFill>
                          <a:effectLst/>
                          <a:latin typeface="Calibri" panose="020F0502020204030204" pitchFamily="34" charset="0"/>
                          <a:ea typeface="Calibri" panose="020F0502020204030204" pitchFamily="34" charset="0"/>
                        </a:rPr>
                        <a:t>University-wide</a:t>
                      </a:r>
                      <a:r>
                        <a:rPr lang="en-US" sz="1000" spc="-30" dirty="0">
                          <a:effectLst/>
                          <a:latin typeface="Calibri" panose="020F0502020204030204" pitchFamily="34" charset="0"/>
                          <a:ea typeface="Calibri" panose="020F0502020204030204" pitchFamily="34" charset="0"/>
                        </a:rPr>
                        <a:t> </a:t>
                      </a:r>
                      <a:r>
                        <a:rPr lang="en-US" sz="1000" spc="-10" dirty="0">
                          <a:effectLst/>
                          <a:latin typeface="Calibri" panose="020F0502020204030204" pitchFamily="34" charset="0"/>
                          <a:ea typeface="Calibri" panose="020F0502020204030204" pitchFamily="34" charset="0"/>
                        </a:rPr>
                        <a:t>Committees</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5477132"/>
                  </a:ext>
                </a:extLst>
              </a:tr>
              <a:tr h="177003">
                <a:tc>
                  <a:txBody>
                    <a:bodyPr/>
                    <a:lstStyle/>
                    <a:p>
                      <a:pPr marL="67945" marR="0">
                        <a:lnSpc>
                          <a:spcPts val="1115"/>
                        </a:lnSpc>
                        <a:spcBef>
                          <a:spcPts val="5"/>
                        </a:spcBef>
                        <a:spcAft>
                          <a:spcPts val="0"/>
                        </a:spcAft>
                      </a:pPr>
                      <a:r>
                        <a:rPr lang="en-US" sz="1000" spc="-10" dirty="0">
                          <a:effectLst/>
                          <a:latin typeface="Calibri" panose="020F0502020204030204" pitchFamily="34" charset="0"/>
                          <a:ea typeface="Calibri" panose="020F0502020204030204" pitchFamily="34" charset="0"/>
                        </a:rPr>
                        <a:t>University</a:t>
                      </a:r>
                      <a:r>
                        <a:rPr lang="en-US" sz="1000" spc="45" dirty="0">
                          <a:effectLst/>
                          <a:latin typeface="Calibri" panose="020F0502020204030204" pitchFamily="34" charset="0"/>
                          <a:ea typeface="Calibri" panose="020F0502020204030204" pitchFamily="34" charset="0"/>
                        </a:rPr>
                        <a:t> </a:t>
                      </a:r>
                      <a:r>
                        <a:rPr lang="en-US" sz="1000" spc="-10" dirty="0">
                          <a:effectLst/>
                          <a:latin typeface="Calibri" panose="020F0502020204030204" pitchFamily="34" charset="0"/>
                          <a:ea typeface="Calibri" panose="020F0502020204030204" pitchFamily="34" charset="0"/>
                        </a:rPr>
                        <a:t>Recruitment</a:t>
                      </a:r>
                      <a:r>
                        <a:rPr lang="en-US" sz="1000" spc="45" dirty="0">
                          <a:effectLst/>
                          <a:latin typeface="Calibri" panose="020F0502020204030204" pitchFamily="34" charset="0"/>
                          <a:ea typeface="Calibri" panose="020F0502020204030204" pitchFamily="34" charset="0"/>
                        </a:rPr>
                        <a:t> </a:t>
                      </a:r>
                      <a:r>
                        <a:rPr lang="en-US" sz="1000" spc="-10" dirty="0">
                          <a:effectLst/>
                          <a:latin typeface="Calibri" panose="020F0502020204030204" pitchFamily="34" charset="0"/>
                          <a:ea typeface="Calibri" panose="020F0502020204030204" pitchFamily="34" charset="0"/>
                        </a:rPr>
                        <a:t>Activities</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3688005"/>
                  </a:ext>
                </a:extLst>
              </a:tr>
              <a:tr h="177003">
                <a:tc>
                  <a:txBody>
                    <a:bodyPr/>
                    <a:lstStyle/>
                    <a:p>
                      <a:pPr marL="67945" marR="0">
                        <a:lnSpc>
                          <a:spcPts val="1115"/>
                        </a:lnSpc>
                        <a:spcBef>
                          <a:spcPts val="5"/>
                        </a:spcBef>
                        <a:spcAft>
                          <a:spcPts val="0"/>
                        </a:spcAft>
                      </a:pPr>
                      <a:r>
                        <a:rPr lang="en-US" sz="1000" spc="-10" dirty="0">
                          <a:solidFill>
                            <a:srgbClr val="C00000"/>
                          </a:solidFill>
                          <a:effectLst/>
                          <a:latin typeface="Calibri" panose="020F0502020204030204" pitchFamily="34" charset="0"/>
                          <a:ea typeface="Calibri" panose="020F0502020204030204" pitchFamily="34" charset="0"/>
                        </a:rPr>
                        <a:t>Number of Department, Program, or School Committees</a:t>
                      </a:r>
                      <a:endParaRPr lang="en-US" sz="1100" dirty="0">
                        <a:solidFill>
                          <a:srgbClr val="C00000"/>
                        </a:solidFill>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3952926"/>
                  </a:ext>
                </a:extLst>
              </a:tr>
              <a:tr h="177003">
                <a:tc>
                  <a:txBody>
                    <a:bodyPr/>
                    <a:lstStyle/>
                    <a:p>
                      <a:pPr marL="67945" marR="0">
                        <a:lnSpc>
                          <a:spcPts val="1115"/>
                        </a:lnSpc>
                        <a:spcBef>
                          <a:spcPts val="5"/>
                        </a:spcBef>
                        <a:spcAft>
                          <a:spcPts val="0"/>
                        </a:spcAft>
                      </a:pPr>
                      <a:r>
                        <a:rPr lang="en-US" sz="1000" b="1" spc="-10" dirty="0">
                          <a:solidFill>
                            <a:srgbClr val="C00000"/>
                          </a:solidFill>
                          <a:effectLst/>
                          <a:latin typeface="Calibri" panose="020F0502020204030204" pitchFamily="34" charset="0"/>
                          <a:ea typeface="Calibri" panose="020F0502020204030204" pitchFamily="34" charset="0"/>
                        </a:rPr>
                        <a:t>Professional Development</a:t>
                      </a:r>
                      <a:endParaRPr lang="en-US" sz="1100" dirty="0">
                        <a:solidFill>
                          <a:srgbClr val="C00000"/>
                        </a:solidFill>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079193226"/>
                  </a:ext>
                </a:extLst>
              </a:tr>
              <a:tr h="177003">
                <a:tc>
                  <a:txBody>
                    <a:bodyPr/>
                    <a:lstStyle/>
                    <a:p>
                      <a:pPr marL="67945" marR="0">
                        <a:lnSpc>
                          <a:spcPts val="1115"/>
                        </a:lnSpc>
                        <a:spcBef>
                          <a:spcPts val="5"/>
                        </a:spcBef>
                        <a:spcAft>
                          <a:spcPts val="0"/>
                        </a:spcAft>
                      </a:pPr>
                      <a:r>
                        <a:rPr lang="en-US" sz="1000">
                          <a:effectLst/>
                          <a:latin typeface="Calibri" panose="020F0502020204030204" pitchFamily="34" charset="0"/>
                          <a:ea typeface="Calibri" panose="020F0502020204030204" pitchFamily="34" charset="0"/>
                        </a:rPr>
                        <a:t>Professional</a:t>
                      </a:r>
                      <a:r>
                        <a:rPr lang="en-US" sz="1000" spc="-60">
                          <a:effectLst/>
                          <a:latin typeface="Calibri" panose="020F0502020204030204" pitchFamily="34" charset="0"/>
                          <a:ea typeface="Calibri" panose="020F0502020204030204" pitchFamily="34" charset="0"/>
                        </a:rPr>
                        <a:t> </a:t>
                      </a:r>
                      <a:r>
                        <a:rPr lang="en-US" sz="1000">
                          <a:effectLst/>
                          <a:latin typeface="Calibri" panose="020F0502020204030204" pitchFamily="34" charset="0"/>
                          <a:ea typeface="Calibri" panose="020F0502020204030204" pitchFamily="34" charset="0"/>
                        </a:rPr>
                        <a:t>Development</a:t>
                      </a:r>
                      <a:r>
                        <a:rPr lang="en-US" sz="1000" spc="-50">
                          <a:effectLst/>
                          <a:latin typeface="Calibri" panose="020F0502020204030204" pitchFamily="34" charset="0"/>
                          <a:ea typeface="Calibri" panose="020F0502020204030204" pitchFamily="34" charset="0"/>
                        </a:rPr>
                        <a:t> </a:t>
                      </a:r>
                      <a:r>
                        <a:rPr lang="en-US" sz="1000">
                          <a:effectLst/>
                          <a:latin typeface="Calibri" panose="020F0502020204030204" pitchFamily="34" charset="0"/>
                          <a:ea typeface="Calibri" panose="020F0502020204030204" pitchFamily="34" charset="0"/>
                        </a:rPr>
                        <a:t>Workshops</a:t>
                      </a:r>
                      <a:r>
                        <a:rPr lang="en-US" sz="1000" spc="-60">
                          <a:effectLst/>
                          <a:latin typeface="Calibri" panose="020F0502020204030204" pitchFamily="34" charset="0"/>
                          <a:ea typeface="Calibri" panose="020F0502020204030204" pitchFamily="34" charset="0"/>
                        </a:rPr>
                        <a:t> </a:t>
                      </a:r>
                      <a:r>
                        <a:rPr lang="en-US" sz="1000" spc="-10">
                          <a:effectLst/>
                          <a:latin typeface="Calibri" panose="020F0502020204030204" pitchFamily="34" charset="0"/>
                          <a:ea typeface="Calibri" panose="020F0502020204030204" pitchFamily="34" charset="0"/>
                        </a:rPr>
                        <a:t>Presented</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850064"/>
                  </a:ext>
                </a:extLst>
              </a:tr>
              <a:tr h="177003">
                <a:tc>
                  <a:txBody>
                    <a:bodyPr/>
                    <a:lstStyle/>
                    <a:p>
                      <a:pPr marL="67945" marR="0">
                        <a:lnSpc>
                          <a:spcPts val="1115"/>
                        </a:lnSpc>
                        <a:spcBef>
                          <a:spcPts val="5"/>
                        </a:spcBef>
                        <a:spcAft>
                          <a:spcPts val="0"/>
                        </a:spcAft>
                      </a:pPr>
                      <a:r>
                        <a:rPr lang="en-US" sz="1000" spc="-10">
                          <a:effectLst/>
                          <a:latin typeface="Calibri" panose="020F0502020204030204" pitchFamily="34" charset="0"/>
                          <a:ea typeface="Calibri" panose="020F0502020204030204" pitchFamily="34" charset="0"/>
                        </a:rPr>
                        <a:t>Professional</a:t>
                      </a:r>
                      <a:r>
                        <a:rPr lang="en-US" sz="1000" spc="50">
                          <a:effectLst/>
                          <a:latin typeface="Calibri" panose="020F0502020204030204" pitchFamily="34" charset="0"/>
                          <a:ea typeface="Calibri" panose="020F0502020204030204" pitchFamily="34" charset="0"/>
                        </a:rPr>
                        <a:t> </a:t>
                      </a:r>
                      <a:r>
                        <a:rPr lang="en-US" sz="1000" spc="-10">
                          <a:effectLst/>
                          <a:latin typeface="Calibri" panose="020F0502020204030204" pitchFamily="34" charset="0"/>
                          <a:ea typeface="Calibri" panose="020F0502020204030204" pitchFamily="34" charset="0"/>
                        </a:rPr>
                        <a:t>Development</a:t>
                      </a:r>
                      <a:r>
                        <a:rPr lang="en-US" sz="1000" spc="50">
                          <a:effectLst/>
                          <a:latin typeface="Calibri" panose="020F0502020204030204" pitchFamily="34" charset="0"/>
                          <a:ea typeface="Calibri" panose="020F0502020204030204" pitchFamily="34" charset="0"/>
                        </a:rPr>
                        <a:t> </a:t>
                      </a:r>
                      <a:r>
                        <a:rPr lang="en-US" sz="1000" spc="-10">
                          <a:effectLst/>
                          <a:latin typeface="Calibri" panose="020F0502020204030204" pitchFamily="34" charset="0"/>
                          <a:ea typeface="Calibri" panose="020F0502020204030204" pitchFamily="34" charset="0"/>
                        </a:rPr>
                        <a:t>Workshops</a:t>
                      </a:r>
                      <a:r>
                        <a:rPr lang="en-US" sz="1000" spc="45">
                          <a:effectLst/>
                          <a:latin typeface="Calibri" panose="020F0502020204030204" pitchFamily="34" charset="0"/>
                          <a:ea typeface="Calibri" panose="020F0502020204030204" pitchFamily="34" charset="0"/>
                        </a:rPr>
                        <a:t> Attended/</a:t>
                      </a:r>
                      <a:r>
                        <a:rPr lang="en-US" sz="1000" spc="-10">
                          <a:effectLst/>
                          <a:latin typeface="Calibri" panose="020F0502020204030204" pitchFamily="34" charset="0"/>
                          <a:ea typeface="Calibri" panose="020F0502020204030204" pitchFamily="34" charset="0"/>
                        </a:rPr>
                        <a:t>Participated</a:t>
                      </a:r>
                      <a:r>
                        <a:rPr lang="en-US" sz="1000" spc="60">
                          <a:effectLst/>
                          <a:latin typeface="Calibri" panose="020F0502020204030204" pitchFamily="34" charset="0"/>
                          <a:ea typeface="Calibri" panose="020F0502020204030204" pitchFamily="34" charset="0"/>
                        </a:rPr>
                        <a:t> </a:t>
                      </a:r>
                      <a:r>
                        <a:rPr lang="en-US" sz="1000" spc="-25">
                          <a:effectLst/>
                          <a:latin typeface="Calibri" panose="020F0502020204030204" pitchFamily="34" charset="0"/>
                          <a:ea typeface="Calibri" panose="020F0502020204030204" pitchFamily="34" charset="0"/>
                        </a:rPr>
                        <a:t>In</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4048195"/>
                  </a:ext>
                </a:extLst>
              </a:tr>
            </a:tbl>
          </a:graphicData>
        </a:graphic>
      </p:graphicFrame>
    </p:spTree>
    <p:extLst>
      <p:ext uri="{BB962C8B-B14F-4D97-AF65-F5344CB8AC3E}">
        <p14:creationId xmlns:p14="http://schemas.microsoft.com/office/powerpoint/2010/main" val="2736268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AA7DA6-5CFF-7260-B4DF-9A32780D30E2}"/>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Revisions to SE’s Program Review Guide &amp; Process, Part 2</a:t>
            </a:r>
          </a:p>
        </p:txBody>
      </p:sp>
      <p:sp>
        <p:nvSpPr>
          <p:cNvPr id="3" name="Content Placeholder 2">
            <a:extLst>
              <a:ext uri="{FF2B5EF4-FFF2-40B4-BE49-F238E27FC236}">
                <a16:creationId xmlns:a16="http://schemas.microsoft.com/office/drawing/2014/main" id="{FB753DFF-3DC7-48B4-336F-6C8B3A41F91B}"/>
              </a:ext>
            </a:extLst>
          </p:cNvPr>
          <p:cNvSpPr>
            <a:spLocks noGrp="1"/>
          </p:cNvSpPr>
          <p:nvPr>
            <p:ph idx="1"/>
          </p:nvPr>
        </p:nvSpPr>
        <p:spPr>
          <a:xfrm>
            <a:off x="604911" y="2318197"/>
            <a:ext cx="10818055" cy="3683358"/>
          </a:xfrm>
        </p:spPr>
        <p:txBody>
          <a:bodyPr anchor="ctr">
            <a:normAutofit/>
          </a:bodyPr>
          <a:lstStyle/>
          <a:p>
            <a:r>
              <a:rPr lang="en-US" sz="2400" dirty="0"/>
              <a:t>Timeline changes to accommodate RUSO review, which was added by OSRHE in 2024-2025</a:t>
            </a:r>
          </a:p>
          <a:p>
            <a:r>
              <a:rPr lang="en-US" sz="2400" dirty="0"/>
              <a:t>Addition of the OSRHE Program Review Report form, Spring 2025</a:t>
            </a:r>
          </a:p>
          <a:p>
            <a:r>
              <a:rPr lang="en-US" sz="2400" dirty="0"/>
              <a:t>Addition of Certificate data section</a:t>
            </a:r>
          </a:p>
          <a:p>
            <a:r>
              <a:rPr lang="en-US" sz="2400" dirty="0"/>
              <a:t>Attempt to eliminate duplications of data requests between the SE Program Self-Study and the OSRHE Program Review Report form</a:t>
            </a:r>
          </a:p>
          <a:p>
            <a:endParaRPr lang="en-US" sz="2400" dirty="0"/>
          </a:p>
        </p:txBody>
      </p:sp>
    </p:spTree>
    <p:extLst>
      <p:ext uri="{BB962C8B-B14F-4D97-AF65-F5344CB8AC3E}">
        <p14:creationId xmlns:p14="http://schemas.microsoft.com/office/powerpoint/2010/main" val="2697595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7" name="Rectangle 26">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B19547-5679-6D3D-6935-BAD68FC63107}"/>
              </a:ext>
            </a:extLst>
          </p:cNvPr>
          <p:cNvSpPr>
            <a:spLocks noGrp="1"/>
          </p:cNvSpPr>
          <p:nvPr>
            <p:ph type="title"/>
          </p:nvPr>
        </p:nvSpPr>
        <p:spPr>
          <a:xfrm>
            <a:off x="1043631" y="809898"/>
            <a:ext cx="9942716" cy="1554480"/>
          </a:xfrm>
        </p:spPr>
        <p:txBody>
          <a:bodyPr anchor="ctr">
            <a:normAutofit/>
          </a:bodyPr>
          <a:lstStyle/>
          <a:p>
            <a:r>
              <a:rPr lang="en-US" dirty="0"/>
              <a:t>Timeline for Program Review Activities 1</a:t>
            </a:r>
          </a:p>
        </p:txBody>
      </p:sp>
      <p:sp>
        <p:nvSpPr>
          <p:cNvPr id="3" name="Content Placeholder 2">
            <a:extLst>
              <a:ext uri="{FF2B5EF4-FFF2-40B4-BE49-F238E27FC236}">
                <a16:creationId xmlns:a16="http://schemas.microsoft.com/office/drawing/2014/main" id="{3D50A143-278F-42A6-97D8-BF86A139C0D5}"/>
              </a:ext>
            </a:extLst>
          </p:cNvPr>
          <p:cNvSpPr>
            <a:spLocks noGrp="1"/>
          </p:cNvSpPr>
          <p:nvPr>
            <p:ph idx="1"/>
          </p:nvPr>
        </p:nvSpPr>
        <p:spPr>
          <a:xfrm>
            <a:off x="1045028" y="3017522"/>
            <a:ext cx="9941319" cy="3124658"/>
          </a:xfrm>
        </p:spPr>
        <p:txBody>
          <a:bodyPr anchor="ctr">
            <a:normAutofit/>
          </a:bodyPr>
          <a:lstStyle/>
          <a:p>
            <a:pPr marL="0" indent="0">
              <a:buNone/>
            </a:pPr>
            <a:r>
              <a:rPr lang="en-US" sz="1700" u="sng" dirty="0"/>
              <a:t>Approximate Dates</a:t>
            </a:r>
            <a:r>
              <a:rPr lang="en-US" sz="1700" dirty="0"/>
              <a:t>			</a:t>
            </a:r>
            <a:r>
              <a:rPr lang="en-US" sz="1700" u="sng" dirty="0"/>
              <a:t>Activity</a:t>
            </a:r>
          </a:p>
          <a:p>
            <a:pPr marL="0" indent="0">
              <a:buNone/>
            </a:pPr>
            <a:r>
              <a:rPr lang="en-US" sz="1700" dirty="0">
                <a:solidFill>
                  <a:srgbClr val="C00000"/>
                </a:solidFill>
              </a:rPr>
              <a:t>Spring 2026</a:t>
            </a:r>
            <a:r>
              <a:rPr lang="en-US" sz="1700" dirty="0"/>
              <a:t>		VPAA meets with Dept. Chair &amp; </a:t>
            </a:r>
            <a:r>
              <a:rPr lang="en-US" sz="1700" dirty="0">
                <a:solidFill>
                  <a:srgbClr val="C00000"/>
                </a:solidFill>
              </a:rPr>
              <a:t>relevant data is shared with the Dept. Chair 			(Institutional Research &amp; Academic Affairs)</a:t>
            </a:r>
          </a:p>
          <a:p>
            <a:pPr marL="0" indent="0">
              <a:buNone/>
            </a:pPr>
            <a:endParaRPr lang="en-US" sz="1700" dirty="0"/>
          </a:p>
          <a:p>
            <a:pPr marL="0" indent="0">
              <a:buNone/>
            </a:pPr>
            <a:r>
              <a:rPr lang="en-US" sz="1700" dirty="0"/>
              <a:t>Fall 2026			Data Collection re: Surveys to current faculty, current students, &amp; alumni 				(Institutional Research)</a:t>
            </a:r>
          </a:p>
          <a:p>
            <a:pPr marL="0" indent="0">
              <a:buNone/>
            </a:pPr>
            <a:r>
              <a:rPr lang="en-US" sz="1700" dirty="0"/>
              <a:t>			Identify External Consultant</a:t>
            </a:r>
          </a:p>
          <a:p>
            <a:pPr marL="0" indent="0">
              <a:buNone/>
            </a:pPr>
            <a:r>
              <a:rPr lang="en-US" sz="1700" dirty="0"/>
              <a:t>Dec. 2026			Course Evaluations via Watermark</a:t>
            </a:r>
          </a:p>
        </p:txBody>
      </p:sp>
      <p:cxnSp>
        <p:nvCxnSpPr>
          <p:cNvPr id="33" name="Straight Connector 32">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4621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6" name="Rectangle 25">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 name="Rectangle 29">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86276E-9983-D6AC-7F3A-29C83E995948}"/>
              </a:ext>
            </a:extLst>
          </p:cNvPr>
          <p:cNvSpPr>
            <a:spLocks noGrp="1"/>
          </p:cNvSpPr>
          <p:nvPr>
            <p:ph type="title"/>
          </p:nvPr>
        </p:nvSpPr>
        <p:spPr>
          <a:xfrm>
            <a:off x="1043631" y="809898"/>
            <a:ext cx="9942716" cy="1554480"/>
          </a:xfrm>
        </p:spPr>
        <p:txBody>
          <a:bodyPr anchor="ctr">
            <a:normAutofit/>
          </a:bodyPr>
          <a:lstStyle/>
          <a:p>
            <a:r>
              <a:rPr lang="en-US" dirty="0"/>
              <a:t>Timeline for Program Review Activities 2</a:t>
            </a:r>
          </a:p>
        </p:txBody>
      </p:sp>
      <p:sp>
        <p:nvSpPr>
          <p:cNvPr id="3" name="Content Placeholder 2">
            <a:extLst>
              <a:ext uri="{FF2B5EF4-FFF2-40B4-BE49-F238E27FC236}">
                <a16:creationId xmlns:a16="http://schemas.microsoft.com/office/drawing/2014/main" id="{3D1B9307-24FD-27CD-ABC5-62F3383E045C}"/>
              </a:ext>
            </a:extLst>
          </p:cNvPr>
          <p:cNvSpPr>
            <a:spLocks noGrp="1"/>
          </p:cNvSpPr>
          <p:nvPr>
            <p:ph idx="1"/>
          </p:nvPr>
        </p:nvSpPr>
        <p:spPr>
          <a:xfrm>
            <a:off x="1045028" y="3017522"/>
            <a:ext cx="9941319" cy="3124658"/>
          </a:xfrm>
        </p:spPr>
        <p:txBody>
          <a:bodyPr anchor="ctr">
            <a:normAutofit/>
          </a:bodyPr>
          <a:lstStyle/>
          <a:p>
            <a:pPr marL="0" indent="0">
              <a:buNone/>
            </a:pPr>
            <a:r>
              <a:rPr lang="en-US" sz="2000" u="sng" dirty="0"/>
              <a:t>Approximate Dates</a:t>
            </a:r>
            <a:r>
              <a:rPr lang="en-US" sz="2000" dirty="0"/>
              <a:t>			</a:t>
            </a:r>
            <a:r>
              <a:rPr lang="en-US" sz="2000" u="sng" dirty="0"/>
              <a:t>Activity</a:t>
            </a:r>
          </a:p>
          <a:p>
            <a:pPr marL="0" indent="0">
              <a:buNone/>
            </a:pPr>
            <a:r>
              <a:rPr lang="en-US" sz="2000" dirty="0"/>
              <a:t> Jan. 2027		Self-Study Report Due &amp; Provided to External Consultant</a:t>
            </a:r>
          </a:p>
          <a:p>
            <a:pPr marL="0" indent="0">
              <a:buNone/>
            </a:pPr>
            <a:r>
              <a:rPr lang="en-US" sz="2000" dirty="0"/>
              <a:t>Feb. 2027		Report due from External Consultant</a:t>
            </a:r>
          </a:p>
          <a:p>
            <a:pPr marL="0" indent="0">
              <a:buNone/>
            </a:pPr>
            <a:r>
              <a:rPr lang="en-US" sz="2000" dirty="0"/>
              <a:t>Mar.-April 2027		Program Review File Reviewed by ORPRC</a:t>
            </a:r>
          </a:p>
          <a:p>
            <a:pPr marL="0" indent="0">
              <a:buNone/>
            </a:pPr>
            <a:r>
              <a:rPr lang="en-US" sz="2000" dirty="0"/>
              <a:t>May 2027		Dept. Chair Prioritizes Recommendations</a:t>
            </a:r>
          </a:p>
          <a:p>
            <a:pPr marL="0" indent="0">
              <a:buNone/>
            </a:pPr>
            <a:r>
              <a:rPr lang="en-US" sz="2000" dirty="0"/>
              <a:t>May 2027		VPAA &amp; Dept. Chair Conference; Finalized Plan of Action 				agreed upon and/or MOU prepared by the VPAA; OSRHE 				Program Review Report Form Signed</a:t>
            </a:r>
          </a:p>
        </p:txBody>
      </p:sp>
      <p:cxnSp>
        <p:nvCxnSpPr>
          <p:cNvPr id="32" name="Straight Connector 31">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4705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6" name="Rectangle 25">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 name="Rectangle 29">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500B8F-0F66-174E-C116-B67D9B72D738}"/>
              </a:ext>
            </a:extLst>
          </p:cNvPr>
          <p:cNvSpPr>
            <a:spLocks noGrp="1"/>
          </p:cNvSpPr>
          <p:nvPr>
            <p:ph type="title"/>
          </p:nvPr>
        </p:nvSpPr>
        <p:spPr>
          <a:xfrm>
            <a:off x="1043631" y="809898"/>
            <a:ext cx="9942716" cy="1554480"/>
          </a:xfrm>
        </p:spPr>
        <p:txBody>
          <a:bodyPr anchor="ctr">
            <a:normAutofit/>
          </a:bodyPr>
          <a:lstStyle/>
          <a:p>
            <a:r>
              <a:rPr lang="en-US" dirty="0"/>
              <a:t>Timeline for Program Review Activities 3</a:t>
            </a:r>
          </a:p>
        </p:txBody>
      </p:sp>
      <p:sp>
        <p:nvSpPr>
          <p:cNvPr id="3" name="Content Placeholder 2">
            <a:extLst>
              <a:ext uri="{FF2B5EF4-FFF2-40B4-BE49-F238E27FC236}">
                <a16:creationId xmlns:a16="http://schemas.microsoft.com/office/drawing/2014/main" id="{B5E3F119-EBF2-8579-8067-AE1A072B65D6}"/>
              </a:ext>
            </a:extLst>
          </p:cNvPr>
          <p:cNvSpPr>
            <a:spLocks noGrp="1"/>
          </p:cNvSpPr>
          <p:nvPr>
            <p:ph idx="1"/>
          </p:nvPr>
        </p:nvSpPr>
        <p:spPr>
          <a:xfrm>
            <a:off x="1045028" y="3017522"/>
            <a:ext cx="9941319" cy="3124658"/>
          </a:xfrm>
        </p:spPr>
        <p:txBody>
          <a:bodyPr anchor="ctr">
            <a:normAutofit/>
          </a:bodyPr>
          <a:lstStyle/>
          <a:p>
            <a:pPr marL="0" indent="0">
              <a:buNone/>
            </a:pPr>
            <a:r>
              <a:rPr lang="en-US" sz="2400" u="sng" dirty="0"/>
              <a:t>Approximate Dates</a:t>
            </a:r>
            <a:r>
              <a:rPr lang="en-US" sz="2400" dirty="0"/>
              <a:t>			</a:t>
            </a:r>
            <a:r>
              <a:rPr lang="en-US" sz="2400" u="sng" dirty="0"/>
              <a:t>Activities</a:t>
            </a:r>
          </a:p>
          <a:p>
            <a:pPr marL="0" indent="0">
              <a:buNone/>
            </a:pPr>
            <a:r>
              <a:rPr lang="en-US" sz="2400" dirty="0">
                <a:solidFill>
                  <a:srgbClr val="C00000"/>
                </a:solidFill>
              </a:rPr>
              <a:t>Aug. 2027</a:t>
            </a:r>
            <a:r>
              <a:rPr lang="en-US" sz="2400" dirty="0"/>
              <a:t>		</a:t>
            </a:r>
            <a:r>
              <a:rPr lang="en-US" sz="2400" dirty="0">
                <a:solidFill>
                  <a:srgbClr val="C00000"/>
                </a:solidFill>
              </a:rPr>
              <a:t>VPAA submits Program Review Documents to RUSO 			for Review at their Sept. Meeting</a:t>
            </a:r>
          </a:p>
          <a:p>
            <a:pPr marL="0" indent="0">
              <a:buNone/>
            </a:pPr>
            <a:endParaRPr lang="en-US" sz="2400" dirty="0"/>
          </a:p>
          <a:p>
            <a:pPr marL="0" indent="0">
              <a:buNone/>
            </a:pPr>
            <a:r>
              <a:rPr lang="en-US" sz="2400" dirty="0"/>
              <a:t>Nov. 2027		VPAA submits Program Review Documents to OSRHE</a:t>
            </a:r>
          </a:p>
        </p:txBody>
      </p:sp>
      <p:cxnSp>
        <p:nvCxnSpPr>
          <p:cNvPr id="32" name="Straight Connector 31">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1012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4" name="Rectangle 23">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Rectangle 2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6CCC41-10F6-EAC3-225E-28C335F4BDC3}"/>
              </a:ext>
            </a:extLst>
          </p:cNvPr>
          <p:cNvSpPr>
            <a:spLocks noGrp="1"/>
          </p:cNvSpPr>
          <p:nvPr>
            <p:ph type="title"/>
          </p:nvPr>
        </p:nvSpPr>
        <p:spPr>
          <a:xfrm>
            <a:off x="1043631" y="809898"/>
            <a:ext cx="9942716" cy="1554480"/>
          </a:xfrm>
        </p:spPr>
        <p:txBody>
          <a:bodyPr anchor="ctr">
            <a:normAutofit/>
          </a:bodyPr>
          <a:lstStyle/>
          <a:p>
            <a:r>
              <a:rPr lang="en-US" sz="4800" dirty="0"/>
              <a:t>Certificate Data</a:t>
            </a:r>
          </a:p>
        </p:txBody>
      </p:sp>
      <p:sp>
        <p:nvSpPr>
          <p:cNvPr id="3" name="Content Placeholder 2">
            <a:extLst>
              <a:ext uri="{FF2B5EF4-FFF2-40B4-BE49-F238E27FC236}">
                <a16:creationId xmlns:a16="http://schemas.microsoft.com/office/drawing/2014/main" id="{8E3DD9C9-DF29-F94D-8C29-5EB2945A0F0A}"/>
              </a:ext>
            </a:extLst>
          </p:cNvPr>
          <p:cNvSpPr>
            <a:spLocks noGrp="1"/>
          </p:cNvSpPr>
          <p:nvPr>
            <p:ph idx="1"/>
          </p:nvPr>
        </p:nvSpPr>
        <p:spPr>
          <a:xfrm>
            <a:off x="1045028" y="3017522"/>
            <a:ext cx="9941319" cy="3124658"/>
          </a:xfrm>
        </p:spPr>
        <p:txBody>
          <a:bodyPr anchor="ctr">
            <a:normAutofit/>
          </a:bodyPr>
          <a:lstStyle/>
          <a:p>
            <a:pPr marL="0" indent="0">
              <a:buNone/>
            </a:pPr>
            <a:endParaRPr lang="en-US" sz="1300" dirty="0"/>
          </a:p>
          <a:p>
            <a:endParaRPr lang="en-US" sz="1300" dirty="0"/>
          </a:p>
        </p:txBody>
      </p:sp>
      <p:cxnSp>
        <p:nvCxnSpPr>
          <p:cNvPr id="30" name="Straight Connector 2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Table 4">
            <a:extLst>
              <a:ext uri="{FF2B5EF4-FFF2-40B4-BE49-F238E27FC236}">
                <a16:creationId xmlns:a16="http://schemas.microsoft.com/office/drawing/2014/main" id="{695E6590-F698-09DB-FE85-F9121297D3C6}"/>
              </a:ext>
            </a:extLst>
          </p:cNvPr>
          <p:cNvGraphicFramePr>
            <a:graphicFrameLocks noGrp="1"/>
          </p:cNvGraphicFramePr>
          <p:nvPr>
            <p:extLst>
              <p:ext uri="{D42A27DB-BD31-4B8C-83A1-F6EECF244321}">
                <p14:modId xmlns:p14="http://schemas.microsoft.com/office/powerpoint/2010/main" val="1479597281"/>
              </p:ext>
            </p:extLst>
          </p:nvPr>
        </p:nvGraphicFramePr>
        <p:xfrm>
          <a:off x="1205653" y="3122024"/>
          <a:ext cx="7283662" cy="2926077"/>
        </p:xfrm>
        <a:graphic>
          <a:graphicData uri="http://schemas.openxmlformats.org/drawingml/2006/table">
            <a:tbl>
              <a:tblPr firstRow="1" firstCol="1" bandRow="1"/>
              <a:tblGrid>
                <a:gridCol w="4554946">
                  <a:extLst>
                    <a:ext uri="{9D8B030D-6E8A-4147-A177-3AD203B41FA5}">
                      <a16:colId xmlns:a16="http://schemas.microsoft.com/office/drawing/2014/main" val="4283773207"/>
                    </a:ext>
                  </a:extLst>
                </a:gridCol>
                <a:gridCol w="1337303">
                  <a:extLst>
                    <a:ext uri="{9D8B030D-6E8A-4147-A177-3AD203B41FA5}">
                      <a16:colId xmlns:a16="http://schemas.microsoft.com/office/drawing/2014/main" val="1102897749"/>
                    </a:ext>
                  </a:extLst>
                </a:gridCol>
                <a:gridCol w="1391413">
                  <a:extLst>
                    <a:ext uri="{9D8B030D-6E8A-4147-A177-3AD203B41FA5}">
                      <a16:colId xmlns:a16="http://schemas.microsoft.com/office/drawing/2014/main" val="1036253196"/>
                    </a:ext>
                  </a:extLst>
                </a:gridCol>
              </a:tblGrid>
              <a:tr h="418011">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Certificate Title</a:t>
                      </a:r>
                      <a:r>
                        <a:rPr lang="en-US" sz="1100">
                          <a:effectLst/>
                          <a:latin typeface="Calibri" panose="020F0502020204030204" pitchFamily="34" charset="0"/>
                          <a:ea typeface="Calibri" panose="020F050202020403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Enrollment</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Completion</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1373319"/>
                  </a:ext>
                </a:extLst>
              </a:tr>
              <a:tr h="418011">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2021-2022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3380171"/>
                  </a:ext>
                </a:extLst>
              </a:tr>
              <a:tr h="418011">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2022-2023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0515552"/>
                  </a:ext>
                </a:extLst>
              </a:tr>
              <a:tr h="418011">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2023-2024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9854073"/>
                  </a:ext>
                </a:extLst>
              </a:tr>
              <a:tr h="418011">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2025-2025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4843698"/>
                  </a:ext>
                </a:extLst>
              </a:tr>
              <a:tr h="418011">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2025-2026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4588822"/>
                  </a:ext>
                </a:extLst>
              </a:tr>
              <a:tr h="418011">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Totals</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dirty="0">
                          <a:effectLst/>
                          <a:latin typeface="Calibri" panose="020F050202020403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1652646"/>
                  </a:ext>
                </a:extLst>
              </a:tr>
            </a:tbl>
          </a:graphicData>
        </a:graphic>
      </p:graphicFrame>
    </p:spTree>
    <p:extLst>
      <p:ext uri="{BB962C8B-B14F-4D97-AF65-F5344CB8AC3E}">
        <p14:creationId xmlns:p14="http://schemas.microsoft.com/office/powerpoint/2010/main" val="709240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D1477C-C1A8-CB59-8093-FC90CF89A37A}"/>
              </a:ext>
            </a:extLst>
          </p:cNvPr>
          <p:cNvSpPr>
            <a:spLocks noGrp="1"/>
          </p:cNvSpPr>
          <p:nvPr>
            <p:ph type="title"/>
          </p:nvPr>
        </p:nvSpPr>
        <p:spPr>
          <a:xfrm>
            <a:off x="838200" y="365125"/>
            <a:ext cx="10515600" cy="1325563"/>
          </a:xfrm>
        </p:spPr>
        <p:txBody>
          <a:bodyPr>
            <a:normAutofit/>
          </a:bodyPr>
          <a:lstStyle/>
          <a:p>
            <a:r>
              <a:rPr lang="en-US" sz="5400"/>
              <a:t>OSRHE Program Review Form</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A7FD998-2322-CDC4-7FBC-EDCD2EDE830E}"/>
              </a:ext>
            </a:extLst>
          </p:cNvPr>
          <p:cNvSpPr>
            <a:spLocks noGrp="1"/>
          </p:cNvSpPr>
          <p:nvPr>
            <p:ph idx="1"/>
          </p:nvPr>
        </p:nvSpPr>
        <p:spPr>
          <a:xfrm>
            <a:off x="838200" y="1929384"/>
            <a:ext cx="10515600" cy="4251960"/>
          </a:xfrm>
        </p:spPr>
        <p:txBody>
          <a:bodyPr>
            <a:normAutofit/>
          </a:bodyPr>
          <a:lstStyle/>
          <a:p>
            <a:r>
              <a:rPr lang="en-US" sz="2200" dirty="0"/>
              <a:t>10-page limit</a:t>
            </a:r>
          </a:p>
          <a:p>
            <a:r>
              <a:rPr lang="en-US" sz="2200" dirty="0"/>
              <a:t>Requires </a:t>
            </a:r>
            <a:r>
              <a:rPr lang="en-US" sz="2200" dirty="0">
                <a:solidFill>
                  <a:schemeClr val="accent2">
                    <a:lumMod val="75000"/>
                  </a:schemeClr>
                </a:solidFill>
              </a:rPr>
              <a:t>embedded certificates </a:t>
            </a:r>
            <a:r>
              <a:rPr lang="en-US" sz="2200" dirty="0"/>
              <a:t>to be listed</a:t>
            </a:r>
          </a:p>
          <a:p>
            <a:r>
              <a:rPr lang="en-US" sz="2200" dirty="0"/>
              <a:t>Asks for </a:t>
            </a:r>
            <a:r>
              <a:rPr lang="en-US" sz="2200" dirty="0">
                <a:solidFill>
                  <a:schemeClr val="accent2">
                    <a:lumMod val="75000"/>
                  </a:schemeClr>
                </a:solidFill>
              </a:rPr>
              <a:t>Quality Indicators </a:t>
            </a:r>
            <a:r>
              <a:rPr lang="en-US" sz="2200" dirty="0"/>
              <a:t>for the program</a:t>
            </a:r>
          </a:p>
          <a:p>
            <a:r>
              <a:rPr lang="en-US" sz="2200" dirty="0"/>
              <a:t>Asks for Minimum Productivity Indicators </a:t>
            </a:r>
          </a:p>
          <a:p>
            <a:pPr lvl="1">
              <a:buFont typeface="Courier New" panose="02070309020205020404" pitchFamily="49" charset="0"/>
              <a:buChar char="o"/>
            </a:pPr>
            <a:r>
              <a:rPr lang="en-US" sz="2200" dirty="0"/>
              <a:t>Enrollment &amp; graduation numbers</a:t>
            </a:r>
          </a:p>
          <a:p>
            <a:pPr lvl="1">
              <a:buFont typeface="Courier New" panose="02070309020205020404" pitchFamily="49" charset="0"/>
              <a:buChar char="o"/>
            </a:pPr>
            <a:r>
              <a:rPr lang="en-US" sz="2200" dirty="0"/>
              <a:t>Number &amp; enrollment of courses taught </a:t>
            </a:r>
            <a:r>
              <a:rPr lang="en-US" sz="2200" dirty="0">
                <a:solidFill>
                  <a:schemeClr val="accent2">
                    <a:lumMod val="75000"/>
                  </a:schemeClr>
                </a:solidFill>
              </a:rPr>
              <a:t>exclusively</a:t>
            </a:r>
            <a:r>
              <a:rPr lang="en-US" sz="2200" dirty="0"/>
              <a:t> for the major/program; include list of courses</a:t>
            </a:r>
          </a:p>
          <a:p>
            <a:pPr lvl="1">
              <a:buFont typeface="Courier New" panose="02070309020205020404" pitchFamily="49" charset="0"/>
              <a:buChar char="o"/>
            </a:pPr>
            <a:r>
              <a:rPr lang="en-US" sz="2200" dirty="0"/>
              <a:t>Student credit hours </a:t>
            </a:r>
            <a:r>
              <a:rPr lang="en-US" sz="2200" dirty="0">
                <a:solidFill>
                  <a:schemeClr val="accent2">
                    <a:lumMod val="75000"/>
                  </a:schemeClr>
                </a:solidFill>
              </a:rPr>
              <a:t>by course level</a:t>
            </a:r>
          </a:p>
          <a:p>
            <a:pPr lvl="1">
              <a:buFont typeface="Courier New" panose="02070309020205020404" pitchFamily="49" charset="0"/>
              <a:buChar char="o"/>
            </a:pPr>
            <a:r>
              <a:rPr lang="en-US" sz="2200" dirty="0"/>
              <a:t>Faculty credentials &amp; </a:t>
            </a:r>
            <a:r>
              <a:rPr lang="en-US" sz="2200" dirty="0">
                <a:solidFill>
                  <a:schemeClr val="accent2">
                    <a:lumMod val="75000"/>
                  </a:schemeClr>
                </a:solidFill>
              </a:rPr>
              <a:t>credential-granting institution</a:t>
            </a:r>
          </a:p>
        </p:txBody>
      </p:sp>
    </p:spTree>
    <p:extLst>
      <p:ext uri="{BB962C8B-B14F-4D97-AF65-F5344CB8AC3E}">
        <p14:creationId xmlns:p14="http://schemas.microsoft.com/office/powerpoint/2010/main" val="8589681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D1477C-C1A8-CB59-8093-FC90CF89A37A}"/>
              </a:ext>
            </a:extLst>
          </p:cNvPr>
          <p:cNvSpPr>
            <a:spLocks noGrp="1"/>
          </p:cNvSpPr>
          <p:nvPr>
            <p:ph type="title"/>
          </p:nvPr>
        </p:nvSpPr>
        <p:spPr>
          <a:xfrm>
            <a:off x="838200" y="365125"/>
            <a:ext cx="10515600" cy="1325563"/>
          </a:xfrm>
        </p:spPr>
        <p:txBody>
          <a:bodyPr>
            <a:normAutofit fontScale="90000"/>
          </a:bodyPr>
          <a:lstStyle/>
          <a:p>
            <a:r>
              <a:rPr lang="en-US" sz="5400" dirty="0"/>
              <a:t>OSRHE Minimum Productivity Indicators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A7FD998-2322-CDC4-7FBC-EDCD2EDE830E}"/>
              </a:ext>
            </a:extLst>
          </p:cNvPr>
          <p:cNvSpPr>
            <a:spLocks noGrp="1"/>
          </p:cNvSpPr>
          <p:nvPr>
            <p:ph idx="1"/>
          </p:nvPr>
        </p:nvSpPr>
        <p:spPr>
          <a:xfrm>
            <a:off x="838200" y="1929384"/>
            <a:ext cx="10515600" cy="4251960"/>
          </a:xfrm>
        </p:spPr>
        <p:txBody>
          <a:bodyPr>
            <a:normAutofit/>
          </a:bodyPr>
          <a:lstStyle/>
          <a:p>
            <a:pPr marL="0" indent="0">
              <a:buNone/>
            </a:pPr>
            <a:r>
              <a:rPr lang="en-US" sz="2200" dirty="0"/>
              <a:t>	</a:t>
            </a:r>
          </a:p>
          <a:p>
            <a:pPr marL="0" indent="0">
              <a:buNone/>
            </a:pPr>
            <a:endParaRPr lang="en-US" sz="2200" u="sng" dirty="0"/>
          </a:p>
          <a:p>
            <a:pPr marL="0" indent="0">
              <a:buNone/>
            </a:pPr>
            <a:r>
              <a:rPr lang="en-US" sz="2200" dirty="0"/>
              <a:t>		</a:t>
            </a:r>
            <a:r>
              <a:rPr lang="en-US" sz="2200" u="sng" dirty="0"/>
              <a:t>Degrees conferred:</a:t>
            </a:r>
            <a:r>
              <a:rPr lang="en-US" sz="2200" dirty="0"/>
              <a:t>			</a:t>
            </a:r>
            <a:r>
              <a:rPr lang="en-US" sz="2200" u="sng" dirty="0"/>
              <a:t>Majors enrolled:</a:t>
            </a:r>
          </a:p>
          <a:p>
            <a:pPr marL="0" indent="0">
              <a:buNone/>
            </a:pPr>
            <a:r>
              <a:rPr lang="en-US" sz="2200" dirty="0"/>
              <a:t>Baccalaureate Level	5				12 head count</a:t>
            </a:r>
          </a:p>
          <a:p>
            <a:pPr marL="0" indent="0">
              <a:buNone/>
            </a:pPr>
            <a:r>
              <a:rPr lang="en-US" sz="2200" dirty="0"/>
              <a:t>Master’s Level		3				  6 head count</a:t>
            </a:r>
          </a:p>
          <a:p>
            <a:pPr marL="0" indent="0">
              <a:buNone/>
            </a:pPr>
            <a:r>
              <a:rPr lang="en-US" sz="2200" dirty="0"/>
              <a:t>Doctoral Level 		2				  4 head count</a:t>
            </a:r>
          </a:p>
          <a:p>
            <a:pPr marL="0" indent="0">
              <a:buNone/>
            </a:pPr>
            <a:endParaRPr lang="en-US" sz="2200" dirty="0">
              <a:solidFill>
                <a:schemeClr val="accent2">
                  <a:lumMod val="75000"/>
                </a:schemeClr>
              </a:solidFill>
            </a:endParaRPr>
          </a:p>
        </p:txBody>
      </p:sp>
    </p:spTree>
    <p:extLst>
      <p:ext uri="{BB962C8B-B14F-4D97-AF65-F5344CB8AC3E}">
        <p14:creationId xmlns:p14="http://schemas.microsoft.com/office/powerpoint/2010/main" val="3971303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826E16-AF87-0B5D-74D7-7ECE9801A340}"/>
              </a:ext>
            </a:extLst>
          </p:cNvPr>
          <p:cNvSpPr>
            <a:spLocks noGrp="1"/>
          </p:cNvSpPr>
          <p:nvPr>
            <p:ph type="title"/>
          </p:nvPr>
        </p:nvSpPr>
        <p:spPr>
          <a:xfrm>
            <a:off x="838200" y="365125"/>
            <a:ext cx="10515600" cy="1325563"/>
          </a:xfrm>
        </p:spPr>
        <p:txBody>
          <a:bodyPr>
            <a:normAutofit/>
          </a:bodyPr>
          <a:lstStyle/>
          <a:p>
            <a:r>
              <a:rPr lang="en-US" sz="5400"/>
              <a:t>OSRHE Quality Indicators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EE14E26-D91C-6069-A432-CDF9752F964A}"/>
              </a:ext>
            </a:extLst>
          </p:cNvPr>
          <p:cNvSpPr>
            <a:spLocks noGrp="1"/>
          </p:cNvSpPr>
          <p:nvPr>
            <p:ph idx="1"/>
          </p:nvPr>
        </p:nvSpPr>
        <p:spPr>
          <a:xfrm>
            <a:off x="838200" y="1929384"/>
            <a:ext cx="10515600" cy="4251960"/>
          </a:xfrm>
        </p:spPr>
        <p:txBody>
          <a:bodyPr>
            <a:normAutofit/>
          </a:bodyPr>
          <a:lstStyle/>
          <a:p>
            <a:pPr marL="457200" marR="0" indent="0">
              <a:spcBef>
                <a:spcPts val="200"/>
              </a:spcBef>
              <a:spcAft>
                <a:spcPts val="0"/>
              </a:spcAft>
            </a:pPr>
            <a:r>
              <a:rPr lang="en-US" sz="1700" dirty="0">
                <a:effectLst/>
                <a:latin typeface="Cambria" panose="02040503050406030204" pitchFamily="18" charset="0"/>
                <a:ea typeface="Times New Roman" panose="02020603050405020304" pitchFamily="18" charset="0"/>
                <a:cs typeface="Times New Roman" panose="02020603050405020304" pitchFamily="18" charset="0"/>
              </a:rPr>
              <a:t>Quality indicators may vary by institutional mission; however, institutions should measure the efforts and quality of their programs by: </a:t>
            </a:r>
            <a:r>
              <a:rPr lang="en-US" sz="1700" dirty="0">
                <a:solidFill>
                  <a:schemeClr val="accent2">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faculty quality, ability of students, achievements of graduates of the program, curriculum, academic resources, access to information technology resources including efficiencies and improved learner outcomes through appropriate use of this technology and appropriate use of instructional technology to achieve educational objectives, special services provided to the students and/or community, and other critical services</a:t>
            </a:r>
            <a:r>
              <a:rPr lang="en-US" sz="1700" dirty="0">
                <a:effectLst/>
                <a:latin typeface="Cambria" panose="02040503050406030204" pitchFamily="18" charset="0"/>
                <a:ea typeface="Times New Roman" panose="02020603050405020304" pitchFamily="18" charset="0"/>
                <a:cs typeface="Times New Roman" panose="02020603050405020304" pitchFamily="18" charset="0"/>
              </a:rPr>
              <a:t>. As appropriate, institutions should evaluate the program against industry or professional standards utilizing internal or external review processes. Institutions must provide specific documentation of student achievement.</a:t>
            </a:r>
          </a:p>
          <a:p>
            <a:pPr marL="457200" marR="0" indent="0">
              <a:spcBef>
                <a:spcPts val="200"/>
              </a:spcBef>
              <a:spcAft>
                <a:spcPts val="0"/>
              </a:spcAft>
              <a:buNone/>
            </a:pPr>
            <a:endParaRPr lang="en-US" sz="1700" dirty="0">
              <a:effectLst/>
              <a:latin typeface="Cambria" panose="02040503050406030204" pitchFamily="18" charset="0"/>
              <a:ea typeface="Times New Roman" panose="02020603050405020304" pitchFamily="18" charset="0"/>
              <a:cs typeface="Times New Roman" panose="02020603050405020304" pitchFamily="18" charset="0"/>
            </a:endParaRPr>
          </a:p>
          <a:p>
            <a:pPr marL="457200" marR="0" indent="0">
              <a:spcBef>
                <a:spcPts val="200"/>
              </a:spcBef>
              <a:spcAft>
                <a:spcPts val="0"/>
              </a:spcAft>
            </a:pPr>
            <a:r>
              <a:rPr lang="en-US" sz="1700" dirty="0">
                <a:effectLst/>
                <a:latin typeface="Cambria" panose="02040503050406030204" pitchFamily="18" charset="0"/>
                <a:ea typeface="Times New Roman" panose="02020603050405020304" pitchFamily="18" charset="0"/>
                <a:cs typeface="Times New Roman" panose="02020603050405020304" pitchFamily="18" charset="0"/>
              </a:rPr>
              <a:t>Program quality may also be reflected by its </a:t>
            </a:r>
            <a:r>
              <a:rPr lang="en-US" sz="1700" dirty="0">
                <a:solidFill>
                  <a:schemeClr val="accent2">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regional or national reputation, faculty qualifications, and the documented achievements of the graduates of the programs</a:t>
            </a:r>
            <a:r>
              <a:rPr lang="en-US" sz="1700" dirty="0">
                <a:effectLst/>
                <a:latin typeface="Cambria" panose="02040503050406030204" pitchFamily="18" charset="0"/>
                <a:ea typeface="Times New Roman" panose="02020603050405020304" pitchFamily="18" charset="0"/>
                <a:cs typeface="Times New Roman" panose="02020603050405020304" pitchFamily="18" charset="0"/>
              </a:rPr>
              <a:t>. This includes a program self-review that provides evidence of student learning and teaching effectiveness that demonstrates it is fulfilling its educational mission.</a:t>
            </a:r>
          </a:p>
          <a:p>
            <a:pPr marL="457200" marR="0" indent="0">
              <a:spcBef>
                <a:spcPts val="200"/>
              </a:spcBef>
              <a:spcAft>
                <a:spcPts val="0"/>
              </a:spcAft>
              <a:buNone/>
            </a:pPr>
            <a:endParaRPr lang="en-US" sz="1700" dirty="0">
              <a:effectLst/>
              <a:latin typeface="Cambria" panose="02040503050406030204" pitchFamily="18" charset="0"/>
              <a:ea typeface="Times New Roman" panose="02020603050405020304" pitchFamily="18" charset="0"/>
              <a:cs typeface="Times New Roman" panose="02020603050405020304" pitchFamily="18" charset="0"/>
            </a:endParaRPr>
          </a:p>
          <a:p>
            <a:pPr marL="457200" marR="0" indent="0">
              <a:spcBef>
                <a:spcPts val="200"/>
              </a:spcBef>
              <a:spcAft>
                <a:spcPts val="0"/>
              </a:spcAft>
            </a:pPr>
            <a:r>
              <a:rPr lang="en-US" sz="1700" dirty="0">
                <a:effectLst/>
                <a:latin typeface="Cambria" panose="02040503050406030204" pitchFamily="18" charset="0"/>
                <a:ea typeface="Times New Roman" panose="02020603050405020304" pitchFamily="18" charset="0"/>
                <a:cs typeface="Times New Roman" panose="02020603050405020304" pitchFamily="18" charset="0"/>
              </a:rPr>
              <a:t>If the program is delivered in an online modality, the documentation should include </a:t>
            </a:r>
            <a:r>
              <a:rPr lang="en-US" sz="1700" dirty="0">
                <a:solidFill>
                  <a:schemeClr val="accent2">
                    <a:lumMod val="75000"/>
                  </a:schemeClr>
                </a:solidFill>
                <a:effectLst/>
                <a:latin typeface="Cambria" panose="02040503050406030204" pitchFamily="18" charset="0"/>
                <a:ea typeface="Times New Roman" panose="02020603050405020304" pitchFamily="18" charset="0"/>
                <a:cs typeface="Times New Roman" panose="02020603050405020304" pitchFamily="18" charset="0"/>
              </a:rPr>
              <a:t>distance education quality standards</a:t>
            </a:r>
            <a:r>
              <a:rPr lang="en-US" sz="1700" dirty="0">
                <a:effectLst/>
                <a:latin typeface="Cambria" panose="02040503050406030204" pitchFamily="18" charset="0"/>
                <a:ea typeface="Times New Roman" panose="02020603050405020304" pitchFamily="18" charset="0"/>
                <a:cs typeface="Times New Roman" panose="02020603050405020304" pitchFamily="18" charset="0"/>
              </a:rPr>
              <a:t> listed in State Regents' Policy 3.17.</a:t>
            </a:r>
          </a:p>
          <a:p>
            <a:pPr marL="0" indent="0">
              <a:buNone/>
            </a:pPr>
            <a:endParaRPr lang="en-US" sz="1700" dirty="0"/>
          </a:p>
        </p:txBody>
      </p:sp>
    </p:spTree>
    <p:extLst>
      <p:ext uri="{BB962C8B-B14F-4D97-AF65-F5344CB8AC3E}">
        <p14:creationId xmlns:p14="http://schemas.microsoft.com/office/powerpoint/2010/main" val="673149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5B8FF8-402E-CEB8-C972-B006D9F8C268}"/>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General Purposes of Academic Program Review</a:t>
            </a:r>
            <a:br>
              <a:rPr lang="en-US" sz="4000" dirty="0">
                <a:solidFill>
                  <a:srgbClr val="FFFFFF"/>
                </a:solidFill>
              </a:rPr>
            </a:br>
            <a:br>
              <a:rPr lang="en-US" sz="4000" dirty="0">
                <a:solidFill>
                  <a:srgbClr val="FFFFFF"/>
                </a:solidFill>
              </a:rPr>
            </a:br>
            <a:endParaRPr lang="en-US" sz="4000" dirty="0">
              <a:solidFill>
                <a:srgbClr val="FFFFFF"/>
              </a:solidFill>
            </a:endParaRPr>
          </a:p>
        </p:txBody>
      </p:sp>
      <p:sp>
        <p:nvSpPr>
          <p:cNvPr id="3" name="Content Placeholder 2">
            <a:extLst>
              <a:ext uri="{FF2B5EF4-FFF2-40B4-BE49-F238E27FC236}">
                <a16:creationId xmlns:a16="http://schemas.microsoft.com/office/drawing/2014/main" id="{FF68A3C9-005D-619F-C3F2-F1732FD1CEA3}"/>
              </a:ext>
            </a:extLst>
          </p:cNvPr>
          <p:cNvSpPr>
            <a:spLocks noGrp="1"/>
          </p:cNvSpPr>
          <p:nvPr>
            <p:ph idx="1"/>
          </p:nvPr>
        </p:nvSpPr>
        <p:spPr>
          <a:xfrm>
            <a:off x="6503158" y="649480"/>
            <a:ext cx="4862447" cy="5546047"/>
          </a:xfrm>
        </p:spPr>
        <p:txBody>
          <a:bodyPr anchor="ctr">
            <a:normAutofit/>
          </a:bodyPr>
          <a:lstStyle/>
          <a:p>
            <a:pPr marL="342900" marR="0" lvl="0" indent="-342900">
              <a:spcBef>
                <a:spcPts val="0"/>
              </a:spcBef>
              <a:spcAft>
                <a:spcPts val="0"/>
              </a:spcAft>
              <a:buSzPts val="1100"/>
              <a:buFont typeface="Symbol" panose="05050102010706020507" pitchFamily="18" charset="2"/>
              <a:buChar char=""/>
              <a:tabLst>
                <a:tab pos="530225" algn="l"/>
              </a:tabLst>
            </a:pPr>
            <a:r>
              <a:rPr lang="en-US" sz="2000" spc="-20" dirty="0">
                <a:effectLst/>
                <a:latin typeface="Calibri" panose="020F0502020204030204" pitchFamily="34" charset="0"/>
                <a:ea typeface="Symbol" panose="05050102010706020507" pitchFamily="18" charset="2"/>
                <a:cs typeface="Symbol" panose="05050102010706020507" pitchFamily="18" charset="2"/>
              </a:rPr>
              <a:t>a</a:t>
            </a:r>
            <a:r>
              <a:rPr lang="en-US" sz="2000" spc="-7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process</a:t>
            </a:r>
            <a:r>
              <a:rPr lang="en-US" sz="2000" spc="-8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to</a:t>
            </a:r>
            <a:r>
              <a:rPr lang="en-US" sz="2000" spc="-9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verify</a:t>
            </a:r>
            <a:r>
              <a:rPr lang="en-US" sz="2000" spc="-7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that</a:t>
            </a:r>
            <a:r>
              <a:rPr lang="en-US" sz="2000" spc="-7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each</a:t>
            </a:r>
            <a:r>
              <a:rPr lang="en-US" sz="2000" spc="-8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program</a:t>
            </a:r>
            <a:r>
              <a:rPr lang="en-US" sz="2000" spc="-7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is</a:t>
            </a:r>
            <a:r>
              <a:rPr lang="en-US" sz="2000" spc="-8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achieving</a:t>
            </a:r>
            <a:r>
              <a:rPr lang="en-US" sz="2000" spc="-8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its</a:t>
            </a:r>
            <a:r>
              <a:rPr lang="en-US" sz="2000" spc="-8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stated</a:t>
            </a:r>
            <a:r>
              <a:rPr lang="en-US" sz="2000" spc="-1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goals,</a:t>
            </a:r>
            <a:r>
              <a:rPr lang="en-US" sz="2000" spc="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and</a:t>
            </a:r>
            <a:r>
              <a:rPr lang="en-US" sz="2000" spc="-1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to</a:t>
            </a:r>
            <a:r>
              <a:rPr lang="en-US" sz="2000" spc="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reaffirm</a:t>
            </a:r>
            <a:r>
              <a:rPr lang="en-US" sz="2000" spc="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that</a:t>
            </a:r>
            <a:r>
              <a:rPr lang="en-US" sz="2000" spc="-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those</a:t>
            </a:r>
            <a:r>
              <a:rPr lang="en-US" sz="2000" spc="-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goals</a:t>
            </a:r>
            <a:r>
              <a:rPr lang="en-US" sz="2000" spc="-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are</a:t>
            </a:r>
            <a:r>
              <a:rPr lang="en-US" sz="2000" spc="1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appropriate</a:t>
            </a:r>
          </a:p>
          <a:p>
            <a:pPr marL="342900" marR="0" lvl="0" indent="-342900">
              <a:spcBef>
                <a:spcPts val="0"/>
              </a:spcBef>
              <a:spcAft>
                <a:spcPts val="0"/>
              </a:spcAft>
              <a:buSzPts val="1100"/>
              <a:buFont typeface="Symbol" panose="05050102010706020507" pitchFamily="18" charset="2"/>
              <a:buChar char=""/>
              <a:tabLst>
                <a:tab pos="530225" algn="l"/>
              </a:tabLst>
            </a:pPr>
            <a:endParaRPr lang="en-US" sz="2000" spc="0" dirty="0">
              <a:effectLst/>
              <a:latin typeface="Calibri" panose="020F0502020204030204" pitchFamily="34" charset="0"/>
              <a:ea typeface="Symbol" panose="05050102010706020507" pitchFamily="18" charset="2"/>
              <a:cs typeface="Symbol" panose="05050102010706020507" pitchFamily="18" charset="2"/>
            </a:endParaRPr>
          </a:p>
          <a:p>
            <a:pPr marL="342900" marR="0" lvl="0" indent="-342900">
              <a:spcBef>
                <a:spcPts val="5"/>
              </a:spcBef>
              <a:spcAft>
                <a:spcPts val="0"/>
              </a:spcAft>
              <a:buSzPts val="1100"/>
              <a:buFont typeface="Symbol" panose="05050102010706020507" pitchFamily="18" charset="2"/>
              <a:buChar char=""/>
              <a:tabLst>
                <a:tab pos="530225" algn="l"/>
              </a:tabLst>
            </a:pPr>
            <a:r>
              <a:rPr lang="en-US" sz="2000" spc="-40" dirty="0">
                <a:effectLst/>
                <a:latin typeface="Calibri" panose="020F0502020204030204" pitchFamily="34" charset="0"/>
                <a:ea typeface="Symbol" panose="05050102010706020507" pitchFamily="18" charset="2"/>
                <a:cs typeface="Symbol" panose="05050102010706020507" pitchFamily="18" charset="2"/>
              </a:rPr>
              <a:t>an</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opportunity</a:t>
            </a:r>
            <a:r>
              <a:rPr lang="en-US" sz="2000" spc="-3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to</a:t>
            </a:r>
            <a:r>
              <a:rPr lang="en-US" sz="2000" spc="-3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identify</a:t>
            </a:r>
            <a:r>
              <a:rPr lang="en-US" sz="2000" spc="-30"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needed</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improvements in</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programs,</a:t>
            </a:r>
            <a:r>
              <a:rPr lang="en-US" sz="2000" spc="-60"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and</a:t>
            </a:r>
            <a:r>
              <a:rPr lang="en-US" sz="2000" spc="-5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to</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develop</a:t>
            </a:r>
            <a:r>
              <a:rPr lang="en-US" sz="2000" spc="-5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strategies</a:t>
            </a:r>
            <a:r>
              <a:rPr lang="en-US" sz="2000" spc="-5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to</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accomplish</a:t>
            </a:r>
            <a:r>
              <a:rPr lang="en-US" sz="2000" spc="-7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these</a:t>
            </a:r>
            <a:r>
              <a:rPr lang="en-US" sz="2000" spc="-50"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improvements</a:t>
            </a:r>
          </a:p>
          <a:p>
            <a:pPr marL="0" marR="0" lvl="0" indent="0">
              <a:spcBef>
                <a:spcPts val="5"/>
              </a:spcBef>
              <a:spcAft>
                <a:spcPts val="0"/>
              </a:spcAft>
              <a:buSzPts val="1100"/>
              <a:buNone/>
              <a:tabLst>
                <a:tab pos="530225" algn="l"/>
              </a:tabLst>
            </a:pPr>
            <a:endParaRPr lang="en-US" sz="2000" spc="-40" dirty="0">
              <a:effectLst/>
              <a:latin typeface="Calibri" panose="020F0502020204030204" pitchFamily="34" charset="0"/>
              <a:ea typeface="Symbol" panose="05050102010706020507" pitchFamily="18" charset="2"/>
              <a:cs typeface="Symbol" panose="05050102010706020507" pitchFamily="18" charset="2"/>
            </a:endParaRPr>
          </a:p>
          <a:p>
            <a:pPr marL="342900" marR="0" lvl="0" indent="-342900">
              <a:spcBef>
                <a:spcPts val="5"/>
              </a:spcBef>
              <a:spcAft>
                <a:spcPts val="0"/>
              </a:spcAft>
              <a:buSzPts val="1100"/>
              <a:buFont typeface="Symbol" panose="05050102010706020507" pitchFamily="18" charset="2"/>
              <a:buChar char=""/>
              <a:tabLst>
                <a:tab pos="530225" algn="l"/>
              </a:tabLst>
            </a:pPr>
            <a:r>
              <a:rPr lang="en-US" sz="2000" spc="-40" dirty="0">
                <a:latin typeface="Calibri" panose="020F0502020204030204" pitchFamily="34" charset="0"/>
                <a:ea typeface="Symbol" panose="05050102010706020507" pitchFamily="18" charset="2"/>
                <a:cs typeface="Symbol" panose="05050102010706020507" pitchFamily="18" charset="2"/>
              </a:rPr>
              <a:t>a framework for institutional planning that facilitates improvements in courses, curricula, and instructional methodology</a:t>
            </a:r>
          </a:p>
          <a:p>
            <a:pPr marL="0" marR="0" lvl="0" indent="0">
              <a:spcBef>
                <a:spcPts val="5"/>
              </a:spcBef>
              <a:spcAft>
                <a:spcPts val="0"/>
              </a:spcAft>
              <a:buSzPts val="1100"/>
              <a:buNone/>
              <a:tabLst>
                <a:tab pos="530225" algn="l"/>
              </a:tabLst>
            </a:pPr>
            <a:endParaRPr lang="en-US" sz="2000" spc="-40" dirty="0">
              <a:latin typeface="Calibri" panose="020F0502020204030204" pitchFamily="34" charset="0"/>
              <a:ea typeface="Symbol" panose="05050102010706020507" pitchFamily="18" charset="2"/>
              <a:cs typeface="Symbol" panose="05050102010706020507" pitchFamily="18" charset="2"/>
            </a:endParaRPr>
          </a:p>
          <a:p>
            <a:pPr marL="342900" marR="0" lvl="0" indent="-342900">
              <a:spcBef>
                <a:spcPts val="5"/>
              </a:spcBef>
              <a:spcAft>
                <a:spcPts val="0"/>
              </a:spcAft>
              <a:buSzPts val="1100"/>
              <a:buFont typeface="Symbol" panose="05050102010706020507" pitchFamily="18" charset="2"/>
              <a:buChar char=""/>
              <a:tabLst>
                <a:tab pos="530225" algn="l"/>
              </a:tabLst>
            </a:pPr>
            <a:r>
              <a:rPr lang="en-US" sz="2000" spc="-40" dirty="0">
                <a:effectLst/>
                <a:latin typeface="Calibri" panose="020F0502020204030204" pitchFamily="34" charset="0"/>
                <a:ea typeface="Symbol" panose="05050102010706020507" pitchFamily="18" charset="2"/>
                <a:cs typeface="Symbol" panose="05050102010706020507" pitchFamily="18" charset="2"/>
              </a:rPr>
              <a:t>a means to assess those programs that are no longer serving an identifiable societal need and develop a recommendation regarding the expenditure of limited tax dollars</a:t>
            </a:r>
          </a:p>
        </p:txBody>
      </p:sp>
    </p:spTree>
    <p:extLst>
      <p:ext uri="{BB962C8B-B14F-4D97-AF65-F5344CB8AC3E}">
        <p14:creationId xmlns:p14="http://schemas.microsoft.com/office/powerpoint/2010/main" val="2717267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4" name="Rectangle 23">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Rectangle 2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6CCC41-10F6-EAC3-225E-28C335F4BDC3}"/>
              </a:ext>
            </a:extLst>
          </p:cNvPr>
          <p:cNvSpPr>
            <a:spLocks noGrp="1"/>
          </p:cNvSpPr>
          <p:nvPr>
            <p:ph type="title"/>
          </p:nvPr>
        </p:nvSpPr>
        <p:spPr>
          <a:xfrm>
            <a:off x="1043631" y="809898"/>
            <a:ext cx="9942716" cy="1554480"/>
          </a:xfrm>
        </p:spPr>
        <p:txBody>
          <a:bodyPr anchor="ctr">
            <a:normAutofit/>
          </a:bodyPr>
          <a:lstStyle/>
          <a:p>
            <a:r>
              <a:rPr lang="en-US" sz="4800" dirty="0"/>
              <a:t>Student SCH by course level in all major or program courses</a:t>
            </a:r>
          </a:p>
        </p:txBody>
      </p:sp>
      <p:sp>
        <p:nvSpPr>
          <p:cNvPr id="3" name="Content Placeholder 2">
            <a:extLst>
              <a:ext uri="{FF2B5EF4-FFF2-40B4-BE49-F238E27FC236}">
                <a16:creationId xmlns:a16="http://schemas.microsoft.com/office/drawing/2014/main" id="{8E3DD9C9-DF29-F94D-8C29-5EB2945A0F0A}"/>
              </a:ext>
            </a:extLst>
          </p:cNvPr>
          <p:cNvSpPr>
            <a:spLocks noGrp="1"/>
          </p:cNvSpPr>
          <p:nvPr>
            <p:ph idx="1"/>
          </p:nvPr>
        </p:nvSpPr>
        <p:spPr>
          <a:xfrm>
            <a:off x="1045028" y="3017522"/>
            <a:ext cx="9941319" cy="3124658"/>
          </a:xfrm>
        </p:spPr>
        <p:txBody>
          <a:bodyPr anchor="ctr">
            <a:normAutofit/>
          </a:bodyPr>
          <a:lstStyle/>
          <a:p>
            <a:pPr marL="0" indent="0">
              <a:buNone/>
            </a:pPr>
            <a:endParaRPr lang="en-US" sz="1300" dirty="0"/>
          </a:p>
          <a:p>
            <a:endParaRPr lang="en-US" sz="1300" dirty="0"/>
          </a:p>
        </p:txBody>
      </p:sp>
      <p:cxnSp>
        <p:nvCxnSpPr>
          <p:cNvPr id="30" name="Straight Connector 2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6" name="Table 5">
            <a:extLst>
              <a:ext uri="{FF2B5EF4-FFF2-40B4-BE49-F238E27FC236}">
                <a16:creationId xmlns:a16="http://schemas.microsoft.com/office/drawing/2014/main" id="{AE2CF302-1512-0335-63C6-C1ACBB9F335E}"/>
              </a:ext>
            </a:extLst>
          </p:cNvPr>
          <p:cNvGraphicFramePr>
            <a:graphicFrameLocks noGrp="1"/>
          </p:cNvGraphicFramePr>
          <p:nvPr>
            <p:extLst>
              <p:ext uri="{D42A27DB-BD31-4B8C-83A1-F6EECF244321}">
                <p14:modId xmlns:p14="http://schemas.microsoft.com/office/powerpoint/2010/main" val="1838773604"/>
              </p:ext>
            </p:extLst>
          </p:nvPr>
        </p:nvGraphicFramePr>
        <p:xfrm>
          <a:off x="1307592" y="3079274"/>
          <a:ext cx="9098279" cy="2968830"/>
        </p:xfrm>
        <a:graphic>
          <a:graphicData uri="http://schemas.openxmlformats.org/drawingml/2006/table">
            <a:tbl>
              <a:tblPr firstRow="1" firstCol="1" bandRow="1"/>
              <a:tblGrid>
                <a:gridCol w="1957188">
                  <a:extLst>
                    <a:ext uri="{9D8B030D-6E8A-4147-A177-3AD203B41FA5}">
                      <a16:colId xmlns:a16="http://schemas.microsoft.com/office/drawing/2014/main" val="3416463364"/>
                    </a:ext>
                  </a:extLst>
                </a:gridCol>
                <a:gridCol w="1410586">
                  <a:extLst>
                    <a:ext uri="{9D8B030D-6E8A-4147-A177-3AD203B41FA5}">
                      <a16:colId xmlns:a16="http://schemas.microsoft.com/office/drawing/2014/main" val="344364988"/>
                    </a:ext>
                  </a:extLst>
                </a:gridCol>
                <a:gridCol w="1498747">
                  <a:extLst>
                    <a:ext uri="{9D8B030D-6E8A-4147-A177-3AD203B41FA5}">
                      <a16:colId xmlns:a16="http://schemas.microsoft.com/office/drawing/2014/main" val="1920604395"/>
                    </a:ext>
                  </a:extLst>
                </a:gridCol>
                <a:gridCol w="1410586">
                  <a:extLst>
                    <a:ext uri="{9D8B030D-6E8A-4147-A177-3AD203B41FA5}">
                      <a16:colId xmlns:a16="http://schemas.microsoft.com/office/drawing/2014/main" val="3287152077"/>
                    </a:ext>
                  </a:extLst>
                </a:gridCol>
                <a:gridCol w="1410586">
                  <a:extLst>
                    <a:ext uri="{9D8B030D-6E8A-4147-A177-3AD203B41FA5}">
                      <a16:colId xmlns:a16="http://schemas.microsoft.com/office/drawing/2014/main" val="278512738"/>
                    </a:ext>
                  </a:extLst>
                </a:gridCol>
                <a:gridCol w="1410586">
                  <a:extLst>
                    <a:ext uri="{9D8B030D-6E8A-4147-A177-3AD203B41FA5}">
                      <a16:colId xmlns:a16="http://schemas.microsoft.com/office/drawing/2014/main" val="149830966"/>
                    </a:ext>
                  </a:extLst>
                </a:gridCol>
              </a:tblGrid>
              <a:tr h="296883">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Major or Program Courses</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2021-2022</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solidFill>
                            <a:srgbClr val="000000"/>
                          </a:solidFill>
                          <a:effectLst/>
                          <a:latin typeface="Calibri" panose="020F0502020204030204" pitchFamily="34" charset="0"/>
                          <a:ea typeface="Calibri" panose="020F0502020204030204" pitchFamily="34" charset="0"/>
                        </a:rPr>
                        <a:t>2022-2023</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2023-2024</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solidFill>
                            <a:srgbClr val="000000"/>
                          </a:solidFill>
                          <a:effectLst/>
                          <a:latin typeface="Calibri" panose="020F0502020204030204" pitchFamily="34" charset="0"/>
                          <a:ea typeface="Calibri" panose="020F0502020204030204" pitchFamily="34" charset="0"/>
                        </a:rPr>
                        <a:t>2024-2025</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2025-2026</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5210369"/>
                  </a:ext>
                </a:extLst>
              </a:tr>
              <a:tr h="296883">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Undergraduate</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SCH</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solidFill>
                            <a:srgbClr val="000000"/>
                          </a:solidFill>
                          <a:effectLst/>
                          <a:latin typeface="Calibri" panose="020F0502020204030204" pitchFamily="34" charset="0"/>
                          <a:ea typeface="Calibri" panose="020F0502020204030204" pitchFamily="34" charset="0"/>
                        </a:rPr>
                        <a:t>SCH</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SCH</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solidFill>
                            <a:srgbClr val="000000"/>
                          </a:solidFill>
                          <a:effectLst/>
                          <a:latin typeface="Calibri" panose="020F0502020204030204" pitchFamily="34" charset="0"/>
                          <a:ea typeface="Calibri" panose="020F0502020204030204" pitchFamily="34" charset="0"/>
                        </a:rPr>
                        <a:t>SCH</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SCH</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9237010"/>
                  </a:ext>
                </a:extLst>
              </a:tr>
              <a:tr h="296883">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1000-level courses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1115501"/>
                  </a:ext>
                </a:extLst>
              </a:tr>
              <a:tr h="296883">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2000-level courses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4477221"/>
                  </a:ext>
                </a:extLst>
              </a:tr>
              <a:tr h="296883">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3000-level courses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3471117"/>
                  </a:ext>
                </a:extLst>
              </a:tr>
              <a:tr h="296883">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4000-level courses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2504673"/>
                  </a:ext>
                </a:extLst>
              </a:tr>
              <a:tr h="296883">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Graduate</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3079272"/>
                  </a:ext>
                </a:extLst>
              </a:tr>
              <a:tr h="296883">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5000-level courses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1075193"/>
                  </a:ext>
                </a:extLst>
              </a:tr>
              <a:tr h="296883">
                <a:tc>
                  <a:txBody>
                    <a:bodyPr/>
                    <a:lstStyle/>
                    <a:p>
                      <a:pPr marL="0" marR="0">
                        <a:spcBef>
                          <a:spcPts val="135"/>
                        </a:spcBef>
                        <a:spcAft>
                          <a:spcPts val="0"/>
                        </a:spcAft>
                        <a:tabLst>
                          <a:tab pos="676275" algn="l"/>
                          <a:tab pos="2742565" algn="l"/>
                        </a:tabLst>
                      </a:pPr>
                      <a:r>
                        <a:rPr lang="en-US" sz="1100">
                          <a:effectLst/>
                          <a:latin typeface="Calibri" panose="020F0502020204030204" pitchFamily="34" charset="0"/>
                          <a:ea typeface="Calibri" panose="020F0502020204030204" pitchFamily="34" charset="0"/>
                        </a:rPr>
                        <a:t>6000-level courses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highlight>
                            <a:srgbClr val="FFFF00"/>
                          </a:highligh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7028122"/>
                  </a:ext>
                </a:extLst>
              </a:tr>
              <a:tr h="296883">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Totals</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135"/>
                        </a:spcBef>
                        <a:spcAft>
                          <a:spcPts val="0"/>
                        </a:spcAft>
                        <a:tabLst>
                          <a:tab pos="676275" algn="l"/>
                          <a:tab pos="2742565" algn="l"/>
                        </a:tabLs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spcBef>
                          <a:spcPts val="135"/>
                        </a:spcBef>
                        <a:spcAft>
                          <a:spcPts val="0"/>
                        </a:spcAft>
                        <a:tabLst>
                          <a:tab pos="676275" algn="l"/>
                          <a:tab pos="2742565" algn="l"/>
                        </a:tabLst>
                      </a:pPr>
                      <a:r>
                        <a:rPr lang="en-US" sz="1100" b="1" dirty="0">
                          <a:effectLst/>
                          <a:latin typeface="Calibri" panose="020F050202020403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7036228"/>
                  </a:ext>
                </a:extLst>
              </a:tr>
            </a:tbl>
          </a:graphicData>
        </a:graphic>
      </p:graphicFrame>
    </p:spTree>
    <p:extLst>
      <p:ext uri="{BB962C8B-B14F-4D97-AF65-F5344CB8AC3E}">
        <p14:creationId xmlns:p14="http://schemas.microsoft.com/office/powerpoint/2010/main" val="21617558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9A883A-986A-98D3-9AF8-FC905427D69D}"/>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Revisions to SE’s Program Review Guide &amp; Process, Part 3</a:t>
            </a:r>
          </a:p>
        </p:txBody>
      </p:sp>
      <p:sp>
        <p:nvSpPr>
          <p:cNvPr id="3" name="Content Placeholder 2">
            <a:extLst>
              <a:ext uri="{FF2B5EF4-FFF2-40B4-BE49-F238E27FC236}">
                <a16:creationId xmlns:a16="http://schemas.microsoft.com/office/drawing/2014/main" id="{E91928B8-5741-B4A4-03E6-5BB9AE5BDE68}"/>
              </a:ext>
            </a:extLst>
          </p:cNvPr>
          <p:cNvSpPr>
            <a:spLocks noGrp="1"/>
          </p:cNvSpPr>
          <p:nvPr>
            <p:ph idx="1"/>
          </p:nvPr>
        </p:nvSpPr>
        <p:spPr>
          <a:xfrm>
            <a:off x="1371599" y="2318197"/>
            <a:ext cx="9724031" cy="3683358"/>
          </a:xfrm>
        </p:spPr>
        <p:txBody>
          <a:bodyPr anchor="ctr">
            <a:normAutofit/>
          </a:bodyPr>
          <a:lstStyle/>
          <a:p>
            <a:r>
              <a:rPr lang="en-US" sz="2400" dirty="0"/>
              <a:t>Adding a template for the External Consultant’s Review Report</a:t>
            </a:r>
          </a:p>
          <a:p>
            <a:pPr marL="0" indent="0">
              <a:buNone/>
            </a:pPr>
            <a:endParaRPr lang="en-US" sz="2400" dirty="0"/>
          </a:p>
          <a:p>
            <a:r>
              <a:rPr lang="en-US" sz="2400" dirty="0"/>
              <a:t>Adding the option for specialty accredited programs to choose to go through the in-house program review process at the midpoint( ex. every 5) between their external reviews (ex. every 10 years)</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16369984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D15418-530B-EA1A-87C8-CA12EE051698}"/>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Revisions to SE’s Program Review Guide &amp; Process, Part 4, still to be done</a:t>
            </a:r>
          </a:p>
        </p:txBody>
      </p:sp>
      <p:sp>
        <p:nvSpPr>
          <p:cNvPr id="3" name="Content Placeholder 2">
            <a:extLst>
              <a:ext uri="{FF2B5EF4-FFF2-40B4-BE49-F238E27FC236}">
                <a16:creationId xmlns:a16="http://schemas.microsoft.com/office/drawing/2014/main" id="{3E710D37-E144-CA01-28CB-E51687B6355D}"/>
              </a:ext>
            </a:extLst>
          </p:cNvPr>
          <p:cNvSpPr>
            <a:spLocks noGrp="1"/>
          </p:cNvSpPr>
          <p:nvPr>
            <p:ph idx="1"/>
          </p:nvPr>
        </p:nvSpPr>
        <p:spPr>
          <a:xfrm>
            <a:off x="1371599" y="2318197"/>
            <a:ext cx="9724031" cy="3683358"/>
          </a:xfrm>
        </p:spPr>
        <p:txBody>
          <a:bodyPr anchor="ctr">
            <a:normAutofit/>
          </a:bodyPr>
          <a:lstStyle/>
          <a:p>
            <a:r>
              <a:rPr lang="en-US" sz="2400" dirty="0"/>
              <a:t>Institutional Research, Academic Affairs, the Library, and the Business Office data will be supplied to the Department Chair in the Spring semester, allowing them to begin working on the Self-Study immediately</a:t>
            </a:r>
          </a:p>
          <a:p>
            <a:r>
              <a:rPr lang="en-US" sz="2400" dirty="0"/>
              <a:t>Align instructions in the SE Program Review Guide and the APPM regarding the role of the Organized Research &amp; Program Review Committee in relation to the Self-Study &amp; external reviewer</a:t>
            </a:r>
          </a:p>
          <a:p>
            <a:r>
              <a:rPr lang="en-US" sz="2400" dirty="0"/>
              <a:t>Create Program Review Process Orientation sessions, one for Dept. Chairs &amp; Program Faculty, &amp; one for ORPRC (Academic Affairs, Institutional Research, &amp; Assessment)</a:t>
            </a:r>
          </a:p>
          <a:p>
            <a:endParaRPr lang="en-US" sz="2400" dirty="0"/>
          </a:p>
          <a:p>
            <a:endParaRPr lang="en-US" sz="2000" dirty="0"/>
          </a:p>
        </p:txBody>
      </p:sp>
    </p:spTree>
    <p:extLst>
      <p:ext uri="{BB962C8B-B14F-4D97-AF65-F5344CB8AC3E}">
        <p14:creationId xmlns:p14="http://schemas.microsoft.com/office/powerpoint/2010/main" val="4286517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BFBC2-A507-B0DC-8444-87ECA800B7E1}"/>
              </a:ext>
            </a:extLst>
          </p:cNvPr>
          <p:cNvSpPr>
            <a:spLocks noGrp="1"/>
          </p:cNvSpPr>
          <p:nvPr>
            <p:ph type="title"/>
          </p:nvPr>
        </p:nvSpPr>
        <p:spPr/>
        <p:txBody>
          <a:bodyPr>
            <a:normAutofit/>
          </a:bodyPr>
          <a:lstStyle/>
          <a:p>
            <a:r>
              <a:rPr lang="en-US" dirty="0"/>
              <a:t>The Role of the Organized Research &amp; Program Review Committee (ORPRGC)</a:t>
            </a:r>
          </a:p>
        </p:txBody>
      </p:sp>
      <p:sp>
        <p:nvSpPr>
          <p:cNvPr id="3" name="Content Placeholder 2">
            <a:extLst>
              <a:ext uri="{FF2B5EF4-FFF2-40B4-BE49-F238E27FC236}">
                <a16:creationId xmlns:a16="http://schemas.microsoft.com/office/drawing/2014/main" id="{D3DEE3C2-383E-77F2-1F71-BDCEF1B63F99}"/>
              </a:ext>
            </a:extLst>
          </p:cNvPr>
          <p:cNvSpPr>
            <a:spLocks noGrp="1"/>
          </p:cNvSpPr>
          <p:nvPr>
            <p:ph sz="half" idx="1"/>
          </p:nvPr>
        </p:nvSpPr>
        <p:spPr/>
        <p:txBody>
          <a:bodyPr>
            <a:normAutofit fontScale="77500" lnSpcReduction="20000"/>
          </a:bodyPr>
          <a:lstStyle/>
          <a:p>
            <a:pPr marL="0" indent="0">
              <a:buNone/>
            </a:pPr>
            <a:r>
              <a:rPr lang="en-US" dirty="0"/>
              <a:t>Program Review Guide 2020</a:t>
            </a:r>
          </a:p>
          <a:p>
            <a:pPr marL="411480" marR="509905">
              <a:spcBef>
                <a:spcPts val="1330"/>
              </a:spcBef>
              <a:spcAft>
                <a:spcPts val="0"/>
              </a:spcAft>
            </a:pPr>
            <a:r>
              <a:rPr lang="en-US" sz="1800" dirty="0">
                <a:effectLst/>
                <a:latin typeface="Calibri" panose="020F0502020204030204" pitchFamily="34" charset="0"/>
                <a:ea typeface="Calibri" panose="020F0502020204030204" pitchFamily="34" charset="0"/>
              </a:rPr>
              <a:t>The</a:t>
            </a:r>
            <a:r>
              <a:rPr lang="en-US" sz="1800" spc="-6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ORPRC</a:t>
            </a:r>
            <a:r>
              <a:rPr lang="en-US" sz="1800" spc="-6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will</a:t>
            </a:r>
            <a:r>
              <a:rPr lang="en-US" sz="1800" spc="-6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review</a:t>
            </a:r>
            <a:r>
              <a:rPr lang="en-US" sz="1800" spc="-6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self-study</a:t>
            </a:r>
            <a:r>
              <a:rPr lang="en-US" sz="1800" spc="-6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report</a:t>
            </a:r>
            <a:r>
              <a:rPr lang="en-US" sz="1800" spc="-6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and</a:t>
            </a:r>
            <a:r>
              <a:rPr lang="en-US" sz="1800" spc="-6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recommendations</a:t>
            </a:r>
            <a:r>
              <a:rPr lang="en-US" sz="1800" spc="-6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made</a:t>
            </a:r>
            <a:r>
              <a:rPr lang="en-US" sz="1800" spc="-6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by</a:t>
            </a:r>
            <a:r>
              <a:rPr lang="en-US" sz="1800" spc="-6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the</a:t>
            </a:r>
            <a:r>
              <a:rPr lang="en-US" sz="1800" spc="-6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department</a:t>
            </a:r>
            <a:r>
              <a:rPr lang="en-US" sz="1800" spc="-6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and</a:t>
            </a:r>
            <a:r>
              <a:rPr lang="en-US" sz="1800" spc="-6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external</a:t>
            </a:r>
            <a:r>
              <a:rPr lang="en-US" sz="1800" spc="-5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consultant</a:t>
            </a:r>
            <a:r>
              <a:rPr lang="en-US" sz="1800" spc="-5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for</a:t>
            </a:r>
            <a:r>
              <a:rPr lang="en-US" sz="1800" spc="-6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the</a:t>
            </a:r>
            <a:r>
              <a:rPr lang="en-US" sz="1800" spc="-6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program.</a:t>
            </a:r>
            <a:r>
              <a:rPr lang="en-US" sz="1800" spc="400" dirty="0">
                <a:effectLst/>
                <a:latin typeface="Calibri" panose="020F0502020204030204" pitchFamily="34" charset="0"/>
                <a:ea typeface="Calibri" panose="020F0502020204030204" pitchFamily="34" charset="0"/>
              </a:rPr>
              <a:t> </a:t>
            </a:r>
          </a:p>
          <a:p>
            <a:pPr marL="411480" marR="509905">
              <a:spcBef>
                <a:spcPts val="1330"/>
              </a:spcBef>
              <a:spcAft>
                <a:spcPts val="0"/>
              </a:spcAft>
            </a:pPr>
            <a:r>
              <a:rPr lang="en-US" sz="1800" dirty="0">
                <a:effectLst/>
                <a:latin typeface="Calibri" panose="020F0502020204030204" pitchFamily="34" charset="0"/>
                <a:ea typeface="Calibri" panose="020F0502020204030204" pitchFamily="34" charset="0"/>
              </a:rPr>
              <a:t>If</a:t>
            </a:r>
            <a:r>
              <a:rPr lang="en-US" sz="1800" spc="-6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both</a:t>
            </a:r>
            <a:r>
              <a:rPr lang="en-US" sz="1800" spc="-6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sets</a:t>
            </a:r>
            <a:r>
              <a:rPr lang="en-US" sz="1800" spc="-65"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of </a:t>
            </a:r>
            <a:r>
              <a:rPr lang="en-US" sz="1800" spc="-30" dirty="0">
                <a:effectLst/>
                <a:latin typeface="Calibri" panose="020F0502020204030204" pitchFamily="34" charset="0"/>
                <a:ea typeface="Calibri" panose="020F0502020204030204" pitchFamily="34" charset="0"/>
              </a:rPr>
              <a:t>recommendations</a:t>
            </a:r>
            <a:r>
              <a:rPr lang="en-US" sz="1800" spc="-3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are</a:t>
            </a:r>
            <a:r>
              <a:rPr lang="en-US" sz="1800" spc="-1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generally</a:t>
            </a:r>
            <a:r>
              <a:rPr lang="en-US" sz="1800" spc="-1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consistent</a:t>
            </a:r>
            <a:r>
              <a:rPr lang="en-US" sz="1800" spc="-1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with the</a:t>
            </a:r>
            <a:r>
              <a:rPr lang="en-US" sz="1800" spc="-1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self-study</a:t>
            </a:r>
            <a:r>
              <a:rPr lang="en-US" sz="1800" spc="-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report</a:t>
            </a:r>
            <a:r>
              <a:rPr lang="en-US" sz="1800" spc="-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and other information, the</a:t>
            </a:r>
            <a:r>
              <a:rPr lang="en-US" sz="1800" spc="-1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ORPRC will</a:t>
            </a:r>
            <a:r>
              <a:rPr lang="en-US" sz="1800" spc="-1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communicate</a:t>
            </a:r>
            <a:r>
              <a:rPr lang="en-US" sz="1800" spc="-3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its</a:t>
            </a:r>
            <a:r>
              <a:rPr lang="en-US" sz="1800" spc="-20"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findings</a:t>
            </a:r>
            <a:r>
              <a:rPr lang="en-US" sz="1800" spc="-3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to</a:t>
            </a:r>
            <a:r>
              <a:rPr lang="en-US" sz="1800" spc="-2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the</a:t>
            </a:r>
            <a:r>
              <a:rPr lang="en-US" sz="1800" spc="-1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department </a:t>
            </a:r>
            <a:r>
              <a:rPr lang="en-US" sz="1800" spc="-10" dirty="0">
                <a:effectLst/>
                <a:latin typeface="Calibri" panose="020F0502020204030204" pitchFamily="34" charset="0"/>
                <a:ea typeface="Calibri" panose="020F0502020204030204" pitchFamily="34" charset="0"/>
              </a:rPr>
              <a:t>chair/program</a:t>
            </a:r>
            <a:r>
              <a:rPr lang="en-US" sz="1800" spc="-60" dirty="0">
                <a:effectLst/>
                <a:latin typeface="Calibri" panose="020F0502020204030204" pitchFamily="34" charset="0"/>
                <a:ea typeface="Calibri" panose="020F0502020204030204" pitchFamily="34" charset="0"/>
              </a:rPr>
              <a:t> </a:t>
            </a:r>
            <a:r>
              <a:rPr lang="en-US" sz="1800" spc="-10" dirty="0">
                <a:effectLst/>
                <a:latin typeface="Calibri" panose="020F0502020204030204" pitchFamily="34" charset="0"/>
                <a:ea typeface="Calibri" panose="020F0502020204030204" pitchFamily="34" charset="0"/>
              </a:rPr>
              <a:t>coordinator.</a:t>
            </a:r>
            <a:r>
              <a:rPr lang="en-US" sz="1800" spc="200" dirty="0">
                <a:effectLst/>
                <a:latin typeface="Calibri" panose="020F0502020204030204" pitchFamily="34" charset="0"/>
                <a:ea typeface="Calibri" panose="020F0502020204030204" pitchFamily="34" charset="0"/>
              </a:rPr>
              <a:t> </a:t>
            </a:r>
          </a:p>
          <a:p>
            <a:pPr marL="411480" marR="509905">
              <a:spcBef>
                <a:spcPts val="1330"/>
              </a:spcBef>
              <a:spcAft>
                <a:spcPts val="0"/>
              </a:spcAft>
            </a:pPr>
            <a:r>
              <a:rPr lang="en-US" sz="1800" spc="-10" dirty="0">
                <a:effectLst/>
                <a:latin typeface="Calibri" panose="020F0502020204030204" pitchFamily="34" charset="0"/>
                <a:ea typeface="Calibri" panose="020F0502020204030204" pitchFamily="34" charset="0"/>
              </a:rPr>
              <a:t>Should</a:t>
            </a:r>
            <a:r>
              <a:rPr lang="en-US" sz="1800" spc="-70" dirty="0">
                <a:effectLst/>
                <a:latin typeface="Calibri" panose="020F0502020204030204" pitchFamily="34" charset="0"/>
                <a:ea typeface="Calibri" panose="020F0502020204030204" pitchFamily="34" charset="0"/>
              </a:rPr>
              <a:t> </a:t>
            </a:r>
            <a:r>
              <a:rPr lang="en-US" sz="1800" spc="-10" dirty="0">
                <a:effectLst/>
                <a:latin typeface="Calibri" panose="020F0502020204030204" pitchFamily="34" charset="0"/>
                <a:ea typeface="Calibri" panose="020F0502020204030204" pitchFamily="34" charset="0"/>
              </a:rPr>
              <a:t>there</a:t>
            </a:r>
            <a:r>
              <a:rPr lang="en-US" sz="1800" spc="-45" dirty="0">
                <a:effectLst/>
                <a:latin typeface="Calibri" panose="020F0502020204030204" pitchFamily="34" charset="0"/>
                <a:ea typeface="Calibri" panose="020F0502020204030204" pitchFamily="34" charset="0"/>
              </a:rPr>
              <a:t> </a:t>
            </a:r>
            <a:r>
              <a:rPr lang="en-US" sz="1800" spc="-10" dirty="0">
                <a:effectLst/>
                <a:latin typeface="Calibri" panose="020F0502020204030204" pitchFamily="34" charset="0"/>
                <a:ea typeface="Calibri" panose="020F0502020204030204" pitchFamily="34" charset="0"/>
              </a:rPr>
              <a:t>be</a:t>
            </a:r>
            <a:r>
              <a:rPr lang="en-US" sz="1800" spc="-65" dirty="0">
                <a:effectLst/>
                <a:latin typeface="Calibri" panose="020F0502020204030204" pitchFamily="34" charset="0"/>
                <a:ea typeface="Calibri" panose="020F0502020204030204" pitchFamily="34" charset="0"/>
              </a:rPr>
              <a:t> </a:t>
            </a:r>
            <a:r>
              <a:rPr lang="en-US" sz="1800" spc="-10" dirty="0">
                <a:effectLst/>
                <a:latin typeface="Calibri" panose="020F0502020204030204" pitchFamily="34" charset="0"/>
                <a:ea typeface="Calibri" panose="020F0502020204030204" pitchFamily="34" charset="0"/>
              </a:rPr>
              <a:t>significant</a:t>
            </a:r>
            <a:r>
              <a:rPr lang="en-US" sz="1800" spc="-40" dirty="0">
                <a:effectLst/>
                <a:latin typeface="Calibri" panose="020F0502020204030204" pitchFamily="34" charset="0"/>
                <a:ea typeface="Calibri" panose="020F0502020204030204" pitchFamily="34" charset="0"/>
              </a:rPr>
              <a:t> </a:t>
            </a:r>
            <a:r>
              <a:rPr lang="en-US" sz="1800" spc="-10" dirty="0">
                <a:effectLst/>
                <a:latin typeface="Calibri" panose="020F0502020204030204" pitchFamily="34" charset="0"/>
                <a:ea typeface="Calibri" panose="020F0502020204030204" pitchFamily="34" charset="0"/>
              </a:rPr>
              <a:t>differences in</a:t>
            </a:r>
            <a:r>
              <a:rPr lang="en-US" sz="1800" spc="-20" dirty="0">
                <a:effectLst/>
                <a:latin typeface="Calibri" panose="020F0502020204030204" pitchFamily="34" charset="0"/>
                <a:ea typeface="Calibri" panose="020F0502020204030204" pitchFamily="34" charset="0"/>
              </a:rPr>
              <a:t> </a:t>
            </a:r>
            <a:r>
              <a:rPr lang="en-US" sz="1800" spc="-10" dirty="0">
                <a:effectLst/>
                <a:latin typeface="Calibri" panose="020F0502020204030204" pitchFamily="34" charset="0"/>
                <a:ea typeface="Calibri" panose="020F0502020204030204" pitchFamily="34" charset="0"/>
              </a:rPr>
              <a:t>the recommendations, or significant variations between the</a:t>
            </a:r>
            <a:r>
              <a:rPr lang="en-US" sz="1800" spc="-10" dirty="0">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recommendations</a:t>
            </a:r>
            <a:r>
              <a:rPr lang="en-US" sz="1800" spc="-55"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and</a:t>
            </a:r>
            <a:r>
              <a:rPr lang="en-US" sz="1800" spc="-60"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self-study</a:t>
            </a:r>
            <a:r>
              <a:rPr lang="en-US" sz="1800" spc="-40"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report,</a:t>
            </a:r>
            <a:r>
              <a:rPr lang="en-US" sz="1800" spc="-55"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the</a:t>
            </a:r>
            <a:r>
              <a:rPr lang="en-US" sz="1800" spc="-55"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ORPRC</a:t>
            </a:r>
            <a:r>
              <a:rPr lang="en-US" sz="1800" spc="-45"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should</a:t>
            </a:r>
            <a:r>
              <a:rPr lang="en-US" sz="1800" spc="-60"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schedule</a:t>
            </a:r>
            <a:r>
              <a:rPr lang="en-US" sz="1800" spc="-40"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a</a:t>
            </a:r>
            <a:r>
              <a:rPr lang="en-US" sz="1800" spc="-45"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formal</a:t>
            </a:r>
            <a:r>
              <a:rPr lang="en-US" sz="1800" spc="-55"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conference</a:t>
            </a:r>
            <a:r>
              <a:rPr lang="en-US" sz="1800" spc="-55"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with</a:t>
            </a:r>
            <a:r>
              <a:rPr lang="en-US" sz="1800" spc="-60"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the</a:t>
            </a:r>
            <a:r>
              <a:rPr lang="en-US" sz="1800" spc="-40"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department</a:t>
            </a:r>
            <a:r>
              <a:rPr lang="en-US" sz="1800" spc="-55"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to</a:t>
            </a:r>
            <a:r>
              <a:rPr lang="en-US" sz="1800" spc="-40"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resolve</a:t>
            </a:r>
            <a:r>
              <a:rPr lang="en-US" sz="1800" spc="-55"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these</a:t>
            </a:r>
            <a:r>
              <a:rPr lang="en-US" sz="1800" spc="-40" dirty="0">
                <a:effectLst/>
                <a:latin typeface="Calibri" panose="020F0502020204030204" pitchFamily="34" charset="0"/>
                <a:ea typeface="Calibri" panose="020F0502020204030204" pitchFamily="34" charset="0"/>
              </a:rPr>
              <a:t> </a:t>
            </a:r>
            <a:r>
              <a:rPr lang="en-US" sz="1800" spc="-20" dirty="0">
                <a:effectLst/>
                <a:latin typeface="Calibri" panose="020F0502020204030204" pitchFamily="34" charset="0"/>
                <a:ea typeface="Calibri" panose="020F0502020204030204" pitchFamily="34" charset="0"/>
              </a:rPr>
              <a:t>differences. </a:t>
            </a:r>
            <a:r>
              <a:rPr lang="en-US" sz="1800" dirty="0">
                <a:effectLst/>
                <a:latin typeface="Calibri" panose="020F0502020204030204" pitchFamily="34" charset="0"/>
                <a:ea typeface="Calibri" panose="020F0502020204030204" pitchFamily="34" charset="0"/>
              </a:rPr>
              <a:t>If</a:t>
            </a:r>
            <a:r>
              <a:rPr lang="en-US" sz="1800" spc="-80" dirty="0">
                <a:effectLst/>
                <a:latin typeface="Calibri" panose="020F0502020204030204" pitchFamily="34" charset="0"/>
                <a:ea typeface="Calibri" panose="020F0502020204030204" pitchFamily="34" charset="0"/>
              </a:rPr>
              <a:t> </a:t>
            </a:r>
            <a:r>
              <a:rPr lang="en-US" sz="1800" dirty="0">
                <a:effectLst/>
                <a:latin typeface="Calibri" panose="020F0502020204030204" pitchFamily="34" charset="0"/>
                <a:ea typeface="Calibri" panose="020F0502020204030204" pitchFamily="34" charset="0"/>
              </a:rPr>
              <a:t>the </a:t>
            </a:r>
            <a:r>
              <a:rPr lang="en-US" sz="1800" spc="-40" dirty="0">
                <a:effectLst/>
                <a:latin typeface="Calibri" panose="020F0502020204030204" pitchFamily="34" charset="0"/>
                <a:ea typeface="Calibri" panose="020F0502020204030204" pitchFamily="34" charset="0"/>
              </a:rPr>
              <a:t>department</a:t>
            </a:r>
            <a:r>
              <a:rPr lang="en-US" sz="1800" spc="-80"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believes</a:t>
            </a:r>
            <a:r>
              <a:rPr lang="en-US" sz="1800" spc="-85"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that</a:t>
            </a:r>
            <a:r>
              <a:rPr lang="en-US" sz="1800" spc="-95"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the</a:t>
            </a:r>
            <a:r>
              <a:rPr lang="en-US" sz="1800" spc="-80"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consultant's</a:t>
            </a:r>
            <a:r>
              <a:rPr lang="en-US" sz="1800" spc="-85"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report</a:t>
            </a:r>
            <a:r>
              <a:rPr lang="en-US" sz="1800" spc="-80"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and</a:t>
            </a:r>
            <a:r>
              <a:rPr lang="en-US" sz="1800" spc="-85"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recommendations</a:t>
            </a:r>
            <a:r>
              <a:rPr lang="en-US" sz="1800" spc="-85"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are</a:t>
            </a:r>
            <a:r>
              <a:rPr lang="en-US" sz="1800" spc="-80"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not</a:t>
            </a:r>
            <a:r>
              <a:rPr lang="en-US" sz="1800" spc="-80"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valid,</a:t>
            </a:r>
            <a:r>
              <a:rPr lang="en-US" sz="1800" spc="-80"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the</a:t>
            </a:r>
            <a:r>
              <a:rPr lang="en-US" sz="1800" spc="-70"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department</a:t>
            </a:r>
            <a:r>
              <a:rPr lang="en-US" sz="1800" spc="-115"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chair</a:t>
            </a:r>
            <a:r>
              <a:rPr lang="en-US" sz="1800" spc="-120"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may</a:t>
            </a:r>
            <a:r>
              <a:rPr lang="en-US" sz="1800" spc="-105"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request</a:t>
            </a:r>
            <a:r>
              <a:rPr lang="en-US" sz="1800" spc="-115"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a</a:t>
            </a:r>
            <a:r>
              <a:rPr lang="en-US" sz="1800" spc="-120"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conference</a:t>
            </a:r>
            <a:r>
              <a:rPr lang="en-US" sz="1800" spc="-115"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with</a:t>
            </a:r>
            <a:r>
              <a:rPr lang="en-US" sz="1800" spc="-110"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the</a:t>
            </a:r>
            <a:r>
              <a:rPr lang="en-US" sz="1800" spc="-105"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Committee</a:t>
            </a:r>
            <a:r>
              <a:rPr lang="en-US" sz="1800" spc="-115" dirty="0">
                <a:effectLst/>
                <a:latin typeface="Calibri" panose="020F0502020204030204" pitchFamily="34" charset="0"/>
                <a:ea typeface="Calibri" panose="020F0502020204030204" pitchFamily="34" charset="0"/>
              </a:rPr>
              <a:t> </a:t>
            </a:r>
            <a:r>
              <a:rPr lang="en-US" sz="1800" spc="-40" dirty="0">
                <a:effectLst/>
                <a:latin typeface="Calibri" panose="020F0502020204030204" pitchFamily="34" charset="0"/>
                <a:ea typeface="Calibri" panose="020F0502020204030204" pitchFamily="34" charset="0"/>
              </a:rPr>
              <a:t>to </a:t>
            </a:r>
            <a:r>
              <a:rPr lang="en-US" sz="1800" spc="-30" dirty="0">
                <a:effectLst/>
                <a:latin typeface="Calibri" panose="020F0502020204030204" pitchFamily="34" charset="0"/>
                <a:ea typeface="Calibri" panose="020F0502020204030204" pitchFamily="34" charset="0"/>
              </a:rPr>
              <a:t>respond</a:t>
            </a:r>
            <a:r>
              <a:rPr lang="en-US" sz="1800" spc="-100"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and/or</a:t>
            </a:r>
            <a:r>
              <a:rPr lang="en-US" sz="1800" spc="-11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present</a:t>
            </a:r>
            <a:r>
              <a:rPr lang="en-US" sz="1800" spc="-10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additional</a:t>
            </a:r>
            <a:r>
              <a:rPr lang="en-US" sz="1800" spc="-8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evidence.</a:t>
            </a:r>
            <a:r>
              <a:rPr lang="en-US" sz="1800" spc="200" dirty="0">
                <a:effectLst/>
                <a:latin typeface="Calibri" panose="020F0502020204030204" pitchFamily="34" charset="0"/>
                <a:ea typeface="Calibri" panose="020F0502020204030204" pitchFamily="34" charset="0"/>
              </a:rPr>
              <a:t> </a:t>
            </a:r>
          </a:p>
          <a:p>
            <a:pPr marL="411480" marR="509905">
              <a:spcBef>
                <a:spcPts val="1330"/>
              </a:spcBef>
              <a:spcAft>
                <a:spcPts val="0"/>
              </a:spcAft>
            </a:pPr>
            <a:r>
              <a:rPr lang="en-US" sz="1800" spc="-30" dirty="0">
                <a:effectLst/>
                <a:latin typeface="Calibri" panose="020F0502020204030204" pitchFamily="34" charset="0"/>
                <a:ea typeface="Calibri" panose="020F0502020204030204" pitchFamily="34" charset="0"/>
              </a:rPr>
              <a:t>After</a:t>
            </a:r>
            <a:r>
              <a:rPr lang="en-US" sz="1800" spc="-8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appropriate</a:t>
            </a:r>
            <a:r>
              <a:rPr lang="en-US" sz="1800" spc="-80"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considerations,</a:t>
            </a:r>
            <a:r>
              <a:rPr lang="en-US" sz="1800" spc="-8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the</a:t>
            </a:r>
            <a:r>
              <a:rPr lang="en-US" sz="1800" spc="-80"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Committee</a:t>
            </a:r>
            <a:r>
              <a:rPr lang="en-US" sz="1800" spc="-80"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will</a:t>
            </a:r>
            <a:r>
              <a:rPr lang="en-US" sz="1800" spc="-85"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communicate</a:t>
            </a:r>
            <a:r>
              <a:rPr lang="en-US" sz="1800" spc="-80"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its recommendations to the</a:t>
            </a:r>
            <a:r>
              <a:rPr lang="en-US" sz="1800" dirty="0">
                <a:effectLst/>
                <a:latin typeface="Calibri" panose="020F0502020204030204" pitchFamily="34" charset="0"/>
                <a:ea typeface="Calibri" panose="020F0502020204030204" pitchFamily="34" charset="0"/>
              </a:rPr>
              <a:t> </a:t>
            </a:r>
            <a:r>
              <a:rPr lang="en-US" sz="1800" spc="-30" dirty="0">
                <a:effectLst/>
                <a:latin typeface="Calibri" panose="020F0502020204030204" pitchFamily="34" charset="0"/>
                <a:ea typeface="Calibri" panose="020F0502020204030204" pitchFamily="34" charset="0"/>
              </a:rPr>
              <a:t>Vice </a:t>
            </a:r>
            <a:r>
              <a:rPr lang="en-US" sz="1800" dirty="0">
                <a:effectLst/>
                <a:latin typeface="Calibri" panose="020F0502020204030204" pitchFamily="34" charset="0"/>
                <a:ea typeface="Calibri" panose="020F0502020204030204" pitchFamily="34" charset="0"/>
              </a:rPr>
              <a:t>President for Academic Affairs (VPAA), or designee (designee may be substituted for subsequent references to VPAA), and department.</a:t>
            </a:r>
          </a:p>
          <a:p>
            <a:pPr marL="0" indent="0">
              <a:buNone/>
            </a:pPr>
            <a:endParaRPr lang="en-US" dirty="0"/>
          </a:p>
        </p:txBody>
      </p:sp>
      <p:sp>
        <p:nvSpPr>
          <p:cNvPr id="4" name="Content Placeholder 3">
            <a:extLst>
              <a:ext uri="{FF2B5EF4-FFF2-40B4-BE49-F238E27FC236}">
                <a16:creationId xmlns:a16="http://schemas.microsoft.com/office/drawing/2014/main" id="{64CEE681-C785-AC8C-388C-329A2678D264}"/>
              </a:ext>
            </a:extLst>
          </p:cNvPr>
          <p:cNvSpPr>
            <a:spLocks noGrp="1"/>
          </p:cNvSpPr>
          <p:nvPr>
            <p:ph sz="half" idx="2"/>
          </p:nvPr>
        </p:nvSpPr>
        <p:spPr/>
        <p:txBody>
          <a:bodyPr>
            <a:normAutofit fontScale="77500" lnSpcReduction="20000"/>
          </a:bodyPr>
          <a:lstStyle/>
          <a:p>
            <a:pPr marL="0" indent="0">
              <a:buNone/>
            </a:pPr>
            <a:r>
              <a:rPr lang="en-US" dirty="0"/>
              <a:t>APPM, 3.5</a:t>
            </a:r>
          </a:p>
          <a:p>
            <a:pPr marL="0" indent="0">
              <a:buNone/>
            </a:pPr>
            <a:r>
              <a:rPr lang="en-US" sz="1800" b="1" i="0" u="none" strike="noStrike" baseline="0" dirty="0">
                <a:solidFill>
                  <a:srgbClr val="000000"/>
                </a:solidFill>
              </a:rPr>
              <a:t>Function </a:t>
            </a:r>
            <a:endParaRPr lang="en-US" sz="1800" b="0" i="0" u="none" strike="noStrike" baseline="0" dirty="0">
              <a:solidFill>
                <a:srgbClr val="000000"/>
              </a:solidFill>
            </a:endParaRPr>
          </a:p>
          <a:p>
            <a:pPr marL="0" indent="0">
              <a:buNone/>
            </a:pPr>
            <a:r>
              <a:rPr lang="en-US" sz="1800" b="0" i="0" u="none" strike="noStrike" baseline="0" dirty="0">
                <a:solidFill>
                  <a:srgbClr val="000000"/>
                </a:solidFill>
              </a:rPr>
              <a:t>The responsibilities of this committee are: </a:t>
            </a:r>
          </a:p>
          <a:p>
            <a:pPr marL="0" indent="0">
              <a:buNone/>
            </a:pPr>
            <a:r>
              <a:rPr lang="en-US" sz="1800" dirty="0">
                <a:solidFill>
                  <a:srgbClr val="000000"/>
                </a:solidFill>
              </a:rPr>
              <a:t>2.</a:t>
            </a:r>
            <a:r>
              <a:rPr lang="en-US" sz="1800" b="0" i="0" u="none" strike="noStrike" baseline="0" dirty="0">
                <a:solidFill>
                  <a:srgbClr val="000000"/>
                </a:solidFill>
              </a:rPr>
              <a:t> Review of Academic Programs: </a:t>
            </a:r>
          </a:p>
          <a:p>
            <a:pPr marL="0" indent="0">
              <a:buNone/>
            </a:pPr>
            <a:r>
              <a:rPr lang="en-US" sz="1800" b="0" i="0" u="none" strike="noStrike" baseline="0" dirty="0">
                <a:solidFill>
                  <a:srgbClr val="C00000"/>
                </a:solidFill>
              </a:rPr>
              <a:t>• Conduct a preliminary editorial review of each program self-study report. </a:t>
            </a:r>
          </a:p>
          <a:p>
            <a:pPr marL="0" indent="0">
              <a:buNone/>
            </a:pPr>
            <a:r>
              <a:rPr lang="en-US" sz="1800" b="0" i="0" u="none" strike="noStrike" baseline="0" dirty="0">
                <a:solidFill>
                  <a:srgbClr val="C00000"/>
                </a:solidFill>
              </a:rPr>
              <a:t>• Review the resumes of prospective consultants and participate in any decision to initiate an evaluation of a program by peer-reviewers from other institutions. </a:t>
            </a:r>
          </a:p>
          <a:p>
            <a:pPr marL="0" indent="0">
              <a:buNone/>
            </a:pPr>
            <a:r>
              <a:rPr lang="en-US" sz="1800" b="0" i="0" u="none" strike="noStrike" baseline="0" dirty="0">
                <a:solidFill>
                  <a:srgbClr val="000000"/>
                </a:solidFill>
              </a:rPr>
              <a:t>• Review the external evaluation report. </a:t>
            </a:r>
          </a:p>
          <a:p>
            <a:pPr marL="0" indent="0">
              <a:buNone/>
            </a:pPr>
            <a:r>
              <a:rPr lang="en-US" sz="1800" b="0" i="0" u="none" strike="noStrike" baseline="0" dirty="0">
                <a:solidFill>
                  <a:srgbClr val="000000"/>
                </a:solidFill>
              </a:rPr>
              <a:t>• Evaluate the program self-study report, peruse both sets of recommendations deemed appropriate by the Committee. </a:t>
            </a:r>
          </a:p>
          <a:p>
            <a:pPr marL="0" indent="0">
              <a:buNone/>
            </a:pPr>
            <a:r>
              <a:rPr lang="en-US" sz="1800" b="0" i="0" u="none" strike="noStrike" baseline="0" dirty="0">
                <a:solidFill>
                  <a:srgbClr val="C00000"/>
                </a:solidFill>
              </a:rPr>
              <a:t>• Conduct conferences with the department, if needed, to clarify any discrepancies in the program review recommendations. </a:t>
            </a:r>
          </a:p>
          <a:p>
            <a:pPr marL="0" indent="0">
              <a:buNone/>
            </a:pPr>
            <a:r>
              <a:rPr lang="en-US" sz="1800" b="0" i="0" u="none" strike="noStrike" baseline="0" dirty="0">
                <a:solidFill>
                  <a:srgbClr val="C00000"/>
                </a:solidFill>
              </a:rPr>
              <a:t>• Resolve any differences (when possible) between the departmental and consultant recommendations or issue a third party report. </a:t>
            </a:r>
          </a:p>
          <a:p>
            <a:pPr marL="0" indent="0">
              <a:buNone/>
            </a:pPr>
            <a:r>
              <a:rPr lang="en-US" sz="1800" b="0" i="0" u="none" strike="noStrike" baseline="0" dirty="0">
                <a:solidFill>
                  <a:srgbClr val="C00000"/>
                </a:solidFill>
              </a:rPr>
              <a:t>• Prepare a final report of the Committee recommendations for each program and submit it to the Office for Academic Affairs. </a:t>
            </a:r>
          </a:p>
          <a:p>
            <a:endParaRPr lang="en-US" sz="1800" b="0" i="0" u="none" strike="noStrike" baseline="0" dirty="0">
              <a:solidFill>
                <a:srgbClr val="000000"/>
              </a:solidFill>
              <a:latin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8320262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9A883A-986A-98D3-9AF8-FC905427D69D}"/>
              </a:ext>
            </a:extLst>
          </p:cNvPr>
          <p:cNvSpPr>
            <a:spLocks noGrp="1"/>
          </p:cNvSpPr>
          <p:nvPr>
            <p:ph type="title"/>
          </p:nvPr>
        </p:nvSpPr>
        <p:spPr>
          <a:xfrm>
            <a:off x="808638" y="386930"/>
            <a:ext cx="9236700" cy="1188950"/>
          </a:xfrm>
        </p:spPr>
        <p:txBody>
          <a:bodyPr anchor="b">
            <a:normAutofit/>
          </a:bodyPr>
          <a:lstStyle/>
          <a:p>
            <a:r>
              <a:rPr lang="en-US" sz="5000"/>
              <a:t>OSRHE History of Formula Funding</a:t>
            </a:r>
          </a:p>
        </p:txBody>
      </p:sp>
      <p:grpSp>
        <p:nvGrpSpPr>
          <p:cNvPr id="23" name="Group 22">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4" name="Rectangle 23">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26">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91928B8-5741-B4A4-03E6-5BB9AE5BDE68}"/>
              </a:ext>
            </a:extLst>
          </p:cNvPr>
          <p:cNvSpPr>
            <a:spLocks noGrp="1"/>
          </p:cNvSpPr>
          <p:nvPr>
            <p:ph idx="1"/>
          </p:nvPr>
        </p:nvSpPr>
        <p:spPr>
          <a:xfrm>
            <a:off x="793660" y="2599509"/>
            <a:ext cx="10143668" cy="3435531"/>
          </a:xfrm>
        </p:spPr>
        <p:txBody>
          <a:bodyPr anchor="ctr">
            <a:normAutofit lnSpcReduction="10000"/>
          </a:bodyPr>
          <a:lstStyle/>
          <a:p>
            <a:pPr marL="0" indent="0">
              <a:buNone/>
            </a:pPr>
            <a:endParaRPr lang="en-US" sz="2400" dirty="0"/>
          </a:p>
          <a:p>
            <a:pPr marL="0" indent="0">
              <a:buNone/>
            </a:pPr>
            <a:endParaRPr lang="en-US" sz="2400" dirty="0"/>
          </a:p>
          <a:p>
            <a:pPr marL="0" indent="0">
              <a:buNone/>
            </a:pPr>
            <a:r>
              <a:rPr lang="en-US" sz="2400" dirty="0"/>
              <a:t>The current performance-based funding formula was adopted in 2012. Metrics included:</a:t>
            </a:r>
          </a:p>
          <a:p>
            <a:pPr marL="0" indent="0">
              <a:buNone/>
            </a:pPr>
            <a:r>
              <a:rPr lang="en-US" sz="2400" dirty="0"/>
              <a:t>Graduation rates, degree target completion, awards, gateway courses, retention, Pell retention, program certification.</a:t>
            </a:r>
          </a:p>
          <a:p>
            <a:pPr marL="0" indent="0">
              <a:buNone/>
            </a:pPr>
            <a:endParaRPr lang="en-US" sz="2400" dirty="0"/>
          </a:p>
          <a:p>
            <a:pPr marL="0" indent="0">
              <a:buNone/>
            </a:pPr>
            <a:r>
              <a:rPr lang="en-US" sz="2400" dirty="0"/>
              <a:t>The formula has only been used to drive new funds, peaking with $29 million in FY24.</a:t>
            </a:r>
          </a:p>
          <a:p>
            <a:pPr marL="0" indent="0">
              <a:buNone/>
            </a:pPr>
            <a:endParaRPr lang="en-US" sz="2400" dirty="0"/>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2444220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A42287-FB64-2C12-5104-74819DD13786}"/>
              </a:ext>
            </a:extLst>
          </p:cNvPr>
          <p:cNvSpPr>
            <a:spLocks noGrp="1"/>
          </p:cNvSpPr>
          <p:nvPr>
            <p:ph type="title"/>
          </p:nvPr>
        </p:nvSpPr>
        <p:spPr>
          <a:xfrm>
            <a:off x="808638" y="386930"/>
            <a:ext cx="9236700" cy="1188950"/>
          </a:xfrm>
        </p:spPr>
        <p:txBody>
          <a:bodyPr anchor="b">
            <a:normAutofit/>
          </a:bodyPr>
          <a:lstStyle/>
          <a:p>
            <a:r>
              <a:rPr lang="en-US" sz="3800"/>
              <a:t>OSRHE Guiding Principles in Performance Funding</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8797B22-B717-B465-5E58-73C43CDC5A51}"/>
              </a:ext>
            </a:extLst>
          </p:cNvPr>
          <p:cNvSpPr>
            <a:spLocks noGrp="1"/>
          </p:cNvSpPr>
          <p:nvPr>
            <p:ph idx="1"/>
          </p:nvPr>
        </p:nvSpPr>
        <p:spPr>
          <a:xfrm>
            <a:off x="793660" y="2599509"/>
            <a:ext cx="10143668" cy="3435531"/>
          </a:xfrm>
        </p:spPr>
        <p:txBody>
          <a:bodyPr anchor="ctr">
            <a:normAutofit/>
          </a:bodyPr>
          <a:lstStyle/>
          <a:p>
            <a:r>
              <a:rPr lang="en-US" sz="1700" dirty="0"/>
              <a:t>Reflect &amp; support the Blueprint 2030 strategic plan</a:t>
            </a:r>
          </a:p>
          <a:p>
            <a:r>
              <a:rPr lang="en-US" sz="1700" dirty="0"/>
              <a:t>Align &amp; complement state priorities &amp; initiatives</a:t>
            </a:r>
          </a:p>
          <a:p>
            <a:r>
              <a:rPr lang="en-US" sz="1700" dirty="0"/>
              <a:t>Provide evidence-based incentives to improve access &amp; success for all students</a:t>
            </a:r>
          </a:p>
          <a:p>
            <a:r>
              <a:rPr lang="en-US" sz="1700" dirty="0"/>
              <a:t>Strive for a model that is sustainable, consistent, &amp; reliable</a:t>
            </a:r>
          </a:p>
          <a:p>
            <a:r>
              <a:rPr lang="en-US" sz="1700" dirty="0"/>
              <a:t>Use metrics based on available, reliable, &amp; consistent data</a:t>
            </a:r>
          </a:p>
          <a:p>
            <a:r>
              <a:rPr lang="en-US" sz="1700" dirty="0"/>
              <a:t>Establish a model that acknowledges the varied mission &amp; structure among system institutions</a:t>
            </a:r>
          </a:p>
          <a:p>
            <a:r>
              <a:rPr lang="en-US" sz="1700" dirty="0"/>
              <a:t>Be simple to understand &amp; communicate</a:t>
            </a:r>
          </a:p>
          <a:p>
            <a:r>
              <a:rPr lang="en-US" sz="1700" dirty="0"/>
              <a:t>Provide rationale for increased funding</a:t>
            </a:r>
          </a:p>
          <a:p>
            <a:r>
              <a:rPr lang="en-US" sz="1700" dirty="0"/>
              <a:t>Involve stakeholder input</a:t>
            </a:r>
          </a:p>
          <a:p>
            <a:endParaRPr lang="en-US" sz="1700" dirty="0"/>
          </a:p>
        </p:txBody>
      </p:sp>
    </p:spTree>
    <p:extLst>
      <p:ext uri="{BB962C8B-B14F-4D97-AF65-F5344CB8AC3E}">
        <p14:creationId xmlns:p14="http://schemas.microsoft.com/office/powerpoint/2010/main" val="8045233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C477752-ACCA-41C1-9B1D-D0CED1F9CB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A42287-FB64-2C12-5104-74819DD13786}"/>
              </a:ext>
            </a:extLst>
          </p:cNvPr>
          <p:cNvSpPr>
            <a:spLocks noGrp="1"/>
          </p:cNvSpPr>
          <p:nvPr>
            <p:ph type="title"/>
          </p:nvPr>
        </p:nvSpPr>
        <p:spPr>
          <a:xfrm>
            <a:off x="1844040" y="356808"/>
            <a:ext cx="8351520" cy="1306475"/>
          </a:xfrm>
        </p:spPr>
        <p:txBody>
          <a:bodyPr vert="horz" lIns="91440" tIns="45720" rIns="91440" bIns="45720" rtlCol="0" anchor="ctr">
            <a:normAutofit/>
          </a:bodyPr>
          <a:lstStyle/>
          <a:p>
            <a:pPr algn="ctr"/>
            <a:r>
              <a:rPr lang="en-US" kern="1200" dirty="0">
                <a:solidFill>
                  <a:schemeClr val="tx1"/>
                </a:solidFill>
                <a:latin typeface="+mj-lt"/>
                <a:ea typeface="+mj-ea"/>
                <a:cs typeface="+mj-cs"/>
              </a:rPr>
              <a:t>Proposed Framework for Oklahoma</a:t>
            </a:r>
          </a:p>
        </p:txBody>
      </p:sp>
      <p:pic>
        <p:nvPicPr>
          <p:cNvPr id="5" name="Content Placeholder 4" descr="A diagram of different steps&#10;&#10;Description automatically generated with medium confidence">
            <a:extLst>
              <a:ext uri="{FF2B5EF4-FFF2-40B4-BE49-F238E27FC236}">
                <a16:creationId xmlns:a16="http://schemas.microsoft.com/office/drawing/2014/main" id="{6C314A1B-72C5-C0FC-CAA4-D89A9F18BBD9}"/>
              </a:ext>
            </a:extLst>
          </p:cNvPr>
          <p:cNvPicPr>
            <a:picLocks noGrp="1" noChangeAspect="1"/>
          </p:cNvPicPr>
          <p:nvPr>
            <p:ph idx="1"/>
          </p:nvPr>
        </p:nvPicPr>
        <p:blipFill>
          <a:blip r:embed="rId2"/>
          <a:stretch>
            <a:fillRect/>
          </a:stretch>
        </p:blipFill>
        <p:spPr>
          <a:xfrm>
            <a:off x="1257188" y="1845426"/>
            <a:ext cx="9674570" cy="4450303"/>
          </a:xfrm>
          <a:prstGeom prst="rect">
            <a:avLst/>
          </a:prstGeom>
        </p:spPr>
      </p:pic>
    </p:spTree>
    <p:extLst>
      <p:ext uri="{BB962C8B-B14F-4D97-AF65-F5344CB8AC3E}">
        <p14:creationId xmlns:p14="http://schemas.microsoft.com/office/powerpoint/2010/main" val="18025229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3F108E8C-EE8D-A3FC-6457-A85893048B2D}"/>
              </a:ext>
            </a:extLst>
          </p:cNvPr>
          <p:cNvPicPr>
            <a:picLocks noGrp="1" noChangeAspect="1"/>
          </p:cNvPicPr>
          <p:nvPr>
            <p:ph idx="1"/>
          </p:nvPr>
        </p:nvPicPr>
        <p:blipFill>
          <a:blip r:embed="rId3"/>
          <a:stretch>
            <a:fillRect/>
          </a:stretch>
        </p:blipFill>
        <p:spPr>
          <a:xfrm>
            <a:off x="643467" y="812207"/>
            <a:ext cx="10905066" cy="5233584"/>
          </a:xfrm>
          <a:prstGeom prst="rect">
            <a:avLst/>
          </a:prstGeom>
        </p:spPr>
      </p:pic>
    </p:spTree>
    <p:extLst>
      <p:ext uri="{BB962C8B-B14F-4D97-AF65-F5344CB8AC3E}">
        <p14:creationId xmlns:p14="http://schemas.microsoft.com/office/powerpoint/2010/main" val="1014953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144DFF6-274B-8042-1AF4-578B6CD052C9}"/>
              </a:ext>
            </a:extLst>
          </p:cNvPr>
          <p:cNvPicPr>
            <a:picLocks noChangeAspect="1"/>
          </p:cNvPicPr>
          <p:nvPr/>
        </p:nvPicPr>
        <p:blipFill>
          <a:blip r:embed="rId2"/>
          <a:stretch>
            <a:fillRect/>
          </a:stretch>
        </p:blipFill>
        <p:spPr>
          <a:xfrm>
            <a:off x="0" y="559816"/>
            <a:ext cx="12192000" cy="5738368"/>
          </a:xfrm>
          <a:prstGeom prst="rect">
            <a:avLst/>
          </a:prstGeom>
        </p:spPr>
      </p:pic>
    </p:spTree>
    <p:extLst>
      <p:ext uri="{BB962C8B-B14F-4D97-AF65-F5344CB8AC3E}">
        <p14:creationId xmlns:p14="http://schemas.microsoft.com/office/powerpoint/2010/main" val="2004391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5B8FF8-402E-CEB8-C972-B006D9F8C268}"/>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Overarching Functions of Academic Program Review at SE</a:t>
            </a:r>
            <a:br>
              <a:rPr lang="en-US" sz="4000" dirty="0">
                <a:solidFill>
                  <a:srgbClr val="FFFFFF"/>
                </a:solidFill>
              </a:rPr>
            </a:br>
            <a:br>
              <a:rPr lang="en-US" sz="4000" dirty="0">
                <a:solidFill>
                  <a:srgbClr val="FFFFFF"/>
                </a:solidFill>
              </a:rPr>
            </a:br>
            <a:endParaRPr lang="en-US" sz="4000" dirty="0">
              <a:solidFill>
                <a:srgbClr val="FFFFFF"/>
              </a:solidFill>
            </a:endParaRPr>
          </a:p>
        </p:txBody>
      </p:sp>
      <p:sp>
        <p:nvSpPr>
          <p:cNvPr id="3" name="Content Placeholder 2">
            <a:extLst>
              <a:ext uri="{FF2B5EF4-FFF2-40B4-BE49-F238E27FC236}">
                <a16:creationId xmlns:a16="http://schemas.microsoft.com/office/drawing/2014/main" id="{FF68A3C9-005D-619F-C3F2-F1732FD1CEA3}"/>
              </a:ext>
            </a:extLst>
          </p:cNvPr>
          <p:cNvSpPr>
            <a:spLocks noGrp="1"/>
          </p:cNvSpPr>
          <p:nvPr>
            <p:ph idx="1"/>
          </p:nvPr>
        </p:nvSpPr>
        <p:spPr>
          <a:xfrm>
            <a:off x="6503158" y="649480"/>
            <a:ext cx="4862447" cy="5546047"/>
          </a:xfrm>
        </p:spPr>
        <p:txBody>
          <a:bodyPr anchor="ctr">
            <a:normAutofit/>
          </a:bodyPr>
          <a:lstStyle/>
          <a:p>
            <a:pPr marL="342900" marR="0" lvl="0" indent="-342900">
              <a:spcBef>
                <a:spcPts val="0"/>
              </a:spcBef>
              <a:spcAft>
                <a:spcPts val="0"/>
              </a:spcAft>
              <a:buSzPts val="1100"/>
              <a:buFont typeface="Symbol" panose="05050102010706020507" pitchFamily="18" charset="2"/>
              <a:buChar char=""/>
              <a:tabLst>
                <a:tab pos="530225" algn="l"/>
              </a:tabLst>
            </a:pPr>
            <a:r>
              <a:rPr lang="en-US" sz="2000" spc="-40" dirty="0">
                <a:effectLst/>
                <a:latin typeface="Calibri" panose="020F0502020204030204" pitchFamily="34" charset="0"/>
                <a:ea typeface="Symbol" panose="05050102010706020507" pitchFamily="18" charset="2"/>
                <a:cs typeface="Symbol" panose="05050102010706020507" pitchFamily="18" charset="2"/>
              </a:rPr>
              <a:t>engage</a:t>
            </a:r>
            <a:r>
              <a:rPr lang="en-US" sz="2000" spc="-2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faculty/departments</a:t>
            </a:r>
            <a:r>
              <a:rPr lang="en-US" sz="2000" spc="-2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in</a:t>
            </a:r>
            <a:r>
              <a:rPr lang="en-US" sz="2000" spc="-30"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the</a:t>
            </a:r>
            <a:r>
              <a:rPr lang="en-US" sz="2000" spc="-2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assessment of</a:t>
            </a:r>
            <a:r>
              <a:rPr lang="en-US" sz="2000" spc="-20"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their</a:t>
            </a:r>
            <a:r>
              <a:rPr lang="en-US" sz="2000" spc="-2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current</a:t>
            </a:r>
            <a:r>
              <a:rPr lang="en-US" sz="2000" spc="-2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goals,</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objectives,</a:t>
            </a:r>
            <a:r>
              <a:rPr lang="en-US" sz="2000" spc="-2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and</a:t>
            </a:r>
            <a:r>
              <a:rPr lang="en-US" sz="2000" spc="-30"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activities</a:t>
            </a:r>
            <a:r>
              <a:rPr lang="en-US" sz="2000" spc="-2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in</a:t>
            </a:r>
            <a:r>
              <a:rPr lang="en-US" sz="2000" spc="-30"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relation</a:t>
            </a:r>
            <a:r>
              <a:rPr lang="en-US" sz="2000" spc="-30"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to</a:t>
            </a:r>
            <a:r>
              <a:rPr lang="en-US" sz="2000" spc="-20"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institution-wide</a:t>
            </a:r>
            <a:r>
              <a:rPr lang="en-US" sz="2000" spc="-20"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goals</a:t>
            </a:r>
          </a:p>
          <a:p>
            <a:pPr marL="342900" marR="0" lvl="0" indent="-342900">
              <a:spcBef>
                <a:spcPts val="0"/>
              </a:spcBef>
              <a:spcAft>
                <a:spcPts val="0"/>
              </a:spcAft>
              <a:buSzPts val="1100"/>
              <a:buFont typeface="Symbol" panose="05050102010706020507" pitchFamily="18" charset="2"/>
              <a:buChar char=""/>
              <a:tabLst>
                <a:tab pos="530225" algn="l"/>
              </a:tabLst>
            </a:pPr>
            <a:endParaRPr lang="en-US" sz="2000" spc="0" dirty="0">
              <a:effectLst/>
              <a:latin typeface="Calibri" panose="020F0502020204030204" pitchFamily="34" charset="0"/>
              <a:ea typeface="Symbol" panose="05050102010706020507" pitchFamily="18" charset="2"/>
              <a:cs typeface="Symbol" panose="05050102010706020507" pitchFamily="18" charset="2"/>
            </a:endParaRPr>
          </a:p>
          <a:p>
            <a:pPr marL="342900" marR="546100" lvl="0" indent="-342900">
              <a:lnSpc>
                <a:spcPct val="98000"/>
              </a:lnSpc>
              <a:spcBef>
                <a:spcPts val="15"/>
              </a:spcBef>
              <a:spcAft>
                <a:spcPts val="0"/>
              </a:spcAft>
              <a:buSzPts val="1100"/>
              <a:buFont typeface="Symbol" panose="05050102010706020507" pitchFamily="18" charset="2"/>
              <a:buChar char=""/>
              <a:tabLst>
                <a:tab pos="530225" algn="l"/>
              </a:tabLst>
            </a:pPr>
            <a:r>
              <a:rPr lang="en-US" sz="2000" spc="-40" dirty="0">
                <a:effectLst/>
                <a:latin typeface="Calibri" panose="020F0502020204030204" pitchFamily="34" charset="0"/>
                <a:ea typeface="Symbol" panose="05050102010706020507" pitchFamily="18" charset="2"/>
                <a:cs typeface="Symbol" panose="05050102010706020507" pitchFamily="18" charset="2"/>
              </a:rPr>
              <a:t>provide</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a</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basis</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for</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recommendations</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40" dirty="0">
                <a:effectLst/>
                <a:latin typeface="Calibri" panose="020F0502020204030204" pitchFamily="34" charset="0"/>
                <a:ea typeface="Symbol" panose="05050102010706020507" pitchFamily="18" charset="2"/>
                <a:cs typeface="Symbol" panose="05050102010706020507" pitchFamily="18" charset="2"/>
              </a:rPr>
              <a:t>regarding: </a:t>
            </a:r>
          </a:p>
          <a:p>
            <a:pPr marL="457200" marR="546100" lvl="1" indent="0">
              <a:lnSpc>
                <a:spcPct val="98000"/>
              </a:lnSpc>
              <a:spcBef>
                <a:spcPts val="15"/>
              </a:spcBef>
              <a:buSzPts val="1100"/>
              <a:buNone/>
              <a:tabLst>
                <a:tab pos="530225" algn="l"/>
              </a:tabLst>
            </a:pPr>
            <a:r>
              <a:rPr lang="en-US" sz="1600" spc="-40" dirty="0">
                <a:effectLst/>
                <a:latin typeface="Calibri" panose="020F0502020204030204" pitchFamily="34" charset="0"/>
                <a:ea typeface="Symbol" panose="05050102010706020507" pitchFamily="18" charset="2"/>
                <a:cs typeface="Symbol" panose="05050102010706020507" pitchFamily="18" charset="2"/>
              </a:rPr>
              <a:t>(1)</a:t>
            </a:r>
            <a:r>
              <a:rPr lang="en-US" sz="1600" spc="-45"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internal</a:t>
            </a:r>
            <a:r>
              <a:rPr lang="en-US" sz="1600" spc="-45"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allocations</a:t>
            </a:r>
            <a:r>
              <a:rPr lang="en-US" sz="1600" spc="-45"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in</a:t>
            </a:r>
            <a:r>
              <a:rPr lang="en-US" sz="1600" spc="-50"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the</a:t>
            </a:r>
            <a:r>
              <a:rPr lang="en-US" sz="1600" spc="-55"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preparation</a:t>
            </a:r>
            <a:r>
              <a:rPr lang="en-US" sz="1600" spc="-90"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of</a:t>
            </a:r>
            <a:r>
              <a:rPr lang="en-US" sz="1600" spc="-90"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annual</a:t>
            </a:r>
            <a:r>
              <a:rPr lang="en-US" sz="1600" spc="-100"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operating</a:t>
            </a:r>
            <a:r>
              <a:rPr lang="en-US" sz="1600" spc="-90"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budgets,</a:t>
            </a:r>
            <a:r>
              <a:rPr lang="en-US" sz="1600" spc="-75"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and</a:t>
            </a:r>
            <a:r>
              <a:rPr lang="en-US" sz="1600" spc="-90" dirty="0">
                <a:effectLst/>
                <a:latin typeface="Calibri" panose="020F0502020204030204" pitchFamily="34" charset="0"/>
                <a:ea typeface="Symbol" panose="05050102010706020507" pitchFamily="18" charset="2"/>
                <a:cs typeface="Symbol" panose="05050102010706020507" pitchFamily="18" charset="2"/>
              </a:rPr>
              <a:t> </a:t>
            </a:r>
          </a:p>
          <a:p>
            <a:pPr marL="457200" marR="546100" lvl="1" indent="0">
              <a:lnSpc>
                <a:spcPct val="98000"/>
              </a:lnSpc>
              <a:spcBef>
                <a:spcPts val="15"/>
              </a:spcBef>
              <a:buSzPts val="1100"/>
              <a:buNone/>
              <a:tabLst>
                <a:tab pos="530225" algn="l"/>
              </a:tabLst>
            </a:pPr>
            <a:r>
              <a:rPr lang="en-US" sz="1600" spc="-40" dirty="0">
                <a:effectLst/>
                <a:latin typeface="Calibri" panose="020F0502020204030204" pitchFamily="34" charset="0"/>
                <a:ea typeface="Symbol" panose="05050102010706020507" pitchFamily="18" charset="2"/>
                <a:cs typeface="Symbol" panose="05050102010706020507" pitchFamily="18" charset="2"/>
              </a:rPr>
              <a:t>(2)</a:t>
            </a:r>
            <a:r>
              <a:rPr lang="en-US" sz="1600" spc="-85"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reallocations</a:t>
            </a:r>
            <a:r>
              <a:rPr lang="en-US" sz="1600" spc="-85"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(in</a:t>
            </a:r>
            <a:r>
              <a:rPr lang="en-US" sz="1600" spc="-90"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the</a:t>
            </a:r>
            <a:r>
              <a:rPr lang="en-US" sz="1600" spc="-65"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form</a:t>
            </a:r>
            <a:r>
              <a:rPr lang="en-US" sz="1600" spc="-80" dirty="0">
                <a:effectLst/>
                <a:latin typeface="Calibri" panose="020F0502020204030204" pitchFamily="34" charset="0"/>
                <a:ea typeface="Symbol" panose="05050102010706020507" pitchFamily="18" charset="2"/>
                <a:cs typeface="Symbol" panose="05050102010706020507" pitchFamily="18" charset="2"/>
              </a:rPr>
              <a:t> </a:t>
            </a:r>
            <a:r>
              <a:rPr lang="en-US" sz="1600" spc="-40" dirty="0">
                <a:effectLst/>
                <a:latin typeface="Calibri" panose="020F0502020204030204" pitchFamily="34" charset="0"/>
                <a:ea typeface="Symbol" panose="05050102010706020507" pitchFamily="18" charset="2"/>
                <a:cs typeface="Symbol" panose="05050102010706020507" pitchFamily="18" charset="2"/>
              </a:rPr>
              <a:t>of </a:t>
            </a:r>
            <a:r>
              <a:rPr lang="en-US" sz="1600" spc="-20" dirty="0">
                <a:effectLst/>
                <a:latin typeface="Calibri" panose="020F0502020204030204" pitchFamily="34" charset="0"/>
                <a:ea typeface="Symbol" panose="05050102010706020507" pitchFamily="18" charset="2"/>
                <a:cs typeface="Symbol" panose="05050102010706020507" pitchFamily="18" charset="2"/>
              </a:rPr>
              <a:t>budget</a:t>
            </a:r>
            <a:r>
              <a:rPr lang="en-US" sz="1600" spc="-95" dirty="0">
                <a:effectLst/>
                <a:latin typeface="Calibri" panose="020F0502020204030204" pitchFamily="34" charset="0"/>
                <a:ea typeface="Symbol" panose="05050102010706020507" pitchFamily="18" charset="2"/>
                <a:cs typeface="Symbol" panose="05050102010706020507" pitchFamily="18" charset="2"/>
              </a:rPr>
              <a:t> </a:t>
            </a:r>
            <a:r>
              <a:rPr lang="en-US" sz="1600" spc="-20" dirty="0">
                <a:effectLst/>
                <a:latin typeface="Calibri" panose="020F0502020204030204" pitchFamily="34" charset="0"/>
                <a:ea typeface="Symbol" panose="05050102010706020507" pitchFamily="18" charset="2"/>
                <a:cs typeface="Symbol" panose="05050102010706020507" pitchFamily="18" charset="2"/>
              </a:rPr>
              <a:t>adjustments)</a:t>
            </a:r>
            <a:r>
              <a:rPr lang="en-US" sz="1600" spc="-95" dirty="0">
                <a:effectLst/>
                <a:latin typeface="Calibri" panose="020F0502020204030204" pitchFamily="34" charset="0"/>
                <a:ea typeface="Symbol" panose="05050102010706020507" pitchFamily="18" charset="2"/>
                <a:cs typeface="Symbol" panose="05050102010706020507" pitchFamily="18" charset="2"/>
              </a:rPr>
              <a:t> </a:t>
            </a:r>
            <a:r>
              <a:rPr lang="en-US" sz="1600" spc="-20" dirty="0">
                <a:effectLst/>
                <a:latin typeface="Calibri" panose="020F0502020204030204" pitchFamily="34" charset="0"/>
                <a:ea typeface="Symbol" panose="05050102010706020507" pitchFamily="18" charset="2"/>
                <a:cs typeface="Symbol" panose="05050102010706020507" pitchFamily="18" charset="2"/>
              </a:rPr>
              <a:t>during</a:t>
            </a:r>
            <a:r>
              <a:rPr lang="en-US" sz="1600" spc="-100" dirty="0">
                <a:effectLst/>
                <a:latin typeface="Calibri" panose="020F0502020204030204" pitchFamily="34" charset="0"/>
                <a:ea typeface="Symbol" panose="05050102010706020507" pitchFamily="18" charset="2"/>
                <a:cs typeface="Symbol" panose="05050102010706020507" pitchFamily="18" charset="2"/>
              </a:rPr>
              <a:t> </a:t>
            </a:r>
            <a:r>
              <a:rPr lang="en-US" sz="1600" spc="-20" dirty="0">
                <a:effectLst/>
                <a:latin typeface="Calibri" panose="020F0502020204030204" pitchFamily="34" charset="0"/>
                <a:ea typeface="Symbol" panose="05050102010706020507" pitchFamily="18" charset="2"/>
                <a:cs typeface="Symbol" panose="05050102010706020507" pitchFamily="18" charset="2"/>
              </a:rPr>
              <a:t>the</a:t>
            </a:r>
            <a:r>
              <a:rPr lang="en-US" sz="1600" spc="-90" dirty="0">
                <a:effectLst/>
                <a:latin typeface="Calibri" panose="020F0502020204030204" pitchFamily="34" charset="0"/>
                <a:ea typeface="Symbol" panose="05050102010706020507" pitchFamily="18" charset="2"/>
                <a:cs typeface="Symbol" panose="05050102010706020507" pitchFamily="18" charset="2"/>
              </a:rPr>
              <a:t> </a:t>
            </a:r>
            <a:r>
              <a:rPr lang="en-US" sz="1600" spc="-20" dirty="0">
                <a:effectLst/>
                <a:latin typeface="Calibri" panose="020F0502020204030204" pitchFamily="34" charset="0"/>
                <a:ea typeface="Symbol" panose="05050102010706020507" pitchFamily="18" charset="2"/>
                <a:cs typeface="Symbol" panose="05050102010706020507" pitchFamily="18" charset="2"/>
              </a:rPr>
              <a:t>operating</a:t>
            </a:r>
            <a:r>
              <a:rPr lang="en-US" sz="1600" spc="-100" dirty="0">
                <a:effectLst/>
                <a:latin typeface="Calibri" panose="020F0502020204030204" pitchFamily="34" charset="0"/>
                <a:ea typeface="Symbol" panose="05050102010706020507" pitchFamily="18" charset="2"/>
                <a:cs typeface="Symbol" panose="05050102010706020507" pitchFamily="18" charset="2"/>
              </a:rPr>
              <a:t> </a:t>
            </a:r>
            <a:r>
              <a:rPr lang="en-US" sz="1600" spc="-20" dirty="0">
                <a:effectLst/>
                <a:latin typeface="Calibri" panose="020F0502020204030204" pitchFamily="34" charset="0"/>
                <a:ea typeface="Symbol" panose="05050102010706020507" pitchFamily="18" charset="2"/>
                <a:cs typeface="Symbol" panose="05050102010706020507" pitchFamily="18" charset="2"/>
              </a:rPr>
              <a:t>year</a:t>
            </a:r>
          </a:p>
          <a:p>
            <a:pPr marL="342900" marR="546100" lvl="0" indent="-342900">
              <a:lnSpc>
                <a:spcPct val="98000"/>
              </a:lnSpc>
              <a:spcBef>
                <a:spcPts val="15"/>
              </a:spcBef>
              <a:spcAft>
                <a:spcPts val="0"/>
              </a:spcAft>
              <a:buSzPts val="1100"/>
              <a:buFont typeface="Symbol" panose="05050102010706020507" pitchFamily="18" charset="2"/>
              <a:buChar char=""/>
              <a:tabLst>
                <a:tab pos="530225" algn="l"/>
              </a:tabLst>
            </a:pPr>
            <a:endParaRPr lang="en-US" sz="2000" spc="0" dirty="0">
              <a:effectLst/>
              <a:latin typeface="Calibri" panose="020F0502020204030204" pitchFamily="34" charset="0"/>
              <a:ea typeface="Symbol" panose="05050102010706020507" pitchFamily="18" charset="2"/>
              <a:cs typeface="Symbol" panose="05050102010706020507" pitchFamily="18" charset="2"/>
            </a:endParaRPr>
          </a:p>
          <a:p>
            <a:pPr marL="342900" marR="0" lvl="0" indent="-342900">
              <a:spcBef>
                <a:spcPts val="10"/>
              </a:spcBef>
              <a:spcAft>
                <a:spcPts val="0"/>
              </a:spcAft>
              <a:buSzPts val="1100"/>
              <a:buFont typeface="Symbol" panose="05050102010706020507" pitchFamily="18" charset="2"/>
              <a:buChar char=""/>
              <a:tabLst>
                <a:tab pos="530225" algn="l"/>
              </a:tabLst>
            </a:pPr>
            <a:r>
              <a:rPr lang="en-US" sz="2000" spc="-20" dirty="0">
                <a:effectLst/>
                <a:latin typeface="Calibri" panose="020F0502020204030204" pitchFamily="34" charset="0"/>
                <a:ea typeface="Symbol" panose="05050102010706020507" pitchFamily="18" charset="2"/>
                <a:cs typeface="Symbol" panose="05050102010706020507" pitchFamily="18" charset="2"/>
              </a:rPr>
              <a:t>provide</a:t>
            </a:r>
            <a:r>
              <a:rPr lang="en-US" sz="2000" spc="-5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a</a:t>
            </a:r>
            <a:r>
              <a:rPr lang="en-US" sz="2000" spc="-4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basis</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for</a:t>
            </a:r>
            <a:r>
              <a:rPr lang="en-US" sz="2000" spc="-4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the</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formulation</a:t>
            </a:r>
            <a:r>
              <a:rPr lang="en-US" sz="2000" spc="-5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of</a:t>
            </a:r>
            <a:r>
              <a:rPr lang="en-US" sz="2000" spc="-4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both</a:t>
            </a:r>
            <a:r>
              <a:rPr lang="en-US" sz="2000" spc="-4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immediate</a:t>
            </a:r>
            <a:r>
              <a:rPr lang="en-US" sz="2000" spc="-4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and</a:t>
            </a:r>
            <a:r>
              <a:rPr lang="en-US" sz="2000" spc="-3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long-range</a:t>
            </a:r>
            <a:r>
              <a:rPr lang="en-US" sz="2000" spc="-2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plans,</a:t>
            </a:r>
            <a:r>
              <a:rPr lang="en-US" sz="2000" spc="-2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designed</a:t>
            </a:r>
            <a:r>
              <a:rPr lang="en-US" sz="2000" spc="-7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to</a:t>
            </a:r>
            <a:r>
              <a:rPr lang="en-US" sz="2000" spc="-6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enhance</a:t>
            </a:r>
            <a:r>
              <a:rPr lang="en-US" sz="2000" spc="-5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the</a:t>
            </a:r>
            <a:r>
              <a:rPr lang="en-US" sz="2000" spc="-5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viability</a:t>
            </a:r>
            <a:r>
              <a:rPr lang="en-US" sz="2000" spc="-6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of</a:t>
            </a:r>
            <a:r>
              <a:rPr lang="en-US" sz="2000" spc="-6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the</a:t>
            </a:r>
            <a:r>
              <a:rPr lang="en-US" sz="2000" spc="-5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programs</a:t>
            </a:r>
            <a:r>
              <a:rPr lang="en-US" sz="2000" spc="-60"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in</a:t>
            </a:r>
            <a:r>
              <a:rPr lang="en-US" sz="2000" spc="-6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each</a:t>
            </a:r>
            <a:r>
              <a:rPr lang="en-US" sz="2000" spc="-65" dirty="0">
                <a:effectLst/>
                <a:latin typeface="Calibri" panose="020F0502020204030204" pitchFamily="34" charset="0"/>
                <a:ea typeface="Symbol" panose="05050102010706020507" pitchFamily="18" charset="2"/>
                <a:cs typeface="Symbol" panose="05050102010706020507" pitchFamily="18" charset="2"/>
              </a:rPr>
              <a:t> </a:t>
            </a:r>
            <a:r>
              <a:rPr lang="en-US" sz="2000" spc="-20" dirty="0">
                <a:effectLst/>
                <a:latin typeface="Calibri" panose="020F0502020204030204" pitchFamily="34" charset="0"/>
                <a:ea typeface="Symbol" panose="05050102010706020507" pitchFamily="18" charset="2"/>
                <a:cs typeface="Symbol" panose="05050102010706020507" pitchFamily="18" charset="2"/>
              </a:rPr>
              <a:t>unit</a:t>
            </a:r>
            <a:endParaRPr lang="en-US" sz="2000" spc="0" dirty="0">
              <a:effectLst/>
              <a:latin typeface="Calibri" panose="020F0502020204030204" pitchFamily="34" charset="0"/>
              <a:ea typeface="Symbol" panose="05050102010706020507" pitchFamily="18" charset="2"/>
              <a:cs typeface="Symbol" panose="05050102010706020507" pitchFamily="18" charset="2"/>
            </a:endParaRPr>
          </a:p>
          <a:p>
            <a:endParaRPr lang="en-US" sz="2000" dirty="0"/>
          </a:p>
        </p:txBody>
      </p:sp>
    </p:spTree>
    <p:extLst>
      <p:ext uri="{BB962C8B-B14F-4D97-AF65-F5344CB8AC3E}">
        <p14:creationId xmlns:p14="http://schemas.microsoft.com/office/powerpoint/2010/main" val="665892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5B8FF8-402E-CEB8-C972-B006D9F8C268}"/>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Overview of Academic Program Review</a:t>
            </a:r>
            <a:br>
              <a:rPr lang="en-US" sz="4000" dirty="0">
                <a:solidFill>
                  <a:srgbClr val="FFFFFF"/>
                </a:solidFill>
              </a:rPr>
            </a:br>
            <a:br>
              <a:rPr lang="en-US" sz="4000" dirty="0">
                <a:solidFill>
                  <a:srgbClr val="FFFFFF"/>
                </a:solidFill>
              </a:rPr>
            </a:br>
            <a:endParaRPr lang="en-US" sz="4000" dirty="0">
              <a:solidFill>
                <a:srgbClr val="FFFFFF"/>
              </a:solidFill>
            </a:endParaRPr>
          </a:p>
        </p:txBody>
      </p:sp>
      <p:sp>
        <p:nvSpPr>
          <p:cNvPr id="3" name="Content Placeholder 2">
            <a:extLst>
              <a:ext uri="{FF2B5EF4-FFF2-40B4-BE49-F238E27FC236}">
                <a16:creationId xmlns:a16="http://schemas.microsoft.com/office/drawing/2014/main" id="{FF68A3C9-005D-619F-C3F2-F1732FD1CEA3}"/>
              </a:ext>
            </a:extLst>
          </p:cNvPr>
          <p:cNvSpPr>
            <a:spLocks noGrp="1"/>
          </p:cNvSpPr>
          <p:nvPr>
            <p:ph idx="1"/>
          </p:nvPr>
        </p:nvSpPr>
        <p:spPr>
          <a:xfrm>
            <a:off x="6503158" y="649480"/>
            <a:ext cx="4862447" cy="5546047"/>
          </a:xfrm>
        </p:spPr>
        <p:txBody>
          <a:bodyPr anchor="ctr">
            <a:normAutofit/>
          </a:bodyPr>
          <a:lstStyle/>
          <a:p>
            <a:r>
              <a:rPr lang="en-US" sz="2000" dirty="0"/>
              <a:t>Prompts and provides a structure for a department’s Self-Study Report, which is a 5-year analytical review of patterns in a range of data, including Program Outcomes Assessment Reports (POARs)</a:t>
            </a:r>
          </a:p>
          <a:p>
            <a:r>
              <a:rPr lang="en-US" sz="2000" dirty="0"/>
              <a:t>Analysis of the implementation of recommendations from the last Program Review compared to the current information about the program</a:t>
            </a:r>
          </a:p>
          <a:p>
            <a:r>
              <a:rPr lang="en-US" sz="2000" dirty="0"/>
              <a:t>Recommendations for implementation to address challenges and improve the program</a:t>
            </a:r>
          </a:p>
          <a:p>
            <a:r>
              <a:rPr lang="en-US" sz="2000" dirty="0"/>
              <a:t>External Consultant conducts a Review</a:t>
            </a:r>
          </a:p>
          <a:p>
            <a:r>
              <a:rPr lang="en-US" sz="2000" dirty="0"/>
              <a:t>ORPRC Review</a:t>
            </a:r>
          </a:p>
        </p:txBody>
      </p:sp>
    </p:spTree>
    <p:extLst>
      <p:ext uri="{BB962C8B-B14F-4D97-AF65-F5344CB8AC3E}">
        <p14:creationId xmlns:p14="http://schemas.microsoft.com/office/powerpoint/2010/main" val="713138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4" name="Rectangle 23">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Rectangle 2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6CCC41-10F6-EAC3-225E-28C335F4BDC3}"/>
              </a:ext>
            </a:extLst>
          </p:cNvPr>
          <p:cNvSpPr>
            <a:spLocks noGrp="1"/>
          </p:cNvSpPr>
          <p:nvPr>
            <p:ph type="title"/>
          </p:nvPr>
        </p:nvSpPr>
        <p:spPr>
          <a:xfrm>
            <a:off x="1043631" y="809898"/>
            <a:ext cx="9942716" cy="1554480"/>
          </a:xfrm>
        </p:spPr>
        <p:txBody>
          <a:bodyPr anchor="ctr">
            <a:normAutofit/>
          </a:bodyPr>
          <a:lstStyle/>
          <a:p>
            <a:r>
              <a:rPr lang="en-US" sz="4800"/>
              <a:t>The Program Self-Study</a:t>
            </a:r>
          </a:p>
        </p:txBody>
      </p:sp>
      <p:sp>
        <p:nvSpPr>
          <p:cNvPr id="3" name="Content Placeholder 2">
            <a:extLst>
              <a:ext uri="{FF2B5EF4-FFF2-40B4-BE49-F238E27FC236}">
                <a16:creationId xmlns:a16="http://schemas.microsoft.com/office/drawing/2014/main" id="{8E3DD9C9-DF29-F94D-8C29-5EB2945A0F0A}"/>
              </a:ext>
            </a:extLst>
          </p:cNvPr>
          <p:cNvSpPr>
            <a:spLocks noGrp="1"/>
          </p:cNvSpPr>
          <p:nvPr>
            <p:ph idx="1"/>
          </p:nvPr>
        </p:nvSpPr>
        <p:spPr>
          <a:xfrm>
            <a:off x="1045028" y="3017522"/>
            <a:ext cx="9941319" cy="3124658"/>
          </a:xfrm>
        </p:spPr>
        <p:txBody>
          <a:bodyPr anchor="ctr">
            <a:normAutofit/>
          </a:bodyPr>
          <a:lstStyle/>
          <a:p>
            <a:pPr marL="297180" marR="181610" indent="0">
              <a:spcBef>
                <a:spcPts val="0"/>
              </a:spcBef>
              <a:spcAft>
                <a:spcPts val="0"/>
              </a:spcAft>
              <a:buNone/>
            </a:pPr>
            <a:r>
              <a:rPr lang="en-US" sz="1300" spc="-40">
                <a:effectLst/>
                <a:latin typeface="Calibri" panose="020F0502020204030204" pitchFamily="34" charset="0"/>
                <a:ea typeface="Calibri" panose="020F0502020204030204" pitchFamily="34" charset="0"/>
              </a:rPr>
              <a:t>The</a:t>
            </a:r>
            <a:r>
              <a:rPr lang="en-US" sz="1300" spc="-80">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SE Self-Study</a:t>
            </a:r>
            <a:r>
              <a:rPr lang="en-US" sz="1300" spc="-80">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should</a:t>
            </a:r>
            <a:r>
              <a:rPr lang="en-US" sz="1300" spc="-8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be</a:t>
            </a:r>
            <a:r>
              <a:rPr lang="en-US" sz="1300" spc="-7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a</a:t>
            </a:r>
            <a:r>
              <a:rPr lang="en-US" sz="1300" spc="-80">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well-written</a:t>
            </a:r>
            <a:r>
              <a:rPr lang="en-US" sz="1300" spc="-8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and</a:t>
            </a:r>
            <a:r>
              <a:rPr lang="en-US" sz="1300" spc="-8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readable</a:t>
            </a:r>
            <a:r>
              <a:rPr lang="en-US" sz="1300" spc="-7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narrative;</a:t>
            </a:r>
            <a:r>
              <a:rPr lang="en-US" sz="1300" spc="-6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it</a:t>
            </a:r>
            <a:r>
              <a:rPr lang="en-US" sz="1300" spc="-80">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should</a:t>
            </a:r>
            <a:r>
              <a:rPr lang="en-US" sz="1300" spc="-70">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include</a:t>
            </a:r>
            <a:r>
              <a:rPr lang="en-US" sz="1300" spc="-7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appropriate</a:t>
            </a:r>
            <a:r>
              <a:rPr lang="en-US" sz="1300" spc="-7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tables/graphs</a:t>
            </a:r>
            <a:r>
              <a:rPr lang="en-US" sz="1300" spc="-80">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to</a:t>
            </a:r>
            <a:r>
              <a:rPr lang="en-US" sz="1300" spc="-7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summarize</a:t>
            </a:r>
            <a:r>
              <a:rPr lang="en-US" sz="1300" spc="-7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the</a:t>
            </a:r>
            <a:r>
              <a:rPr lang="en-US" sz="1300" spc="-7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data</a:t>
            </a:r>
            <a:r>
              <a:rPr lang="en-US" sz="1300" spc="-80">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examined.</a:t>
            </a:r>
            <a:r>
              <a:rPr lang="en-US" sz="1300" spc="-8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The SE</a:t>
            </a:r>
            <a:r>
              <a:rPr lang="en-US" sz="1300" spc="-55">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Self-Study</a:t>
            </a:r>
            <a:r>
              <a:rPr lang="en-US" sz="1300" spc="-50">
                <a:effectLst/>
                <a:latin typeface="Calibri" panose="020F0502020204030204" pitchFamily="34" charset="0"/>
                <a:ea typeface="Calibri" panose="020F0502020204030204" pitchFamily="34" charset="0"/>
              </a:rPr>
              <a:t> </a:t>
            </a:r>
            <a:r>
              <a:rPr lang="en-US" sz="1300" spc="-40">
                <a:effectLst/>
                <a:latin typeface="Calibri" panose="020F0502020204030204" pitchFamily="34" charset="0"/>
                <a:ea typeface="Calibri" panose="020F0502020204030204" pitchFamily="34" charset="0"/>
              </a:rPr>
              <a:t>should </a:t>
            </a:r>
            <a:r>
              <a:rPr lang="en-US" sz="1300" spc="-30">
                <a:effectLst/>
                <a:latin typeface="Calibri" panose="020F0502020204030204" pitchFamily="34" charset="0"/>
                <a:ea typeface="Calibri" panose="020F0502020204030204" pitchFamily="34" charset="0"/>
              </a:rPr>
              <a:t>include three components:</a:t>
            </a:r>
            <a:r>
              <a:rPr lang="en-US" sz="1300" spc="-35">
                <a:effectLst/>
                <a:latin typeface="Calibri" panose="020F0502020204030204" pitchFamily="34" charset="0"/>
                <a:ea typeface="Calibri" panose="020F0502020204030204" pitchFamily="34" charset="0"/>
              </a:rPr>
              <a:t> </a:t>
            </a:r>
          </a:p>
          <a:p>
            <a:pPr marL="297180" marR="181610" indent="0">
              <a:spcBef>
                <a:spcPts val="0"/>
              </a:spcBef>
              <a:spcAft>
                <a:spcPts val="0"/>
              </a:spcAft>
              <a:buNone/>
            </a:pPr>
            <a:endParaRPr lang="en-US" sz="1300">
              <a:effectLst/>
              <a:latin typeface="Calibri" panose="020F0502020204030204" pitchFamily="34" charset="0"/>
              <a:ea typeface="Calibri" panose="020F0502020204030204" pitchFamily="34" charset="0"/>
            </a:endParaRPr>
          </a:p>
          <a:p>
            <a:pPr marL="525780" marR="181610" indent="388620">
              <a:spcBef>
                <a:spcPts val="0"/>
              </a:spcBef>
              <a:spcAft>
                <a:spcPts val="0"/>
              </a:spcAft>
            </a:pPr>
            <a:r>
              <a:rPr lang="en-US" sz="1300" spc="-30">
                <a:effectLst/>
                <a:latin typeface="Calibri" panose="020F0502020204030204" pitchFamily="34" charset="0"/>
                <a:ea typeface="Calibri" panose="020F0502020204030204" pitchFamily="34" charset="0"/>
              </a:rPr>
              <a:t>(1)</a:t>
            </a:r>
            <a:r>
              <a:rPr lang="en-US" sz="1300" spc="-4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factual information</a:t>
            </a:r>
            <a:r>
              <a:rPr lang="en-US" sz="1300" spc="-3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about the program,</a:t>
            </a:r>
            <a:r>
              <a:rPr lang="en-US" sz="1300" spc="-40">
                <a:effectLst/>
                <a:latin typeface="Calibri" panose="020F0502020204030204" pitchFamily="34" charset="0"/>
                <a:ea typeface="Calibri" panose="020F0502020204030204" pitchFamily="34" charset="0"/>
              </a:rPr>
              <a:t> </a:t>
            </a:r>
            <a:endParaRPr lang="en-US" sz="1300">
              <a:effectLst/>
              <a:latin typeface="Calibri" panose="020F0502020204030204" pitchFamily="34" charset="0"/>
              <a:ea typeface="Calibri" panose="020F0502020204030204" pitchFamily="34" charset="0"/>
            </a:endParaRPr>
          </a:p>
          <a:p>
            <a:pPr marL="525780" marR="181610" indent="388620">
              <a:spcBef>
                <a:spcPts val="0"/>
              </a:spcBef>
              <a:spcAft>
                <a:spcPts val="0"/>
              </a:spcAft>
            </a:pPr>
            <a:r>
              <a:rPr lang="en-US" sz="1300" spc="-30">
                <a:effectLst/>
                <a:latin typeface="Calibri" panose="020F0502020204030204" pitchFamily="34" charset="0"/>
                <a:ea typeface="Calibri" panose="020F0502020204030204" pitchFamily="34" charset="0"/>
              </a:rPr>
              <a:t>(2)</a:t>
            </a:r>
            <a:r>
              <a:rPr lang="en-US" sz="1300" spc="-4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an</a:t>
            </a:r>
            <a:r>
              <a:rPr lang="en-US" sz="1300" spc="-3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analysis that identifies</a:t>
            </a:r>
            <a:r>
              <a:rPr lang="en-US" sz="1300" spc="-6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program</a:t>
            </a:r>
            <a:r>
              <a:rPr lang="en-US" sz="1300" spc="-7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strengths</a:t>
            </a:r>
            <a:r>
              <a:rPr lang="en-US" sz="1300" spc="-7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and</a:t>
            </a:r>
            <a:r>
              <a:rPr lang="en-US" sz="1300" spc="-7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weaknesses,</a:t>
            </a:r>
            <a:r>
              <a:rPr lang="en-US" sz="1300" spc="-7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and</a:t>
            </a:r>
            <a:r>
              <a:rPr lang="en-US" sz="1300" spc="-75">
                <a:effectLst/>
                <a:latin typeface="Calibri" panose="020F0502020204030204" pitchFamily="34" charset="0"/>
                <a:ea typeface="Calibri" panose="020F0502020204030204" pitchFamily="34" charset="0"/>
              </a:rPr>
              <a:t> </a:t>
            </a:r>
            <a:endParaRPr lang="en-US" sz="1300">
              <a:effectLst/>
              <a:latin typeface="Calibri" panose="020F0502020204030204" pitchFamily="34" charset="0"/>
              <a:ea typeface="Calibri" panose="020F0502020204030204" pitchFamily="34" charset="0"/>
            </a:endParaRPr>
          </a:p>
          <a:p>
            <a:pPr marL="525780" marR="181610" indent="388620">
              <a:spcBef>
                <a:spcPts val="0"/>
              </a:spcBef>
              <a:spcAft>
                <a:spcPts val="0"/>
              </a:spcAft>
            </a:pPr>
            <a:r>
              <a:rPr lang="en-US" sz="1300" spc="-30">
                <a:effectLst/>
                <a:latin typeface="Calibri" panose="020F0502020204030204" pitchFamily="34" charset="0"/>
                <a:ea typeface="Calibri" panose="020F0502020204030204" pitchFamily="34" charset="0"/>
              </a:rPr>
              <a:t>(3) recommendations</a:t>
            </a:r>
            <a:r>
              <a:rPr lang="en-US" sz="1300" spc="-9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(or</a:t>
            </a:r>
            <a:r>
              <a:rPr lang="en-US" sz="1300" spc="-9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plans)</a:t>
            </a:r>
            <a:r>
              <a:rPr lang="en-US" sz="1300" spc="-9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for</a:t>
            </a:r>
            <a:r>
              <a:rPr lang="en-US" sz="1300" spc="-9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improving</a:t>
            </a:r>
            <a:r>
              <a:rPr lang="en-US" sz="1300" spc="-9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the</a:t>
            </a:r>
            <a:r>
              <a:rPr lang="en-US" sz="1300" spc="-8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program.</a:t>
            </a:r>
            <a:r>
              <a:rPr lang="en-US" sz="1300" spc="-70">
                <a:effectLst/>
                <a:latin typeface="Calibri" panose="020F0502020204030204" pitchFamily="34" charset="0"/>
                <a:ea typeface="Calibri" panose="020F0502020204030204" pitchFamily="34" charset="0"/>
              </a:rPr>
              <a:t> </a:t>
            </a:r>
          </a:p>
          <a:p>
            <a:pPr marL="525780" marR="181610" indent="0">
              <a:spcBef>
                <a:spcPts val="0"/>
              </a:spcBef>
              <a:spcAft>
                <a:spcPts val="0"/>
              </a:spcAft>
              <a:buNone/>
            </a:pPr>
            <a:endParaRPr lang="en-US" sz="1300">
              <a:effectLst/>
              <a:latin typeface="Calibri" panose="020F0502020204030204" pitchFamily="34" charset="0"/>
              <a:ea typeface="Calibri" panose="020F0502020204030204" pitchFamily="34" charset="0"/>
            </a:endParaRPr>
          </a:p>
          <a:p>
            <a:pPr marL="297180" marR="181610" indent="0">
              <a:spcBef>
                <a:spcPts val="0"/>
              </a:spcBef>
              <a:spcAft>
                <a:spcPts val="0"/>
              </a:spcAft>
              <a:buNone/>
            </a:pPr>
            <a:r>
              <a:rPr lang="en-US" sz="1300" spc="-30">
                <a:effectLst/>
                <a:latin typeface="Calibri" panose="020F0502020204030204" pitchFamily="34" charset="0"/>
                <a:ea typeface="Calibri" panose="020F0502020204030204" pitchFamily="34" charset="0"/>
              </a:rPr>
              <a:t>The</a:t>
            </a:r>
            <a:r>
              <a:rPr lang="en-US" sz="1300" spc="-6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report</a:t>
            </a:r>
            <a:r>
              <a:rPr lang="en-US" sz="1300" spc="-6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and</a:t>
            </a:r>
            <a:r>
              <a:rPr lang="en-US" sz="1300" spc="-7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recommendations</a:t>
            </a:r>
            <a:r>
              <a:rPr lang="en-US" sz="1300" spc="-6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for</a:t>
            </a:r>
            <a:r>
              <a:rPr lang="en-US" sz="1300" spc="-6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an</a:t>
            </a:r>
            <a:r>
              <a:rPr lang="en-US" sz="1300" spc="-7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individual</a:t>
            </a:r>
            <a:r>
              <a:rPr lang="en-US" sz="1300" spc="-6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program</a:t>
            </a:r>
            <a:r>
              <a:rPr lang="en-US" sz="1300" spc="-60">
                <a:effectLst/>
                <a:latin typeface="Calibri" panose="020F0502020204030204" pitchFamily="34" charset="0"/>
                <a:ea typeface="Calibri" panose="020F0502020204030204" pitchFamily="34" charset="0"/>
              </a:rPr>
              <a:t> </a:t>
            </a:r>
            <a:r>
              <a:rPr lang="en-US" sz="1300" b="1" spc="-30">
                <a:effectLst/>
                <a:latin typeface="Calibri" panose="020F0502020204030204" pitchFamily="34" charset="0"/>
                <a:ea typeface="Calibri" panose="020F0502020204030204" pitchFamily="34" charset="0"/>
              </a:rPr>
              <a:t>should</a:t>
            </a:r>
            <a:r>
              <a:rPr lang="en-US" sz="1300" b="1" spc="-70">
                <a:effectLst/>
                <a:latin typeface="Calibri" panose="020F0502020204030204" pitchFamily="34" charset="0"/>
                <a:ea typeface="Calibri" panose="020F0502020204030204" pitchFamily="34" charset="0"/>
              </a:rPr>
              <a:t> </a:t>
            </a:r>
            <a:r>
              <a:rPr lang="en-US" sz="1300" b="1" spc="-30">
                <a:effectLst/>
                <a:latin typeface="Calibri" panose="020F0502020204030204" pitchFamily="34" charset="0"/>
                <a:ea typeface="Calibri" panose="020F0502020204030204" pitchFamily="34" charset="0"/>
              </a:rPr>
              <a:t>not</a:t>
            </a:r>
            <a:r>
              <a:rPr lang="en-US" sz="1300" b="1" spc="-65">
                <a:effectLst/>
                <a:latin typeface="Calibri" panose="020F0502020204030204" pitchFamily="34" charset="0"/>
                <a:ea typeface="Calibri" panose="020F0502020204030204" pitchFamily="34" charset="0"/>
              </a:rPr>
              <a:t> </a:t>
            </a:r>
            <a:r>
              <a:rPr lang="en-US" sz="1300" b="1" spc="-30">
                <a:effectLst/>
                <a:latin typeface="Calibri" panose="020F0502020204030204" pitchFamily="34" charset="0"/>
                <a:ea typeface="Calibri" panose="020F0502020204030204" pitchFamily="34" charset="0"/>
              </a:rPr>
              <a:t>exceed</a:t>
            </a:r>
            <a:r>
              <a:rPr lang="en-US" sz="1300" b="1" spc="-80">
                <a:effectLst/>
                <a:latin typeface="Calibri" panose="020F0502020204030204" pitchFamily="34" charset="0"/>
                <a:ea typeface="Calibri" panose="020F0502020204030204" pitchFamily="34" charset="0"/>
              </a:rPr>
              <a:t> </a:t>
            </a:r>
            <a:r>
              <a:rPr lang="en-US" sz="1300" b="1" spc="-30">
                <a:effectLst/>
                <a:latin typeface="Calibri" panose="020F0502020204030204" pitchFamily="34" charset="0"/>
                <a:ea typeface="Calibri" panose="020F0502020204030204" pitchFamily="34" charset="0"/>
              </a:rPr>
              <a:t>20</a:t>
            </a:r>
            <a:r>
              <a:rPr lang="en-US" sz="1300" b="1" spc="-60">
                <a:effectLst/>
                <a:latin typeface="Calibri" panose="020F0502020204030204" pitchFamily="34" charset="0"/>
                <a:ea typeface="Calibri" panose="020F0502020204030204" pitchFamily="34" charset="0"/>
              </a:rPr>
              <a:t> </a:t>
            </a:r>
            <a:r>
              <a:rPr lang="en-US" sz="1300" b="1" spc="-30">
                <a:effectLst/>
                <a:latin typeface="Calibri" panose="020F0502020204030204" pitchFamily="34" charset="0"/>
                <a:ea typeface="Calibri" panose="020F0502020204030204" pitchFamily="34" charset="0"/>
              </a:rPr>
              <a:t>double-spaced </a:t>
            </a:r>
            <a:r>
              <a:rPr lang="en-US" sz="1300" b="1" spc="-20">
                <a:effectLst/>
                <a:latin typeface="Calibri" panose="020F0502020204030204" pitchFamily="34" charset="0"/>
                <a:ea typeface="Calibri" panose="020F0502020204030204" pitchFamily="34" charset="0"/>
              </a:rPr>
              <a:t>pages,</a:t>
            </a:r>
            <a:r>
              <a:rPr lang="en-US" sz="1300" b="1" spc="-95">
                <a:effectLst/>
                <a:latin typeface="Calibri" panose="020F0502020204030204" pitchFamily="34" charset="0"/>
                <a:ea typeface="Calibri" panose="020F0502020204030204" pitchFamily="34" charset="0"/>
              </a:rPr>
              <a:t> </a:t>
            </a:r>
            <a:r>
              <a:rPr lang="en-US" sz="1300" b="1" spc="-20">
                <a:effectLst/>
                <a:latin typeface="Calibri" panose="020F0502020204030204" pitchFamily="34" charset="0"/>
                <a:ea typeface="Calibri" panose="020F0502020204030204" pitchFamily="34" charset="0"/>
              </a:rPr>
              <a:t>excluding</a:t>
            </a:r>
            <a:r>
              <a:rPr lang="en-US" sz="1300" b="1" spc="-100">
                <a:effectLst/>
                <a:latin typeface="Calibri" panose="020F0502020204030204" pitchFamily="34" charset="0"/>
                <a:ea typeface="Calibri" panose="020F0502020204030204" pitchFamily="34" charset="0"/>
              </a:rPr>
              <a:t> </a:t>
            </a:r>
            <a:r>
              <a:rPr lang="en-US" sz="1300" b="1" spc="-20">
                <a:effectLst/>
                <a:latin typeface="Calibri" panose="020F0502020204030204" pitchFamily="34" charset="0"/>
                <a:ea typeface="Calibri" panose="020F0502020204030204" pitchFamily="34" charset="0"/>
              </a:rPr>
              <a:t>tables</a:t>
            </a:r>
            <a:r>
              <a:rPr lang="en-US" sz="1300" b="1" spc="-95">
                <a:effectLst/>
                <a:latin typeface="Calibri" panose="020F0502020204030204" pitchFamily="34" charset="0"/>
                <a:ea typeface="Calibri" panose="020F0502020204030204" pitchFamily="34" charset="0"/>
              </a:rPr>
              <a:t> </a:t>
            </a:r>
            <a:r>
              <a:rPr lang="en-US" sz="1300" b="1" spc="-20">
                <a:effectLst/>
                <a:latin typeface="Calibri" panose="020F0502020204030204" pitchFamily="34" charset="0"/>
                <a:ea typeface="Calibri" panose="020F0502020204030204" pitchFamily="34" charset="0"/>
              </a:rPr>
              <a:t>and</a:t>
            </a:r>
            <a:r>
              <a:rPr lang="en-US" sz="1300" b="1" spc="-100">
                <a:effectLst/>
                <a:latin typeface="Calibri" panose="020F0502020204030204" pitchFamily="34" charset="0"/>
                <a:ea typeface="Calibri" panose="020F0502020204030204" pitchFamily="34" charset="0"/>
              </a:rPr>
              <a:t> </a:t>
            </a:r>
            <a:r>
              <a:rPr lang="en-US" sz="1300" b="1" spc="-20">
                <a:effectLst/>
                <a:latin typeface="Calibri" panose="020F0502020204030204" pitchFamily="34" charset="0"/>
                <a:ea typeface="Calibri" panose="020F0502020204030204" pitchFamily="34" charset="0"/>
              </a:rPr>
              <a:t>appendices</a:t>
            </a:r>
            <a:r>
              <a:rPr lang="en-US" sz="1300" spc="-20">
                <a:effectLst/>
                <a:latin typeface="Calibri" panose="020F0502020204030204" pitchFamily="34" charset="0"/>
                <a:ea typeface="Calibri" panose="020F0502020204030204" pitchFamily="34" charset="0"/>
              </a:rPr>
              <a:t>.</a:t>
            </a:r>
            <a:r>
              <a:rPr lang="en-US" sz="1300" spc="200">
                <a:effectLst/>
                <a:latin typeface="Calibri" panose="020F0502020204030204" pitchFamily="34" charset="0"/>
                <a:ea typeface="Calibri" panose="020F0502020204030204" pitchFamily="34" charset="0"/>
              </a:rPr>
              <a:t> </a:t>
            </a:r>
            <a:r>
              <a:rPr lang="en-US" sz="1300" spc="-20">
                <a:effectLst/>
                <a:latin typeface="Calibri" panose="020F0502020204030204" pitchFamily="34" charset="0"/>
                <a:ea typeface="Calibri" panose="020F0502020204030204" pitchFamily="34" charset="0"/>
              </a:rPr>
              <a:t>If</a:t>
            </a:r>
            <a:r>
              <a:rPr lang="en-US" sz="1300" spc="-70">
                <a:effectLst/>
                <a:latin typeface="Calibri" panose="020F0502020204030204" pitchFamily="34" charset="0"/>
                <a:ea typeface="Calibri" panose="020F0502020204030204" pitchFamily="34" charset="0"/>
              </a:rPr>
              <a:t> </a:t>
            </a:r>
            <a:r>
              <a:rPr lang="en-US" sz="1300" spc="-20">
                <a:effectLst/>
                <a:latin typeface="Calibri" panose="020F0502020204030204" pitchFamily="34" charset="0"/>
                <a:ea typeface="Calibri" panose="020F0502020204030204" pitchFamily="34" charset="0"/>
              </a:rPr>
              <a:t>tabular</a:t>
            </a:r>
            <a:r>
              <a:rPr lang="en-US" sz="1300" spc="-70">
                <a:effectLst/>
                <a:latin typeface="Calibri" panose="020F0502020204030204" pitchFamily="34" charset="0"/>
                <a:ea typeface="Calibri" panose="020F0502020204030204" pitchFamily="34" charset="0"/>
              </a:rPr>
              <a:t> </a:t>
            </a:r>
            <a:r>
              <a:rPr lang="en-US" sz="1300" spc="-20">
                <a:effectLst/>
                <a:latin typeface="Calibri" panose="020F0502020204030204" pitchFamily="34" charset="0"/>
                <a:ea typeface="Calibri" panose="020F0502020204030204" pitchFamily="34" charset="0"/>
              </a:rPr>
              <a:t>data</a:t>
            </a:r>
            <a:r>
              <a:rPr lang="en-US" sz="1300" spc="-70">
                <a:effectLst/>
                <a:latin typeface="Calibri" panose="020F0502020204030204" pitchFamily="34" charset="0"/>
                <a:ea typeface="Calibri" panose="020F0502020204030204" pitchFamily="34" charset="0"/>
              </a:rPr>
              <a:t> </a:t>
            </a:r>
            <a:r>
              <a:rPr lang="en-US" sz="1300" spc="-20">
                <a:effectLst/>
                <a:latin typeface="Calibri" panose="020F0502020204030204" pitchFamily="34" charset="0"/>
                <a:ea typeface="Calibri" panose="020F0502020204030204" pitchFamily="34" charset="0"/>
              </a:rPr>
              <a:t>are</a:t>
            </a:r>
            <a:r>
              <a:rPr lang="en-US" sz="1300" spc="-70">
                <a:effectLst/>
                <a:latin typeface="Calibri" panose="020F0502020204030204" pitchFamily="34" charset="0"/>
                <a:ea typeface="Calibri" panose="020F0502020204030204" pitchFamily="34" charset="0"/>
              </a:rPr>
              <a:t> </a:t>
            </a:r>
            <a:r>
              <a:rPr lang="en-US" sz="1300" spc="-20">
                <a:effectLst/>
                <a:latin typeface="Calibri" panose="020F0502020204030204" pitchFamily="34" charset="0"/>
                <a:ea typeface="Calibri" panose="020F0502020204030204" pitchFamily="34" charset="0"/>
              </a:rPr>
              <a:t>cited</a:t>
            </a:r>
            <a:r>
              <a:rPr lang="en-US" sz="1300" spc="-75">
                <a:effectLst/>
                <a:latin typeface="Calibri" panose="020F0502020204030204" pitchFamily="34" charset="0"/>
                <a:ea typeface="Calibri" panose="020F0502020204030204" pitchFamily="34" charset="0"/>
              </a:rPr>
              <a:t> </a:t>
            </a:r>
            <a:r>
              <a:rPr lang="en-US" sz="1300" spc="-20">
                <a:effectLst/>
                <a:latin typeface="Calibri" panose="020F0502020204030204" pitchFamily="34" charset="0"/>
                <a:ea typeface="Calibri" panose="020F0502020204030204" pitchFamily="34" charset="0"/>
              </a:rPr>
              <a:t>in</a:t>
            </a:r>
            <a:r>
              <a:rPr lang="en-US" sz="1300" spc="-75">
                <a:effectLst/>
                <a:latin typeface="Calibri" panose="020F0502020204030204" pitchFamily="34" charset="0"/>
                <a:ea typeface="Calibri" panose="020F0502020204030204" pitchFamily="34" charset="0"/>
              </a:rPr>
              <a:t> </a:t>
            </a:r>
            <a:r>
              <a:rPr lang="en-US" sz="1300" spc="-20">
                <a:effectLst/>
                <a:latin typeface="Calibri" panose="020F0502020204030204" pitchFamily="34" charset="0"/>
                <a:ea typeface="Calibri" panose="020F0502020204030204" pitchFamily="34" charset="0"/>
              </a:rPr>
              <a:t>the</a:t>
            </a:r>
            <a:r>
              <a:rPr lang="en-US" sz="1300" spc="-70">
                <a:effectLst/>
                <a:latin typeface="Calibri" panose="020F0502020204030204" pitchFamily="34" charset="0"/>
                <a:ea typeface="Calibri" panose="020F0502020204030204" pitchFamily="34" charset="0"/>
              </a:rPr>
              <a:t> </a:t>
            </a:r>
            <a:r>
              <a:rPr lang="en-US" sz="1300" spc="-20">
                <a:effectLst/>
                <a:latin typeface="Calibri" panose="020F0502020204030204" pitchFamily="34" charset="0"/>
                <a:ea typeface="Calibri" panose="020F0502020204030204" pitchFamily="34" charset="0"/>
              </a:rPr>
              <a:t>report,</a:t>
            </a:r>
            <a:r>
              <a:rPr lang="en-US" sz="1300" spc="-70">
                <a:effectLst/>
                <a:latin typeface="Calibri" panose="020F0502020204030204" pitchFamily="34" charset="0"/>
                <a:ea typeface="Calibri" panose="020F0502020204030204" pitchFamily="34" charset="0"/>
              </a:rPr>
              <a:t> </a:t>
            </a:r>
            <a:r>
              <a:rPr lang="en-US" sz="1300" spc="-20">
                <a:effectLst/>
                <a:latin typeface="Calibri" panose="020F0502020204030204" pitchFamily="34" charset="0"/>
                <a:ea typeface="Calibri" panose="020F0502020204030204" pitchFamily="34" charset="0"/>
              </a:rPr>
              <a:t>incorporate</a:t>
            </a:r>
            <a:r>
              <a:rPr lang="en-US" sz="1300" spc="-70">
                <a:effectLst/>
                <a:latin typeface="Calibri" panose="020F0502020204030204" pitchFamily="34" charset="0"/>
                <a:ea typeface="Calibri" panose="020F0502020204030204" pitchFamily="34" charset="0"/>
              </a:rPr>
              <a:t> </a:t>
            </a:r>
            <a:r>
              <a:rPr lang="en-US" sz="1300" spc="-20">
                <a:effectLst/>
                <a:latin typeface="Calibri" panose="020F0502020204030204" pitchFamily="34" charset="0"/>
                <a:ea typeface="Calibri" panose="020F0502020204030204" pitchFamily="34" charset="0"/>
              </a:rPr>
              <a:t>condensed tables/graphs into the narrative at the place the data are discussed.</a:t>
            </a:r>
            <a:endParaRPr lang="en-US" sz="130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300">
              <a:effectLst/>
              <a:latin typeface="Calibri" panose="020F0502020204030204" pitchFamily="34" charset="0"/>
              <a:ea typeface="Calibri" panose="020F0502020204030204" pitchFamily="34" charset="0"/>
            </a:endParaRPr>
          </a:p>
          <a:p>
            <a:pPr marL="297180" marR="181610" indent="0">
              <a:spcBef>
                <a:spcPts val="5"/>
              </a:spcBef>
              <a:spcAft>
                <a:spcPts val="0"/>
              </a:spcAft>
              <a:buNone/>
            </a:pPr>
            <a:r>
              <a:rPr lang="en-US" sz="1300" spc="-30">
                <a:effectLst/>
                <a:latin typeface="Calibri" panose="020F0502020204030204" pitchFamily="34" charset="0"/>
                <a:ea typeface="Calibri" panose="020F0502020204030204" pitchFamily="34" charset="0"/>
              </a:rPr>
              <a:t>Generally,</a:t>
            </a:r>
            <a:r>
              <a:rPr lang="en-US" sz="1300" spc="-6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the</a:t>
            </a:r>
            <a:r>
              <a:rPr lang="en-US" sz="1300" spc="-6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SE Self-Study</a:t>
            </a:r>
            <a:r>
              <a:rPr lang="en-US" sz="1300" spc="-6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should</a:t>
            </a:r>
            <a:r>
              <a:rPr lang="en-US" sz="1300" spc="-5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avoid</a:t>
            </a:r>
            <a:r>
              <a:rPr lang="en-US" sz="1300" spc="-5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making</a:t>
            </a:r>
            <a:r>
              <a:rPr lang="en-US" sz="1300" spc="-6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comparisons</a:t>
            </a:r>
            <a:r>
              <a:rPr lang="en-US" sz="1300" spc="-6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with</a:t>
            </a:r>
            <a:r>
              <a:rPr lang="en-US" sz="1300" spc="-5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specific</a:t>
            </a:r>
            <a:r>
              <a:rPr lang="en-US" sz="1300" spc="-5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programs</a:t>
            </a:r>
            <a:r>
              <a:rPr lang="en-US" sz="1300" spc="-6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in</a:t>
            </a:r>
            <a:r>
              <a:rPr lang="en-US" sz="1300" spc="-6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other</a:t>
            </a:r>
            <a:r>
              <a:rPr lang="en-US" sz="1300" spc="-5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departments.</a:t>
            </a:r>
            <a:r>
              <a:rPr lang="en-US" sz="1300" spc="-7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The</a:t>
            </a:r>
            <a:r>
              <a:rPr lang="en-US" sz="1300" spc="-110">
                <a:effectLst/>
                <a:latin typeface="Calibri" panose="020F0502020204030204" pitchFamily="34" charset="0"/>
                <a:ea typeface="Calibri" panose="020F0502020204030204" pitchFamily="34" charset="0"/>
              </a:rPr>
              <a:t> SE </a:t>
            </a:r>
            <a:r>
              <a:rPr lang="en-US" sz="1300" spc="-30">
                <a:effectLst/>
                <a:latin typeface="Calibri" panose="020F0502020204030204" pitchFamily="34" charset="0"/>
                <a:ea typeface="Calibri" panose="020F0502020204030204" pitchFamily="34" charset="0"/>
              </a:rPr>
              <a:t>Self-Study</a:t>
            </a:r>
            <a:r>
              <a:rPr lang="en-US" sz="1300" spc="-11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report</a:t>
            </a:r>
            <a:r>
              <a:rPr lang="en-US" sz="1300" spc="-11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will</a:t>
            </a:r>
            <a:r>
              <a:rPr lang="en-US" sz="1300" spc="-10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be</a:t>
            </a:r>
            <a:r>
              <a:rPr lang="en-US" sz="1300" spc="-9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read</a:t>
            </a:r>
            <a:r>
              <a:rPr lang="en-US" sz="1300" spc="-12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by Academic Affairs administrative leadership and the Organized Research and Program Review Committee (ORPRC), as well as</a:t>
            </a:r>
            <a:r>
              <a:rPr lang="en-US" sz="1300" spc="-9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individuals</a:t>
            </a:r>
            <a:r>
              <a:rPr lang="en-US" sz="1300" spc="-11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off- campus.</a:t>
            </a:r>
            <a:r>
              <a:rPr lang="en-US" sz="1300" spc="-7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Consequently,</a:t>
            </a:r>
            <a:r>
              <a:rPr lang="en-US" sz="1300" spc="-7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the</a:t>
            </a:r>
            <a:r>
              <a:rPr lang="en-US" sz="1300" spc="-7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SE Self-Study</a:t>
            </a:r>
            <a:r>
              <a:rPr lang="en-US" sz="1300" spc="-7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should</a:t>
            </a:r>
            <a:r>
              <a:rPr lang="en-US" sz="1300" spc="-7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be</a:t>
            </a:r>
            <a:r>
              <a:rPr lang="en-US" sz="1300" spc="-8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edited</a:t>
            </a:r>
            <a:r>
              <a:rPr lang="en-US" sz="1300" spc="-7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so</a:t>
            </a:r>
            <a:r>
              <a:rPr lang="en-US" sz="1300" spc="-6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that</a:t>
            </a:r>
            <a:r>
              <a:rPr lang="en-US" sz="1300" spc="-8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the</a:t>
            </a:r>
            <a:r>
              <a:rPr lang="en-US" sz="1300" spc="-8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writing</a:t>
            </a:r>
            <a:r>
              <a:rPr lang="en-US" sz="1300" spc="-4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style</a:t>
            </a:r>
            <a:r>
              <a:rPr lang="en-US" sz="1300" spc="-5">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is</a:t>
            </a:r>
            <a:r>
              <a:rPr lang="en-US" sz="1300" spc="-10">
                <a:effectLst/>
                <a:latin typeface="Calibri" panose="020F0502020204030204" pitchFamily="34" charset="0"/>
                <a:ea typeface="Calibri" panose="020F0502020204030204" pitchFamily="34" charset="0"/>
              </a:rPr>
              <a:t> </a:t>
            </a:r>
            <a:r>
              <a:rPr lang="en-US" sz="1300" spc="-30">
                <a:effectLst/>
                <a:latin typeface="Calibri" panose="020F0502020204030204" pitchFamily="34" charset="0"/>
                <a:ea typeface="Calibri" panose="020F0502020204030204" pitchFamily="34" charset="0"/>
              </a:rPr>
              <a:t>internally consistent, and the </a:t>
            </a:r>
            <a:r>
              <a:rPr lang="en-US" sz="1300">
                <a:effectLst/>
                <a:latin typeface="Calibri" panose="020F0502020204030204" pitchFamily="34" charset="0"/>
                <a:ea typeface="Calibri" panose="020F0502020204030204" pitchFamily="34" charset="0"/>
              </a:rPr>
              <a:t>report is</a:t>
            </a:r>
            <a:r>
              <a:rPr lang="en-US" sz="1300" spc="-5">
                <a:effectLst/>
                <a:latin typeface="Calibri" panose="020F0502020204030204" pitchFamily="34" charset="0"/>
                <a:ea typeface="Calibri" panose="020F0502020204030204" pitchFamily="34" charset="0"/>
              </a:rPr>
              <a:t> </a:t>
            </a:r>
            <a:r>
              <a:rPr lang="en-US" sz="1300">
                <a:effectLst/>
                <a:latin typeface="Calibri" panose="020F0502020204030204" pitchFamily="34" charset="0"/>
                <a:ea typeface="Calibri" panose="020F0502020204030204" pitchFamily="34" charset="0"/>
              </a:rPr>
              <a:t>free</a:t>
            </a:r>
            <a:r>
              <a:rPr lang="en-US" sz="1300" spc="-5">
                <a:effectLst/>
                <a:latin typeface="Calibri" panose="020F0502020204030204" pitchFamily="34" charset="0"/>
                <a:ea typeface="Calibri" panose="020F0502020204030204" pitchFamily="34" charset="0"/>
              </a:rPr>
              <a:t> </a:t>
            </a:r>
            <a:r>
              <a:rPr lang="en-US" sz="1300">
                <a:effectLst/>
                <a:latin typeface="Calibri" panose="020F0502020204030204" pitchFamily="34" charset="0"/>
                <a:ea typeface="Calibri" panose="020F0502020204030204" pitchFamily="34" charset="0"/>
              </a:rPr>
              <a:t>from errors</a:t>
            </a:r>
            <a:r>
              <a:rPr lang="en-US" sz="1300" spc="-5">
                <a:effectLst/>
                <a:latin typeface="Calibri" panose="020F0502020204030204" pitchFamily="34" charset="0"/>
                <a:ea typeface="Calibri" panose="020F0502020204030204" pitchFamily="34" charset="0"/>
              </a:rPr>
              <a:t> </a:t>
            </a:r>
            <a:r>
              <a:rPr lang="en-US" sz="1300">
                <a:effectLst/>
                <a:latin typeface="Calibri" panose="020F0502020204030204" pitchFamily="34" charset="0"/>
                <a:ea typeface="Calibri" panose="020F0502020204030204" pitchFamily="34" charset="0"/>
              </a:rPr>
              <a:t>(grammatical</a:t>
            </a:r>
            <a:r>
              <a:rPr lang="en-US" sz="1300" spc="-5">
                <a:effectLst/>
                <a:latin typeface="Calibri" panose="020F0502020204030204" pitchFamily="34" charset="0"/>
                <a:ea typeface="Calibri" panose="020F0502020204030204" pitchFamily="34" charset="0"/>
              </a:rPr>
              <a:t> </a:t>
            </a:r>
            <a:r>
              <a:rPr lang="en-US" sz="1300">
                <a:effectLst/>
                <a:latin typeface="Calibri" panose="020F0502020204030204" pitchFamily="34" charset="0"/>
                <a:ea typeface="Calibri" panose="020F0502020204030204" pitchFamily="34" charset="0"/>
              </a:rPr>
              <a:t>and typographical).</a:t>
            </a:r>
          </a:p>
          <a:p>
            <a:pPr marL="0" indent="0">
              <a:buNone/>
            </a:pPr>
            <a:endParaRPr lang="en-US" sz="1300"/>
          </a:p>
          <a:p>
            <a:endParaRPr lang="en-US" sz="1300"/>
          </a:p>
        </p:txBody>
      </p:sp>
      <p:cxnSp>
        <p:nvCxnSpPr>
          <p:cNvPr id="30" name="Straight Connector 2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2444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5B8FF8-402E-CEB8-C972-B006D9F8C268}"/>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November 2025</a:t>
            </a:r>
            <a:br>
              <a:rPr lang="en-US" sz="4000" dirty="0">
                <a:solidFill>
                  <a:srgbClr val="FFFFFF"/>
                </a:solidFill>
              </a:rPr>
            </a:br>
            <a:br>
              <a:rPr lang="en-US" sz="4000" dirty="0">
                <a:solidFill>
                  <a:srgbClr val="FFFFFF"/>
                </a:solidFill>
              </a:rPr>
            </a:br>
            <a:r>
              <a:rPr lang="en-US" sz="4000" dirty="0">
                <a:solidFill>
                  <a:srgbClr val="FFFFFF"/>
                </a:solidFill>
              </a:rPr>
              <a:t>HLC Program Review Workshop in OKC</a:t>
            </a:r>
          </a:p>
        </p:txBody>
      </p:sp>
      <p:sp>
        <p:nvSpPr>
          <p:cNvPr id="3" name="Content Placeholder 2">
            <a:extLst>
              <a:ext uri="{FF2B5EF4-FFF2-40B4-BE49-F238E27FC236}">
                <a16:creationId xmlns:a16="http://schemas.microsoft.com/office/drawing/2014/main" id="{FF68A3C9-005D-619F-C3F2-F1732FD1CEA3}"/>
              </a:ext>
            </a:extLst>
          </p:cNvPr>
          <p:cNvSpPr>
            <a:spLocks noGrp="1"/>
          </p:cNvSpPr>
          <p:nvPr>
            <p:ph idx="1"/>
          </p:nvPr>
        </p:nvSpPr>
        <p:spPr>
          <a:xfrm>
            <a:off x="6503158" y="649480"/>
            <a:ext cx="4862447" cy="5546047"/>
          </a:xfrm>
        </p:spPr>
        <p:txBody>
          <a:bodyPr anchor="ctr">
            <a:normAutofit/>
          </a:bodyPr>
          <a:lstStyle/>
          <a:p>
            <a:r>
              <a:rPr lang="en-US" sz="2000" dirty="0"/>
              <a:t>Attended by VPAA Golden, AVPAA Shields, AVPAA-US Ronnenberg, Graduate Dean Blackwood, and Director of Assessment Dr. Daigle*</a:t>
            </a:r>
          </a:p>
          <a:p>
            <a:r>
              <a:rPr lang="en-US" sz="2000" dirty="0"/>
              <a:t>Recommendations from HLC workshop leaders</a:t>
            </a:r>
          </a:p>
          <a:p>
            <a:r>
              <a:rPr lang="en-US" sz="2000" dirty="0"/>
              <a:t>The opportunity to talk with teams from other universities across the U.S. about program review processes, successes, and challenges</a:t>
            </a:r>
          </a:p>
          <a:p>
            <a:r>
              <a:rPr lang="en-US" sz="2000" dirty="0"/>
              <a:t>The opportunity to focus for a couple of days on improving SE’s program review process</a:t>
            </a:r>
          </a:p>
          <a:p>
            <a:endParaRPr lang="en-US" sz="2000" dirty="0"/>
          </a:p>
        </p:txBody>
      </p:sp>
    </p:spTree>
    <p:extLst>
      <p:ext uri="{BB962C8B-B14F-4D97-AF65-F5344CB8AC3E}">
        <p14:creationId xmlns:p14="http://schemas.microsoft.com/office/powerpoint/2010/main" val="184655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6CCC41-10F6-EAC3-225E-28C335F4BDC3}"/>
              </a:ext>
            </a:extLst>
          </p:cNvPr>
          <p:cNvSpPr>
            <a:spLocks noGrp="1"/>
          </p:cNvSpPr>
          <p:nvPr>
            <p:ph type="title"/>
          </p:nvPr>
        </p:nvSpPr>
        <p:spPr>
          <a:xfrm>
            <a:off x="1371599" y="294538"/>
            <a:ext cx="9895951" cy="1033669"/>
          </a:xfrm>
        </p:spPr>
        <p:txBody>
          <a:bodyPr>
            <a:normAutofit/>
          </a:bodyPr>
          <a:lstStyle/>
          <a:p>
            <a:r>
              <a:rPr lang="en-US" sz="3200" dirty="0">
                <a:solidFill>
                  <a:srgbClr val="FFFFFF"/>
                </a:solidFill>
              </a:rPr>
              <a:t>Revisions to SE’s Program Review Guide &amp; Process, Part 1</a:t>
            </a:r>
          </a:p>
        </p:txBody>
      </p:sp>
      <p:sp>
        <p:nvSpPr>
          <p:cNvPr id="3" name="Content Placeholder 2">
            <a:extLst>
              <a:ext uri="{FF2B5EF4-FFF2-40B4-BE49-F238E27FC236}">
                <a16:creationId xmlns:a16="http://schemas.microsoft.com/office/drawing/2014/main" id="{8E3DD9C9-DF29-F94D-8C29-5EB2945A0F0A}"/>
              </a:ext>
            </a:extLst>
          </p:cNvPr>
          <p:cNvSpPr>
            <a:spLocks noGrp="1"/>
          </p:cNvSpPr>
          <p:nvPr>
            <p:ph idx="1"/>
          </p:nvPr>
        </p:nvSpPr>
        <p:spPr>
          <a:xfrm>
            <a:off x="970671" y="1885279"/>
            <a:ext cx="10466364" cy="4839078"/>
          </a:xfrm>
        </p:spPr>
        <p:txBody>
          <a:bodyPr anchor="ctr">
            <a:normAutofit/>
          </a:bodyPr>
          <a:lstStyle/>
          <a:p>
            <a:r>
              <a:rPr lang="en-US" sz="2400" dirty="0"/>
              <a:t>Instructions added about “where to begin” the self-study process for newer Dept. Chairs</a:t>
            </a:r>
          </a:p>
          <a:p>
            <a:r>
              <a:rPr lang="en-US" sz="2400" dirty="0"/>
              <a:t>Guide prompt changes for clarity, especially in relation to department vs. program</a:t>
            </a:r>
          </a:p>
          <a:p>
            <a:pPr marL="0" indent="0">
              <a:buNone/>
            </a:pPr>
            <a:endParaRPr lang="en-US" sz="2400" dirty="0"/>
          </a:p>
          <a:p>
            <a:r>
              <a:rPr lang="en-US" sz="2400" dirty="0"/>
              <a:t>Addition of Library Budget resource table</a:t>
            </a:r>
          </a:p>
          <a:p>
            <a:r>
              <a:rPr lang="en-US" sz="2400" dirty="0"/>
              <a:t>Review of data required  for analysis and usefulness</a:t>
            </a:r>
          </a:p>
          <a:p>
            <a:pPr marL="0" indent="0">
              <a:buNone/>
            </a:pPr>
            <a:endParaRPr lang="en-US" sz="2400" dirty="0"/>
          </a:p>
          <a:p>
            <a:r>
              <a:rPr lang="en-US" sz="2400" dirty="0"/>
              <a:t>Re-naming, re-organizing, and expansion of some tables for clarity &amp; to reflect the scope of disciplinary differences</a:t>
            </a:r>
          </a:p>
          <a:p>
            <a:r>
              <a:rPr lang="en-US" sz="2400" dirty="0"/>
              <a:t>Organization of the Appendix by subject: students, outcomes, faculty, budget</a:t>
            </a:r>
          </a:p>
          <a:p>
            <a:endParaRPr lang="en-US" sz="2000" dirty="0"/>
          </a:p>
          <a:p>
            <a:endParaRPr lang="en-US" sz="2000" dirty="0"/>
          </a:p>
        </p:txBody>
      </p:sp>
    </p:spTree>
    <p:extLst>
      <p:ext uri="{BB962C8B-B14F-4D97-AF65-F5344CB8AC3E}">
        <p14:creationId xmlns:p14="http://schemas.microsoft.com/office/powerpoint/2010/main" val="682091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4" name="Rectangle 23">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Rectangle 2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6CCC41-10F6-EAC3-225E-28C335F4BDC3}"/>
              </a:ext>
            </a:extLst>
          </p:cNvPr>
          <p:cNvSpPr>
            <a:spLocks noGrp="1"/>
          </p:cNvSpPr>
          <p:nvPr>
            <p:ph type="title"/>
          </p:nvPr>
        </p:nvSpPr>
        <p:spPr>
          <a:xfrm>
            <a:off x="1043631" y="809898"/>
            <a:ext cx="9942716" cy="1554480"/>
          </a:xfrm>
        </p:spPr>
        <p:txBody>
          <a:bodyPr anchor="ctr">
            <a:normAutofit/>
          </a:bodyPr>
          <a:lstStyle/>
          <a:p>
            <a:r>
              <a:rPr lang="en-US" sz="4800"/>
              <a:t>Where to Begin</a:t>
            </a:r>
          </a:p>
        </p:txBody>
      </p:sp>
      <p:sp>
        <p:nvSpPr>
          <p:cNvPr id="3" name="Content Placeholder 2">
            <a:extLst>
              <a:ext uri="{FF2B5EF4-FFF2-40B4-BE49-F238E27FC236}">
                <a16:creationId xmlns:a16="http://schemas.microsoft.com/office/drawing/2014/main" id="{8E3DD9C9-DF29-F94D-8C29-5EB2945A0F0A}"/>
              </a:ext>
            </a:extLst>
          </p:cNvPr>
          <p:cNvSpPr>
            <a:spLocks noGrp="1"/>
          </p:cNvSpPr>
          <p:nvPr>
            <p:ph idx="1"/>
          </p:nvPr>
        </p:nvSpPr>
        <p:spPr>
          <a:xfrm>
            <a:off x="1045028" y="3017522"/>
            <a:ext cx="9941319" cy="3124658"/>
          </a:xfrm>
        </p:spPr>
        <p:txBody>
          <a:bodyPr anchor="ctr">
            <a:normAutofit/>
          </a:bodyPr>
          <a:lstStyle/>
          <a:p>
            <a:pPr marL="0" indent="0">
              <a:buNone/>
            </a:pPr>
            <a:endParaRPr lang="en-US" sz="1300"/>
          </a:p>
          <a:p>
            <a:pPr marL="0" marR="0" lvl="0" indent="0">
              <a:spcBef>
                <a:spcPts val="0"/>
              </a:spcBef>
              <a:spcAft>
                <a:spcPts val="0"/>
              </a:spcAft>
              <a:buNone/>
            </a:pPr>
            <a:r>
              <a:rPr lang="en-US" sz="1300">
                <a:effectLst/>
                <a:latin typeface="Calibri" panose="020F0502020204030204" pitchFamily="34" charset="0"/>
                <a:ea typeface="Calibri" panose="020F0502020204030204" pitchFamily="34" charset="0"/>
              </a:rPr>
              <a:t>1. Most of data needed to complete the current OSRHE Program Review Form and the SE Self-Study will be provided by Institutional Research, Business Affairs, the Library, and Academic Affairs in the spring semester preceding your program review.  </a:t>
            </a:r>
          </a:p>
          <a:p>
            <a:pPr lvl="1">
              <a:spcBef>
                <a:spcPts val="0"/>
              </a:spcBef>
            </a:pPr>
            <a:r>
              <a:rPr lang="en-US" sz="1300">
                <a:effectLst/>
                <a:latin typeface="Calibri" panose="020F0502020204030204" pitchFamily="34" charset="0"/>
                <a:ea typeface="Calibri" panose="020F0502020204030204" pitchFamily="34" charset="0"/>
              </a:rPr>
              <a:t>Please note: The faculty, student, and alumni surveys will be distributed, and results collected in the fall semester by Institutional Research (Ms. Dyanna Bowen, Director).</a:t>
            </a:r>
          </a:p>
          <a:p>
            <a:pPr marL="457200" lvl="1" indent="0">
              <a:spcBef>
                <a:spcPts val="0"/>
              </a:spcBef>
              <a:buNone/>
            </a:pPr>
            <a:endParaRPr lang="en-US" sz="1300">
              <a:effectLst/>
              <a:latin typeface="Calibri" panose="020F0502020204030204" pitchFamily="34" charset="0"/>
              <a:ea typeface="Calibri" panose="020F0502020204030204" pitchFamily="34" charset="0"/>
            </a:endParaRPr>
          </a:p>
          <a:p>
            <a:pPr marL="0" marR="0" lvl="0" indent="0">
              <a:spcBef>
                <a:spcPts val="0"/>
              </a:spcBef>
              <a:spcAft>
                <a:spcPts val="0"/>
              </a:spcAft>
              <a:buNone/>
            </a:pPr>
            <a:r>
              <a:rPr lang="en-US" sz="1300">
                <a:effectLst/>
                <a:latin typeface="Calibri" panose="020F0502020204030204" pitchFamily="34" charset="0"/>
                <a:ea typeface="Calibri" panose="020F0502020204030204" pitchFamily="34" charset="0"/>
              </a:rPr>
              <a:t>2. Note duplications and distinctions between the OSRHE Program Review Form and the SE Self-Study components.</a:t>
            </a:r>
          </a:p>
          <a:p>
            <a:pPr marL="0" marR="0" lvl="0" indent="0">
              <a:spcBef>
                <a:spcPts val="0"/>
              </a:spcBef>
              <a:spcAft>
                <a:spcPts val="0"/>
              </a:spcAft>
              <a:buNone/>
            </a:pPr>
            <a:r>
              <a:rPr lang="en-US" sz="1300">
                <a:effectLst/>
                <a:latin typeface="Calibri" panose="020F0502020204030204" pitchFamily="34" charset="0"/>
                <a:ea typeface="Calibri" panose="020F0502020204030204" pitchFamily="34" charset="0"/>
              </a:rPr>
              <a:t> </a:t>
            </a:r>
          </a:p>
          <a:p>
            <a:pPr marL="0" marR="0" lvl="0" indent="0">
              <a:spcBef>
                <a:spcPts val="0"/>
              </a:spcBef>
              <a:spcAft>
                <a:spcPts val="0"/>
              </a:spcAft>
              <a:buNone/>
            </a:pPr>
            <a:r>
              <a:rPr lang="en-US" sz="1300">
                <a:effectLst/>
                <a:latin typeface="Calibri" panose="020F0502020204030204" pitchFamily="34" charset="0"/>
                <a:ea typeface="Calibri" panose="020F0502020204030204" pitchFamily="34" charset="0"/>
              </a:rPr>
              <a:t>3. Using the timeline above, set deadlines for completion of sections of the Self-Study for the Chair and the program faculty to work on this report.</a:t>
            </a:r>
          </a:p>
          <a:p>
            <a:pPr marL="0" marR="0" lvl="0" indent="0">
              <a:spcBef>
                <a:spcPts val="0"/>
              </a:spcBef>
              <a:spcAft>
                <a:spcPts val="0"/>
              </a:spcAft>
              <a:buNone/>
            </a:pPr>
            <a:endParaRPr lang="en-US" sz="1300">
              <a:effectLst/>
              <a:latin typeface="Calibri" panose="020F0502020204030204" pitchFamily="34" charset="0"/>
              <a:ea typeface="Calibri" panose="020F0502020204030204" pitchFamily="34" charset="0"/>
            </a:endParaRPr>
          </a:p>
          <a:p>
            <a:pPr marL="0" marR="0" lvl="0" indent="0">
              <a:spcBef>
                <a:spcPts val="0"/>
              </a:spcBef>
              <a:spcAft>
                <a:spcPts val="0"/>
              </a:spcAft>
              <a:buNone/>
            </a:pPr>
            <a:r>
              <a:rPr lang="en-US" sz="1300">
                <a:effectLst/>
                <a:latin typeface="Calibri" panose="020F0502020204030204" pitchFamily="34" charset="0"/>
                <a:ea typeface="Calibri" panose="020F0502020204030204" pitchFamily="34" charset="0"/>
              </a:rPr>
              <a:t>4. Read through the program’s last program review, making note of strengths and weaknesses, as well as recommendations.</a:t>
            </a:r>
          </a:p>
          <a:p>
            <a:pPr marL="0" marR="0" lvl="0" indent="0">
              <a:spcBef>
                <a:spcPts val="0"/>
              </a:spcBef>
              <a:spcAft>
                <a:spcPts val="0"/>
              </a:spcAft>
              <a:buNone/>
            </a:pPr>
            <a:endParaRPr lang="en-US" sz="1300">
              <a:effectLst/>
              <a:latin typeface="Calibri" panose="020F0502020204030204" pitchFamily="34" charset="0"/>
              <a:ea typeface="Calibri" panose="020F0502020204030204" pitchFamily="34" charset="0"/>
            </a:endParaRPr>
          </a:p>
          <a:p>
            <a:pPr marL="0" marR="0" lvl="0" indent="0">
              <a:spcBef>
                <a:spcPts val="0"/>
              </a:spcBef>
              <a:spcAft>
                <a:spcPts val="0"/>
              </a:spcAft>
              <a:buNone/>
            </a:pPr>
            <a:r>
              <a:rPr lang="en-US" sz="1300">
                <a:effectLst/>
                <a:latin typeface="Calibri" panose="020F0502020204030204" pitchFamily="34" charset="0"/>
                <a:ea typeface="Calibri" panose="020F0502020204030204" pitchFamily="34" charset="0"/>
              </a:rPr>
              <a:t>5. Begin with the OSRHE Program Review Form, noting its 10-page limit. Conciseness is preferred in responses to these prompts.</a:t>
            </a:r>
          </a:p>
          <a:p>
            <a:pPr marL="0" marR="0" lvl="0" indent="0">
              <a:spcBef>
                <a:spcPts val="0"/>
              </a:spcBef>
              <a:spcAft>
                <a:spcPts val="0"/>
              </a:spcAft>
              <a:buNone/>
            </a:pPr>
            <a:endParaRPr lang="en-US" sz="1300">
              <a:effectLst/>
              <a:latin typeface="Calibri" panose="020F0502020204030204" pitchFamily="34" charset="0"/>
              <a:ea typeface="Calibri" panose="020F0502020204030204" pitchFamily="34" charset="0"/>
            </a:endParaRPr>
          </a:p>
          <a:p>
            <a:pPr marL="0" marR="0" lvl="0" indent="0">
              <a:spcBef>
                <a:spcPts val="0"/>
              </a:spcBef>
              <a:spcAft>
                <a:spcPts val="0"/>
              </a:spcAft>
              <a:buNone/>
            </a:pPr>
            <a:r>
              <a:rPr lang="en-US" sz="1300">
                <a:effectLst/>
                <a:latin typeface="Calibri" panose="020F0502020204030204" pitchFamily="34" charset="0"/>
                <a:ea typeface="Calibri" panose="020F0502020204030204" pitchFamily="34" charset="0"/>
              </a:rPr>
              <a:t>6. Use the SE Self-Study document to expand on any duplicate prompts between the two documents.</a:t>
            </a:r>
          </a:p>
          <a:p>
            <a:endParaRPr lang="en-US" sz="1300"/>
          </a:p>
        </p:txBody>
      </p:sp>
      <p:cxnSp>
        <p:nvCxnSpPr>
          <p:cNvPr id="30" name="Straight Connector 2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4247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4" name="Rectangle 23">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Rectangle 2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6CCC41-10F6-EAC3-225E-28C335F4BDC3}"/>
              </a:ext>
            </a:extLst>
          </p:cNvPr>
          <p:cNvSpPr>
            <a:spLocks noGrp="1"/>
          </p:cNvSpPr>
          <p:nvPr>
            <p:ph type="title"/>
          </p:nvPr>
        </p:nvSpPr>
        <p:spPr>
          <a:xfrm>
            <a:off x="1043631" y="809898"/>
            <a:ext cx="9942716" cy="1554480"/>
          </a:xfrm>
        </p:spPr>
        <p:txBody>
          <a:bodyPr anchor="ctr">
            <a:normAutofit/>
          </a:bodyPr>
          <a:lstStyle/>
          <a:p>
            <a:r>
              <a:rPr lang="en-US" sz="4800" dirty="0"/>
              <a:t>Library Budget Table</a:t>
            </a:r>
          </a:p>
        </p:txBody>
      </p:sp>
      <p:sp>
        <p:nvSpPr>
          <p:cNvPr id="3" name="Content Placeholder 2">
            <a:extLst>
              <a:ext uri="{FF2B5EF4-FFF2-40B4-BE49-F238E27FC236}">
                <a16:creationId xmlns:a16="http://schemas.microsoft.com/office/drawing/2014/main" id="{8E3DD9C9-DF29-F94D-8C29-5EB2945A0F0A}"/>
              </a:ext>
            </a:extLst>
          </p:cNvPr>
          <p:cNvSpPr>
            <a:spLocks noGrp="1"/>
          </p:cNvSpPr>
          <p:nvPr>
            <p:ph idx="1"/>
          </p:nvPr>
        </p:nvSpPr>
        <p:spPr>
          <a:xfrm>
            <a:off x="1045028" y="3017522"/>
            <a:ext cx="9941319" cy="3124658"/>
          </a:xfrm>
        </p:spPr>
        <p:txBody>
          <a:bodyPr anchor="ctr">
            <a:normAutofit/>
          </a:bodyPr>
          <a:lstStyle/>
          <a:p>
            <a:pPr marL="0" indent="0">
              <a:buNone/>
            </a:pPr>
            <a:endParaRPr lang="en-US" sz="1300" dirty="0"/>
          </a:p>
          <a:p>
            <a:endParaRPr lang="en-US" sz="1300" dirty="0"/>
          </a:p>
        </p:txBody>
      </p:sp>
      <p:cxnSp>
        <p:nvCxnSpPr>
          <p:cNvPr id="30" name="Straight Connector 2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4" name="Table 3">
            <a:extLst>
              <a:ext uri="{FF2B5EF4-FFF2-40B4-BE49-F238E27FC236}">
                <a16:creationId xmlns:a16="http://schemas.microsoft.com/office/drawing/2014/main" id="{15DB6378-E5DD-008D-7919-5EFBC5ACE17C}"/>
              </a:ext>
            </a:extLst>
          </p:cNvPr>
          <p:cNvGraphicFramePr>
            <a:graphicFrameLocks noGrp="1"/>
          </p:cNvGraphicFramePr>
          <p:nvPr>
            <p:extLst>
              <p:ext uri="{D42A27DB-BD31-4B8C-83A1-F6EECF244321}">
                <p14:modId xmlns:p14="http://schemas.microsoft.com/office/powerpoint/2010/main" val="2390008474"/>
              </p:ext>
            </p:extLst>
          </p:nvPr>
        </p:nvGraphicFramePr>
        <p:xfrm>
          <a:off x="1481328" y="3241834"/>
          <a:ext cx="7646798" cy="2272000"/>
        </p:xfrm>
        <a:graphic>
          <a:graphicData uri="http://schemas.openxmlformats.org/drawingml/2006/table">
            <a:tbl>
              <a:tblPr firstRow="1" firstCol="1" lastRow="1" lastCol="1" bandRow="1" bandCol="1"/>
              <a:tblGrid>
                <a:gridCol w="2530249">
                  <a:extLst>
                    <a:ext uri="{9D8B030D-6E8A-4147-A177-3AD203B41FA5}">
                      <a16:colId xmlns:a16="http://schemas.microsoft.com/office/drawing/2014/main" val="901659800"/>
                    </a:ext>
                  </a:extLst>
                </a:gridCol>
                <a:gridCol w="1008897">
                  <a:extLst>
                    <a:ext uri="{9D8B030D-6E8A-4147-A177-3AD203B41FA5}">
                      <a16:colId xmlns:a16="http://schemas.microsoft.com/office/drawing/2014/main" val="3118291000"/>
                    </a:ext>
                  </a:extLst>
                </a:gridCol>
                <a:gridCol w="936833">
                  <a:extLst>
                    <a:ext uri="{9D8B030D-6E8A-4147-A177-3AD203B41FA5}">
                      <a16:colId xmlns:a16="http://schemas.microsoft.com/office/drawing/2014/main" val="97739982"/>
                    </a:ext>
                  </a:extLst>
                </a:gridCol>
                <a:gridCol w="1008897">
                  <a:extLst>
                    <a:ext uri="{9D8B030D-6E8A-4147-A177-3AD203B41FA5}">
                      <a16:colId xmlns:a16="http://schemas.microsoft.com/office/drawing/2014/main" val="1580341405"/>
                    </a:ext>
                  </a:extLst>
                </a:gridCol>
                <a:gridCol w="1008897">
                  <a:extLst>
                    <a:ext uri="{9D8B030D-6E8A-4147-A177-3AD203B41FA5}">
                      <a16:colId xmlns:a16="http://schemas.microsoft.com/office/drawing/2014/main" val="1691499767"/>
                    </a:ext>
                  </a:extLst>
                </a:gridCol>
                <a:gridCol w="1153025">
                  <a:extLst>
                    <a:ext uri="{9D8B030D-6E8A-4147-A177-3AD203B41FA5}">
                      <a16:colId xmlns:a16="http://schemas.microsoft.com/office/drawing/2014/main" val="641892352"/>
                    </a:ext>
                  </a:extLst>
                </a:gridCol>
              </a:tblGrid>
              <a:tr h="284000">
                <a:tc>
                  <a:txBody>
                    <a:bodyPr/>
                    <a:lstStyle/>
                    <a:p>
                      <a:pPr marL="67945" marR="0">
                        <a:lnSpc>
                          <a:spcPts val="1215"/>
                        </a:lnSpc>
                        <a:spcBef>
                          <a:spcPts val="0"/>
                        </a:spcBef>
                        <a:spcAft>
                          <a:spcPts val="0"/>
                        </a:spcAft>
                      </a:pPr>
                      <a:r>
                        <a:rPr lang="en-US" sz="1000" b="1">
                          <a:effectLst/>
                          <a:latin typeface="Calibri" panose="020F0502020204030204" pitchFamily="34" charset="0"/>
                          <a:ea typeface="Calibri" panose="020F0502020204030204" pitchFamily="34" charset="0"/>
                        </a:rPr>
                        <a:t>Library Holdings</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2395" marR="0">
                        <a:lnSpc>
                          <a:spcPts val="1215"/>
                        </a:lnSpc>
                        <a:spcBef>
                          <a:spcPts val="0"/>
                        </a:spcBef>
                        <a:spcAft>
                          <a:spcPts val="0"/>
                        </a:spcAft>
                      </a:pPr>
                      <a:r>
                        <a:rPr lang="en-US" sz="1000" b="1" spc="-10">
                          <a:effectLst/>
                          <a:latin typeface="Calibri" panose="020F0502020204030204" pitchFamily="34" charset="0"/>
                          <a:ea typeface="Calibri" panose="020F0502020204030204" pitchFamily="34" charset="0"/>
                        </a:rPr>
                        <a:t>FY2022</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2395" marR="0">
                        <a:lnSpc>
                          <a:spcPts val="1215"/>
                        </a:lnSpc>
                        <a:spcBef>
                          <a:spcPts val="0"/>
                        </a:spcBef>
                        <a:spcAft>
                          <a:spcPts val="0"/>
                        </a:spcAft>
                      </a:pPr>
                      <a:r>
                        <a:rPr lang="en-US" sz="1000" b="1" spc="-10">
                          <a:effectLst/>
                          <a:latin typeface="Calibri" panose="020F0502020204030204" pitchFamily="34" charset="0"/>
                          <a:ea typeface="Calibri" panose="020F0502020204030204" pitchFamily="34" charset="0"/>
                        </a:rPr>
                        <a:t>FY2023</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2395" marR="0">
                        <a:lnSpc>
                          <a:spcPts val="1215"/>
                        </a:lnSpc>
                        <a:spcBef>
                          <a:spcPts val="0"/>
                        </a:spcBef>
                        <a:spcAft>
                          <a:spcPts val="0"/>
                        </a:spcAft>
                      </a:pPr>
                      <a:r>
                        <a:rPr lang="en-US" sz="1000" b="1" spc="-10">
                          <a:effectLst/>
                          <a:latin typeface="Calibri" panose="020F0502020204030204" pitchFamily="34" charset="0"/>
                          <a:ea typeface="Calibri" panose="020F0502020204030204" pitchFamily="34" charset="0"/>
                        </a:rPr>
                        <a:t>FY2024</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2395" marR="0">
                        <a:lnSpc>
                          <a:spcPts val="1215"/>
                        </a:lnSpc>
                        <a:spcBef>
                          <a:spcPts val="0"/>
                        </a:spcBef>
                        <a:spcAft>
                          <a:spcPts val="0"/>
                        </a:spcAft>
                      </a:pPr>
                      <a:r>
                        <a:rPr lang="en-US" sz="1000" b="1" spc="-10">
                          <a:effectLst/>
                          <a:latin typeface="Calibri" panose="020F0502020204030204" pitchFamily="34" charset="0"/>
                          <a:ea typeface="Calibri" panose="020F0502020204030204" pitchFamily="34" charset="0"/>
                        </a:rPr>
                        <a:t>FY2025</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2395" marR="0">
                        <a:lnSpc>
                          <a:spcPts val="1215"/>
                        </a:lnSpc>
                        <a:spcBef>
                          <a:spcPts val="0"/>
                        </a:spcBef>
                        <a:spcAft>
                          <a:spcPts val="0"/>
                        </a:spcAft>
                      </a:pPr>
                      <a:r>
                        <a:rPr lang="en-US" sz="1000" b="1" spc="-10">
                          <a:effectLst/>
                          <a:latin typeface="Calibri" panose="020F0502020204030204" pitchFamily="34" charset="0"/>
                          <a:ea typeface="Calibri" panose="020F0502020204030204" pitchFamily="34" charset="0"/>
                        </a:rPr>
                        <a:t>FY2026</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7669577"/>
                  </a:ext>
                </a:extLst>
              </a:tr>
              <a:tr h="284000">
                <a:tc>
                  <a:txBody>
                    <a:bodyPr/>
                    <a:lstStyle/>
                    <a:p>
                      <a:pPr marL="67945" marR="0">
                        <a:lnSpc>
                          <a:spcPct val="107000"/>
                        </a:lnSpc>
                        <a:spcBef>
                          <a:spcPts val="5"/>
                        </a:spcBef>
                        <a:spcAft>
                          <a:spcPts val="0"/>
                        </a:spcAft>
                      </a:pPr>
                      <a:r>
                        <a:rPr lang="en-US" sz="1000">
                          <a:effectLst/>
                          <a:latin typeface="Calibri" panose="020F0502020204030204" pitchFamily="34" charset="0"/>
                          <a:ea typeface="Calibri" panose="020F0502020204030204" pitchFamily="34" charset="0"/>
                        </a:rPr>
                        <a:t>Books</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2836771"/>
                  </a:ext>
                </a:extLst>
              </a:tr>
              <a:tr h="284000">
                <a:tc>
                  <a:txBody>
                    <a:bodyPr/>
                    <a:lstStyle/>
                    <a:p>
                      <a:pPr marL="67945" marR="0">
                        <a:lnSpc>
                          <a:spcPct val="107000"/>
                        </a:lnSpc>
                        <a:spcBef>
                          <a:spcPts val="5"/>
                        </a:spcBef>
                        <a:spcAft>
                          <a:spcPts val="0"/>
                        </a:spcAft>
                      </a:pPr>
                      <a:r>
                        <a:rPr lang="en-US" sz="1000">
                          <a:effectLst/>
                          <a:latin typeface="Calibri" panose="020F0502020204030204" pitchFamily="34" charset="0"/>
                          <a:ea typeface="Calibri" panose="020F0502020204030204" pitchFamily="34" charset="0"/>
                        </a:rPr>
                        <a:t>Standing Orders</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002412"/>
                  </a:ext>
                </a:extLst>
              </a:tr>
              <a:tr h="284000">
                <a:tc>
                  <a:txBody>
                    <a:bodyPr/>
                    <a:lstStyle/>
                    <a:p>
                      <a:pPr marL="67945" marR="0">
                        <a:lnSpc>
                          <a:spcPct val="107000"/>
                        </a:lnSpc>
                        <a:spcBef>
                          <a:spcPts val="5"/>
                        </a:spcBef>
                        <a:spcAft>
                          <a:spcPts val="0"/>
                        </a:spcAft>
                      </a:pPr>
                      <a:r>
                        <a:rPr lang="en-US" sz="1000">
                          <a:effectLst/>
                          <a:latin typeface="Calibri" panose="020F0502020204030204" pitchFamily="34" charset="0"/>
                          <a:ea typeface="Calibri" panose="020F0502020204030204" pitchFamily="34" charset="0"/>
                        </a:rPr>
                        <a:t>Periodicals &amp; E-Journals</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2528673"/>
                  </a:ext>
                </a:extLst>
              </a:tr>
              <a:tr h="284000">
                <a:tc>
                  <a:txBody>
                    <a:bodyPr/>
                    <a:lstStyle/>
                    <a:p>
                      <a:pPr marL="67945" marR="0">
                        <a:lnSpc>
                          <a:spcPct val="107000"/>
                        </a:lnSpc>
                        <a:spcBef>
                          <a:spcPts val="5"/>
                        </a:spcBef>
                        <a:spcAft>
                          <a:spcPts val="0"/>
                        </a:spcAft>
                      </a:pPr>
                      <a:r>
                        <a:rPr lang="en-US" sz="1000">
                          <a:effectLst/>
                          <a:latin typeface="Calibri" panose="020F0502020204030204" pitchFamily="34" charset="0"/>
                          <a:ea typeface="Calibri" panose="020F0502020204030204" pitchFamily="34" charset="0"/>
                        </a:rPr>
                        <a:t>E-books</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8598455"/>
                  </a:ext>
                </a:extLst>
              </a:tr>
              <a:tr h="284000">
                <a:tc>
                  <a:txBody>
                    <a:bodyPr/>
                    <a:lstStyle/>
                    <a:p>
                      <a:pPr marL="67945" marR="0">
                        <a:lnSpc>
                          <a:spcPct val="107000"/>
                        </a:lnSpc>
                        <a:spcBef>
                          <a:spcPts val="5"/>
                        </a:spcBef>
                        <a:spcAft>
                          <a:spcPts val="0"/>
                        </a:spcAft>
                      </a:pPr>
                      <a:r>
                        <a:rPr lang="en-US" sz="1000">
                          <a:effectLst/>
                          <a:latin typeface="Calibri" panose="020F0502020204030204" pitchFamily="34" charset="0"/>
                          <a:ea typeface="Calibri" panose="020F0502020204030204" pitchFamily="34" charset="0"/>
                        </a:rPr>
                        <a:t>Database(s)</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8364090"/>
                  </a:ext>
                </a:extLst>
              </a:tr>
              <a:tr h="284000">
                <a:tc>
                  <a:txBody>
                    <a:bodyPr/>
                    <a:lstStyle/>
                    <a:p>
                      <a:pPr marL="67945" marR="0">
                        <a:lnSpc>
                          <a:spcPct val="107000"/>
                        </a:lnSpc>
                        <a:spcBef>
                          <a:spcPts val="5"/>
                        </a:spcBef>
                        <a:spcAft>
                          <a:spcPts val="0"/>
                        </a:spcAft>
                      </a:pPr>
                      <a:r>
                        <a:rPr lang="en-US" sz="1000">
                          <a:effectLst/>
                          <a:latin typeface="Calibri" panose="020F0502020204030204" pitchFamily="34" charset="0"/>
                          <a:ea typeface="Calibri" panose="020F0502020204030204" pitchFamily="34" charset="0"/>
                        </a:rPr>
                        <a:t>Other</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0286333"/>
                  </a:ext>
                </a:extLst>
              </a:tr>
              <a:tr h="284000">
                <a:tc>
                  <a:txBody>
                    <a:bodyPr/>
                    <a:lstStyle/>
                    <a:p>
                      <a:pPr marL="67945" marR="0">
                        <a:lnSpc>
                          <a:spcPct val="107000"/>
                        </a:lnSpc>
                        <a:spcBef>
                          <a:spcPts val="5"/>
                        </a:spcBef>
                        <a:spcAft>
                          <a:spcPts val="0"/>
                        </a:spcAft>
                      </a:pPr>
                      <a:r>
                        <a:rPr lang="en-US" sz="1000" b="1">
                          <a:effectLst/>
                          <a:latin typeface="Calibri" panose="020F0502020204030204" pitchFamily="34" charset="0"/>
                          <a:ea typeface="Calibri" panose="020F0502020204030204" pitchFamily="34" charset="0"/>
                        </a:rPr>
                        <a:t>Totals</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a:effectLst/>
                          <a:latin typeface="Times New Roman" panose="02020603050405020304" pitchFamily="18" charset="0"/>
                          <a:ea typeface="Calibri" panose="020F0502020204030204" pitchFamily="34" charset="0"/>
                          <a:cs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000" dirty="0">
                          <a:effectLst/>
                          <a:latin typeface="Times New Roman" panose="02020603050405020304"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6445593"/>
                  </a:ext>
                </a:extLst>
              </a:tr>
            </a:tbl>
          </a:graphicData>
        </a:graphic>
      </p:graphicFrame>
    </p:spTree>
    <p:extLst>
      <p:ext uri="{BB962C8B-B14F-4D97-AF65-F5344CB8AC3E}">
        <p14:creationId xmlns:p14="http://schemas.microsoft.com/office/powerpoint/2010/main" val="2439315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TotalTime>
  <Words>3057</Words>
  <Application>Microsoft Office PowerPoint</Application>
  <PresentationFormat>Widescreen</PresentationFormat>
  <Paragraphs>582</Paragraphs>
  <Slides>28</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Calibri Light</vt:lpstr>
      <vt:lpstr>Cambria</vt:lpstr>
      <vt:lpstr>Courier New</vt:lpstr>
      <vt:lpstr>Symbol</vt:lpstr>
      <vt:lpstr>Times New Roman</vt:lpstr>
      <vt:lpstr>Office Theme</vt:lpstr>
      <vt:lpstr>Program Review– Updates and Policy Changes Shared Governance Forum March 25, 2026</vt:lpstr>
      <vt:lpstr>General Purposes of Academic Program Review  </vt:lpstr>
      <vt:lpstr>Overarching Functions of Academic Program Review at SE  </vt:lpstr>
      <vt:lpstr>Overview of Academic Program Review  </vt:lpstr>
      <vt:lpstr>The Program Self-Study</vt:lpstr>
      <vt:lpstr>November 2025  HLC Program Review Workshop in OKC</vt:lpstr>
      <vt:lpstr>Revisions to SE’s Program Review Guide &amp; Process, Part 1</vt:lpstr>
      <vt:lpstr>Where to Begin</vt:lpstr>
      <vt:lpstr>Library Budget Table</vt:lpstr>
      <vt:lpstr>Original Scholarly, Creative, &amp; Service Activities of Faculty Table</vt:lpstr>
      <vt:lpstr>Revised Scholarly, Creative, Grants, Service, &amp; Professional Development Activities of Faculty Table</vt:lpstr>
      <vt:lpstr>Revisions to SE’s Program Review Guide &amp; Process, Part 2</vt:lpstr>
      <vt:lpstr>Timeline for Program Review Activities 1</vt:lpstr>
      <vt:lpstr>Timeline for Program Review Activities 2</vt:lpstr>
      <vt:lpstr>Timeline for Program Review Activities 3</vt:lpstr>
      <vt:lpstr>Certificate Data</vt:lpstr>
      <vt:lpstr>OSRHE Program Review Form</vt:lpstr>
      <vt:lpstr>OSRHE Minimum Productivity Indicators</vt:lpstr>
      <vt:lpstr>OSRHE Quality Indicators</vt:lpstr>
      <vt:lpstr>Student SCH by course level in all major or program courses</vt:lpstr>
      <vt:lpstr>Revisions to SE’s Program Review Guide &amp; Process, Part 3</vt:lpstr>
      <vt:lpstr>Revisions to SE’s Program Review Guide &amp; Process, Part 4, still to be done</vt:lpstr>
      <vt:lpstr>The Role of the Organized Research &amp; Program Review Committee (ORPRGC)</vt:lpstr>
      <vt:lpstr>OSRHE History of Formula Funding</vt:lpstr>
      <vt:lpstr>OSRHE Guiding Principles in Performance Funding</vt:lpstr>
      <vt:lpstr>Proposed Framework for Oklahoma</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Program Review Update</dc:title>
  <dc:creator>Susan Ronnenberg</dc:creator>
  <cp:lastModifiedBy>Sondra Petty</cp:lastModifiedBy>
  <cp:revision>4</cp:revision>
  <dcterms:created xsi:type="dcterms:W3CDTF">2026-02-17T20:12:58Z</dcterms:created>
  <dcterms:modified xsi:type="dcterms:W3CDTF">2026-03-26T16:52:48Z</dcterms:modified>
</cp:coreProperties>
</file>