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62" r:id="rId4"/>
    <p:sldId id="259" r:id="rId5"/>
    <p:sldId id="260" r:id="rId6"/>
    <p:sldId id="261" r:id="rId7"/>
  </p:sldIdLst>
  <p:sldSz cx="9144000" cy="6858000" type="screen4x3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4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386336-ECEF-4EC9-BD21-BC9BDFC433B6}" type="datetimeFigureOut">
              <a:rPr lang="en-US" smtClean="0"/>
              <a:t>6/17/2013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514EA6-5ED0-4797-B0BF-B56F755B3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123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514EA6-5ED0-4797-B0BF-B56F755B37A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3092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6518-2A15-405F-930E-01220B6D77F1}" type="datetimeFigureOut">
              <a:rPr lang="en-US" smtClean="0"/>
              <a:t>6/17/2013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ECFE4-40E1-4A44-9744-8D71A6D6F1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998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6518-2A15-405F-930E-01220B6D77F1}" type="datetimeFigureOut">
              <a:rPr lang="en-US" smtClean="0"/>
              <a:t>6/17/2013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ECFE4-40E1-4A44-9744-8D71A6D6F1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60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6518-2A15-405F-930E-01220B6D77F1}" type="datetimeFigureOut">
              <a:rPr lang="en-US" smtClean="0"/>
              <a:t>6/17/2013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ECFE4-40E1-4A44-9744-8D71A6D6F1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1762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6518-2A15-405F-930E-01220B6D77F1}" type="datetimeFigureOut">
              <a:rPr lang="en-US" smtClean="0"/>
              <a:t>6/17/2013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ECFE4-40E1-4A44-9744-8D71A6D6F1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217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6518-2A15-405F-930E-01220B6D77F1}" type="datetimeFigureOut">
              <a:rPr lang="en-US" smtClean="0"/>
              <a:t>6/17/2013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ECFE4-40E1-4A44-9744-8D71A6D6F1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107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6518-2A15-405F-930E-01220B6D77F1}" type="datetimeFigureOut">
              <a:rPr lang="en-US" smtClean="0"/>
              <a:t>6/17/2013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ECFE4-40E1-4A44-9744-8D71A6D6F1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12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6518-2A15-405F-930E-01220B6D77F1}" type="datetimeFigureOut">
              <a:rPr lang="en-US" smtClean="0"/>
              <a:t>6/17/2013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ECFE4-40E1-4A44-9744-8D71A6D6F1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887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6518-2A15-405F-930E-01220B6D77F1}" type="datetimeFigureOut">
              <a:rPr lang="en-US" smtClean="0"/>
              <a:t>6/17/2013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ECFE4-40E1-4A44-9744-8D71A6D6F1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239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6518-2A15-405F-930E-01220B6D77F1}" type="datetimeFigureOut">
              <a:rPr lang="en-US" smtClean="0"/>
              <a:t>6/17/2013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ECFE4-40E1-4A44-9744-8D71A6D6F1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6518-2A15-405F-930E-01220B6D77F1}" type="datetimeFigureOut">
              <a:rPr lang="en-US" smtClean="0"/>
              <a:t>6/17/2013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ECFE4-40E1-4A44-9744-8D71A6D6F1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715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6518-2A15-405F-930E-01220B6D77F1}" type="datetimeFigureOut">
              <a:rPr lang="en-US" smtClean="0"/>
              <a:t>6/17/2013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ECFE4-40E1-4A44-9744-8D71A6D6F1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028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6518-2A15-405F-930E-01220B6D77F1}" type="datetimeFigureOut">
              <a:rPr lang="en-US" smtClean="0"/>
              <a:t>6/17/2013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ECFE4-40E1-4A44-9744-8D71A6D6F1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122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E46518-2A15-405F-930E-01220B6D77F1}" type="datetimeFigureOut">
              <a:rPr lang="en-US" smtClean="0"/>
              <a:t>6/17/2013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2ECFE4-40E1-4A44-9744-8D71A6D6F1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442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image" Target="../media/image1.emf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7" Type="http://schemas.openxmlformats.org/officeDocument/2006/relationships/image" Target="../media/image2.emf"/><Relationship Id="rId2" Type="http://schemas.openxmlformats.org/officeDocument/2006/relationships/tags" Target="../tags/tag5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tags" Target="../tags/tag9.xml"/><Relationship Id="rId7" Type="http://schemas.openxmlformats.org/officeDocument/2006/relationships/oleObject" Target="../embeddings/oleObject3.bin"/><Relationship Id="rId2" Type="http://schemas.openxmlformats.org/officeDocument/2006/relationships/tags" Target="../tags/tag8.xml"/><Relationship Id="rId1" Type="http://schemas.openxmlformats.org/officeDocument/2006/relationships/vmlDrawing" Target="../drawings/vmlDrawing3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7" Type="http://schemas.openxmlformats.org/officeDocument/2006/relationships/image" Target="../media/image4.emf"/><Relationship Id="rId2" Type="http://schemas.openxmlformats.org/officeDocument/2006/relationships/tags" Target="../tags/tag1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tags" Target="../tags/tag16.xml"/><Relationship Id="rId7" Type="http://schemas.openxmlformats.org/officeDocument/2006/relationships/slideLayout" Target="../slideLayouts/slideLayout12.xml"/><Relationship Id="rId2" Type="http://schemas.openxmlformats.org/officeDocument/2006/relationships/tags" Target="../tags/tag15.xml"/><Relationship Id="rId1" Type="http://schemas.openxmlformats.org/officeDocument/2006/relationships/vmlDrawing" Target="../drawings/vmlDrawing5.vml"/><Relationship Id="rId6" Type="http://schemas.openxmlformats.org/officeDocument/2006/relationships/tags" Target="../tags/tag19.xml"/><Relationship Id="rId5" Type="http://schemas.openxmlformats.org/officeDocument/2006/relationships/tags" Target="../tags/tag18.xml"/><Relationship Id="rId4" Type="http://schemas.openxmlformats.org/officeDocument/2006/relationships/tags" Target="../tags/tag17.xml"/><Relationship Id="rId9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7" Type="http://schemas.openxmlformats.org/officeDocument/2006/relationships/image" Target="../media/image6.emf"/><Relationship Id="rId2" Type="http://schemas.openxmlformats.org/officeDocument/2006/relationships/tags" Target="../tags/tag20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6.bin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2800" dirty="0" smtClean="0"/>
              <a:t>The magnitude of the gravitational force between you and the earth is equal to the magnitude of the gravitational force between the earth and you.</a:t>
            </a:r>
            <a:endParaRPr lang="en-US" sz="28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559795975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Chart" r:id="rId6" imgW="4572090" imgH="5143635" progId="MSGraph.Chart.8">
                  <p:embed followColorScheme="full"/>
                </p:oleObj>
              </mc:Choice>
              <mc:Fallback>
                <p:oleObj name="Chart" r:id="rId6" imgW="4572090" imgH="5143635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>
            <a:off x="1037590" y="1645920"/>
            <a:ext cx="847916" cy="487680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536408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The gravitational constant G depends on the mass of the bodies in question.</a:t>
            </a:r>
            <a:endParaRPr lang="en-US" sz="36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4166584056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Chart" r:id="rId6" imgW="4572090" imgH="5143635" progId="MSGraph.Chart.8">
                  <p:embed followColorScheme="full"/>
                </p:oleObj>
              </mc:Choice>
              <mc:Fallback>
                <p:oleObj name="Chart" r:id="rId6" imgW="4572090" imgH="5143635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 rot="10800000">
            <a:off x="81280" y="2290233"/>
            <a:ext cx="469900" cy="4699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4244703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When computing gravitational forces between objects, the distance between spherical objects is computed from</a:t>
            </a:r>
            <a:endParaRPr lang="en-US" sz="32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the center of each sphere.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the surface of each sphere.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478251783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4" name="Chart" r:id="rId7" imgW="4572090" imgH="5143635" progId="MSGraph.Chart.8">
                  <p:embed followColorScheme="full"/>
                </p:oleObj>
              </mc:Choice>
              <mc:Fallback>
                <p:oleObj name="Chart" r:id="rId7" imgW="4572090" imgH="5143635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-10160" y="1841500"/>
            <a:ext cx="584200" cy="584200"/>
          </a:xfrm>
          <a:prstGeom prst="smileyFace">
            <a:avLst/>
          </a:prstGeom>
          <a:solidFill>
            <a:srgbClr val="FFFF00"/>
          </a:solidFill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113744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The weight of an object depends only upon the object of largest mass closest to the object being weighed.</a:t>
            </a:r>
            <a:endParaRPr lang="en-US" sz="32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729529128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Chart" r:id="rId6" imgW="4572090" imgH="5143635" progId="MSGraph.Chart.8">
                  <p:embed followColorScheme="full"/>
                </p:oleObj>
              </mc:Choice>
              <mc:Fallback>
                <p:oleObj name="Chart" r:id="rId6" imgW="4572090" imgH="5143635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>
            <a:off x="172720" y="2374900"/>
            <a:ext cx="355600" cy="355600"/>
          </a:xfrm>
          <a:prstGeom prst="smileyFace">
            <a:avLst/>
          </a:prstGeom>
          <a:solidFill>
            <a:srgbClr val="FFFF00"/>
          </a:solidFill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4266366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Which of the following are examples of potential energy?</a:t>
            </a:r>
            <a:endParaRPr lang="en-US" sz="36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Kinetic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Elastic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Gravitational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225399395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Chart" r:id="rId8" imgW="4572090" imgH="5143635" progId="MSGraph.Chart.8">
                  <p:embed followColorScheme="full"/>
                </p:oleObj>
              </mc:Choice>
              <mc:Fallback>
                <p:oleObj name="Chart" r:id="rId8" imgW="4572090" imgH="5143635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2133600"/>
            <a:ext cx="1160653" cy="585216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AI2"/>
          <p:cNvSpPr/>
          <p:nvPr>
            <p:custDataLst>
              <p:tags r:id="rId6"/>
            </p:custDataLst>
          </p:nvPr>
        </p:nvSpPr>
        <p:spPr>
          <a:xfrm>
            <a:off x="1037590" y="2718816"/>
            <a:ext cx="2152777" cy="585216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420375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2" presetID="26" presetClass="emph" presetSubtype="0" repeatCount="1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  <p:bldP spid="5" grpId="1" animBg="1"/>
      <p:bldP spid="6" grpId="0" animBg="1"/>
      <p:bldP spid="6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The principle of conservation of energy holds only if the system in question is __________.</a:t>
            </a:r>
            <a:endParaRPr lang="en-US" sz="3200" dirty="0"/>
          </a:p>
        </p:txBody>
      </p:sp>
      <p:graphicFrame>
        <p:nvGraphicFramePr>
          <p:cNvPr id="4" name="TPResult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7183663"/>
              </p:ext>
            </p:extLst>
          </p:nvPr>
        </p:nvGraphicFramePr>
        <p:xfrm>
          <a:off x="127000" y="1587500"/>
          <a:ext cx="44450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000"/>
                <a:gridCol w="3175000"/>
              </a:tblGrid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Rank</a:t>
                      </a:r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Responses</a:t>
                      </a:r>
                      <a:endParaRPr lang="en-US" sz="2400" b="1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ISOLATED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CONSERVED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CONSTANT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4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5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6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Other</a:t>
                      </a:r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PKeyword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3864400"/>
              </p:ext>
            </p:extLst>
          </p:nvPr>
        </p:nvGraphicFramePr>
        <p:xfrm>
          <a:off x="127000" y="4914900"/>
          <a:ext cx="4445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45000"/>
              </a:tblGrid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Values: isolated;Iso...</a:t>
                      </a:r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Value Matches: 5</a:t>
                      </a:r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541659758"/>
              </p:ext>
            </p:extLst>
          </p:nvPr>
        </p:nvGraphicFramePr>
        <p:xfrm>
          <a:off x="4508500" y="15875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" name="Chart" r:id="rId6" imgW="4572090" imgH="5143635" progId="MSGraph.Chart.8">
                  <p:embed followColorScheme="full"/>
                </p:oleObj>
              </mc:Choice>
              <mc:Fallback>
                <p:oleObj name="Chart" r:id="rId6" imgW="4572090" imgH="5143635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15875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2359543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ASPOLLED" val="66666A3C97D64544B1190CE30A3FF846"/>
  <p:tag name="TPVERSION" val="5"/>
  <p:tag name="TPFULLVERSION" val="5.2.0.3121"/>
  <p:tag name="PPTVERSION" val="14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B2572E24F48C418CAB5FE5C7E4F62946&lt;/guid&gt;&#10;        &lt;description /&gt;&#10;        &lt;date&gt;6/17/2013 8:19:59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2B51585AF8404BCA83484A7F732A15C5&lt;/guid&gt;&#10;            &lt;repollguid&gt;D4432E7E62914A53A64BD0C654E85EB9&lt;/repollguid&gt;&#10;            &lt;sourceid&gt;6D533B2CC0F043C88443E64216A3C7A1&lt;/sourceid&gt;&#10;            &lt;questiontext&gt;The weight of an object depends only upon the object of largest mass closest to the object being weighed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458889127AC242F4A73B0BBA5881D57D&lt;/guid&gt;&#10;                    &lt;answertext&gt;True&lt;/answertext&gt;&#10;                    &lt;valuetype&gt;-1&lt;/valuetype&gt;&#10;                &lt;/answer&gt;&#10;                &lt;answer&gt;&#10;                    &lt;guid&gt;FFFB3AD3AB3148D4A9937912D97C8D91&lt;/guid&gt;&#10;                    &lt;answertext&gt;False&lt;/answertext&gt;&#10;                    &lt;valuetype&gt;1&lt;/valuetype&gt;&#10;                &lt;/answer&gt;&#10;            &lt;/answers&gt;&#10;        &lt;/multichoice&gt;&#10;    &lt;/questions&gt;&#10;&lt;/questionlist&gt;"/>
  <p:tag name="RESULTS" val="The weight of an object depends only upon the object of largest mass closest to the object being weighed.&#10;7[;]7[;]7[;]False[;]6[;]&#10;1.85714285714286[;]2[;]0.349927106111883[;]0.122448979591837&#10;1[;]-1[;]True1[;]True[;]&#10;6[;]1[;]False2[;]False[;]&#10;"/>
  <p:tag name="HASRESULTS" val="Tru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1D0B622BFFEC4EECB501CF51A4EEFBCA&lt;/guid&gt;&#10;        &lt;description /&gt;&#10;        &lt;date&gt;6/17/2013 8:28:28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BF412DA4F78745FEA7FFADDC35EF38FD&lt;/guid&gt;&#10;            &lt;repollguid&gt;1E426107CF834D8CB85A10FF88C1E798&lt;/repollguid&gt;&#10;            &lt;sourceid&gt;6CEE8ADF6A8E4E38BB252D5D7BFFB6E3&lt;/sourceid&gt;&#10;            &lt;questiontext&gt;Which of the following are examples of potential energy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5375E01AA1F74F14B10FDFF319F14710&lt;/guid&gt;&#10;                    &lt;answertext&gt;Kinetic&lt;/answertext&gt;&#10;                    &lt;valuetype&gt;-1&lt;/valuetype&gt;&#10;                &lt;/answer&gt;&#10;                &lt;answer&gt;&#10;                    &lt;guid&gt;27B6AE047B9644969177E4D08AEF6D1A&lt;/guid&gt;&#10;                    &lt;answertext&gt;Elastic&lt;/answertext&gt;&#10;                    &lt;valuetype&gt;1&lt;/valuetype&gt;&#10;                &lt;/answer&gt;&#10;                &lt;answer&gt;&#10;                    &lt;guid&gt;1ED0865616E34248B920372C2BFC3B0B&lt;/guid&gt;&#10;                    &lt;answertext&gt;Gravitational&lt;/answertext&gt;&#10;                    &lt;valuetype&gt;1&lt;/valuetype&gt;&#10;                &lt;/answer&gt;&#10;            &lt;/answers&gt;&#10;        &lt;/multichoice&gt;&#10;    &lt;/questions&gt;&#10;&lt;/questionlist&gt;"/>
  <p:tag name="RESULTS" val="Which of the following are examples of potential energy?&#10;7[;]7[;]7[;]False[;]7[;]&#10;2.14285714285714[;]2[;]0.349927106111883[;]0.122448979591837&#10;0[;]-1[;]Kinetic1[;]Kinetic[;]&#10;6[;]1[;]Elastic2[;]Elastic[;]&#10;1[;]1[;]Gravitational3[;]Gravitational[;]&#10;"/>
  <p:tag name="HASRESULTS" val="Tru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RESULTS" val="The magnitude of the gravitational force between you and the earth is equal to the magnitude of the gravitational force between the earth and you.&#10;7[;]7[;]7[;]False[;]7[;]&#10;1[;]1[;]0[;]0&#10;7[;]1[;]True1[;]True[;]&#10;0[;]-1[;]False2[;]False[;]&#10;"/>
  <p:tag name="HASRESULTS" val="True"/>
  <p:tag name="TYPE" val="TrueFalse"/>
  <p:tag name="TPQUESTIONXML" val="﻿&lt;?xml version=&quot;1.0&quot; encoding=&quot;utf-8&quot;?&gt;&#10;&lt;questionlist&gt;&#10;    &lt;properties&gt;&#10;        &lt;guid&gt;D2BC11B427104B68B44C2F2017C6F393&lt;/guid&gt;&#10;        &lt;description /&gt;&#10;        &lt;date&gt;6/17/2013 8:13:28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5565217BF4B2401B802F8F58A54A4373&lt;/guid&gt;&#10;            &lt;repollguid&gt;E2EC2F5D20FD4F9496D8188E57A096C6&lt;/repollguid&gt;&#10;            &lt;sourceid&gt;9E3586CCDE3C4BD1A1617DCE8DB4C820&lt;/sourceid&gt;&#10;            &lt;questiontext&gt;The magnitude of the gravitational force between you and the earth is equal to the magnitude of the gravitational force between the earth and you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2B5D18A67D264A39AE6497F336206223&lt;/guid&gt;&#10;                    &lt;answertext&gt;True&lt;/answertext&gt;&#10;                    &lt;valuetype&gt;1&lt;/valuetype&gt;&#10;                &lt;/answer&gt;&#10;                &lt;answer&gt;&#10;                    &lt;guid&gt;9422C9A2112444AD85FF6487D92FF188&lt;/guid&gt;&#10;                    &lt;answertext&gt;False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ULTS" val="The principle of conservation of energy holds only if the system in question is __________.&#10;7[;]7[;]7[;]False[;]5[;]isolated;Isolated&#10;0[;]0[;]0[;]0&#10;1[;]-1[;]CONSERVED[;]CONSERVED[;]&#10;1[;]-1[;]CONSTANT[;]CONSTANT[;]&#10;5[;]1[;]ISOLATED[;]ISOLATED[;]&#10;"/>
  <p:tag name="HASRESULTS" val="True"/>
  <p:tag name="AUTOOPENPOLL" val="True"/>
  <p:tag name="AUTOFORMATCHART" val="True"/>
  <p:tag name="TYPE" val="ShortAnswerSlide"/>
  <p:tag name="TPQUESTIONXML" val="﻿&lt;?xml version=&quot;1.0&quot; encoding=&quot;utf-8&quot;?&gt;&#10;&lt;questionlist&gt;&#10;    &lt;properties&gt;&#10;        &lt;guid&gt;DDAF771CBF5E4ADE8A236E5693AB5A46&lt;/guid&gt;&#10;        &lt;description /&gt;&#10;        &lt;date&gt;6/17/2013 8:32:0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shortanswer&gt;&#10;            &lt;guid&gt;C4E38BAF98AF4CB89CF7B5C01171A0F6&lt;/guid&gt;&#10;            &lt;repollguid&gt;D881E9F841A84041951F45260AF92962&lt;/repollguid&gt;&#10;            &lt;sourceid&gt;03619D28B7184F2E9DAD4D1B763AA6A8&lt;/sourceid&gt;&#10;            &lt;questiontext&gt;The principle of conservation of energy holds only if the system in question is __________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correctanswerindicator&gt;True&lt;/correctanswerindicator&gt;&#10;            &lt;keywordvaluetype&gt;1&lt;/keywordvaluetype&gt;&#10;            &lt;keywords&gt;&#10;                &lt;keyword&gt;isolated&lt;/keyword&gt;&#10;                &lt;keyword&gt;Isolated&lt;/keyword&gt;&#10;            &lt;/keywords&gt;&#10;        &lt;/shortanswer&gt;&#10;    &lt;/questions&gt;&#10;&lt;/questionlist&gt;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02E7D0686EFE40BAA538803A527AF835&lt;/guid&gt;&#10;        &lt;description /&gt;&#10;        &lt;date&gt;6/17/2013 8:15:35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86E015AF4F1B4B36B6A45F53C80BF1A0&lt;/guid&gt;&#10;            &lt;repollguid&gt;CB11D07BBF9F431DA65EBB35D96D770C&lt;/repollguid&gt;&#10;            &lt;sourceid&gt;AFC8DDA9A2164309800E967AB1C6371E&lt;/sourceid&gt;&#10;            &lt;questiontext&gt;The gravitational constant G depends on the mass of the bodies in question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CCA13F7CD5FB4184904B4934640F53DB&lt;/guid&gt;&#10;                    &lt;answertext&gt;True&lt;/answertext&gt;&#10;                    &lt;valuetype&gt;-1&lt;/valuetype&gt;&#10;                &lt;/answer&gt;&#10;                &lt;answer&gt;&#10;                    &lt;guid&gt;1B4EF80AC8494C0CBC4BCF4AD0DB12D8&lt;/guid&gt;&#10;                    &lt;answertext&gt;False&lt;/answertext&gt;&#10;                    &lt;valuetype&gt;1&lt;/valuetype&gt;&#10;                &lt;/answer&gt;&#10;            &lt;/answers&gt;&#10;        &lt;/multichoice&gt;&#10;    &lt;/questions&gt;&#10;&lt;/questionlist&gt;"/>
  <p:tag name="RESULTS" val="The gravitational constant G depends on the mass of the bodies in question.&#10;7[;]7[;]7[;]False[;]3[;]&#10;1.42857142857143[;]1[;]0.494871659305394[;]0.244897959183673&#10;4[;]-1[;]True1[;]True[;]&#10;3[;]1[;]False2[;]False[;]&#10;"/>
  <p:tag name="HASRESULTS" val="Tru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F92E94E493C24EB0A897940543BA5937&lt;/guid&gt;&#10;        &lt;description /&gt;&#10;        &lt;date&gt;6/17/2013 8:44:1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254EB73C7A004F20AE5A5839FF8AD38A&lt;/guid&gt;&#10;            &lt;repollguid&gt;9CA6ED7FE8DD4CF5AE4C4C44B7D5789E&lt;/repollguid&gt;&#10;            &lt;sourceid&gt;9CC9DB931F64483D874476609DE22E83&lt;/sourceid&gt;&#10;            &lt;questiontext&gt;When computing gravitational forces between objects, the distance between spherical objects is computed from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ACC35CB20DE849A7B06DC5568E1CB0C5&lt;/guid&gt;&#10;                    &lt;answertext&gt;the center of each sphere.&lt;/answertext&gt;&#10;                    &lt;valuetype&gt;1&lt;/valuetype&gt;&#10;                &lt;/answer&gt;&#10;                &lt;answer&gt;&#10;                    &lt;guid&gt;6615D0A4CE0F40B8B2E5DD5247FB6903&lt;/guid&gt;&#10;                    &lt;answertext&gt;the surface of each sphere.&lt;/answertext&gt;&#10;                    &lt;valuetype&gt;-1&lt;/valuetype&gt;&#10;                &lt;/answer&gt;&#10;            &lt;/answers&gt;&#10;        &lt;/multichoice&gt;&#10;    &lt;/questions&gt;&#10;&lt;/questionlist&gt;"/>
  <p:tag name="RESULTS" val="When computing gravitational forces between objects, the distance between spherical objects is computed from&#10;7[;]7[;]7[;]False[;]7[;]&#10;1[;]1[;]0[;]0&#10;7[;]1[;]the center of each sphere.1[;]the center of each sphere.[;]&#10;0[;]-1[;]the surface of each sphere.2[;]the surface of each sphere.[;]&#10;"/>
  <p:tag name="HASRESULTS" val="Tru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142</Words>
  <Application>Microsoft Office PowerPoint</Application>
  <PresentationFormat>On-screen Show (4:3)</PresentationFormat>
  <Paragraphs>32</Paragraphs>
  <Slides>6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Microsoft Graph Chart</vt:lpstr>
      <vt:lpstr>The magnitude of the gravitational force between you and the earth is equal to the magnitude of the gravitational force between the earth and you.</vt:lpstr>
      <vt:lpstr>The gravitational constant G depends on the mass of the bodies in question.</vt:lpstr>
      <vt:lpstr>When computing gravitational forces between objects, the distance between spherical objects is computed from</vt:lpstr>
      <vt:lpstr>The weight of an object depends only upon the object of largest mass closest to the object being weighed.</vt:lpstr>
      <vt:lpstr>Which of the following are examples of potential energy?</vt:lpstr>
      <vt:lpstr>The principle of conservation of energy holds only if the system in question is __________.</vt:lpstr>
    </vt:vector>
  </TitlesOfParts>
  <Company>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Karl H. Frinkle</dc:creator>
  <cp:lastModifiedBy>Karl H. Frinkle</cp:lastModifiedBy>
  <cp:revision>15</cp:revision>
  <dcterms:created xsi:type="dcterms:W3CDTF">2013-06-17T13:12:35Z</dcterms:created>
  <dcterms:modified xsi:type="dcterms:W3CDTF">2013-06-17T17:03:44Z</dcterms:modified>
</cp:coreProperties>
</file>