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8" r:id="rId3"/>
    <p:sldId id="259" r:id="rId4"/>
    <p:sldId id="262" r:id="rId5"/>
    <p:sldId id="263" r:id="rId6"/>
    <p:sldId id="260" r:id="rId7"/>
  </p:sldIdLst>
  <p:sldSz cx="9144000" cy="6858000" type="screen4x3"/>
  <p:notesSz cx="6858000" cy="9144000"/>
  <p:custDataLst>
    <p:tags r:id="rId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CF11D-6F07-4080-8255-B3B4C1945A2C}" type="datetimeFigureOut">
              <a:rPr lang="en-US" smtClean="0"/>
              <a:t>8/26/2013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B7C9B-6127-4076-8673-B30A970310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59499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CF11D-6F07-4080-8255-B3B4C1945A2C}" type="datetimeFigureOut">
              <a:rPr lang="en-US" smtClean="0"/>
              <a:t>8/26/2013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B7C9B-6127-4076-8673-B30A970310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7458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CF11D-6F07-4080-8255-B3B4C1945A2C}" type="datetimeFigureOut">
              <a:rPr lang="en-US" smtClean="0"/>
              <a:t>8/26/2013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B7C9B-6127-4076-8673-B30A970310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64469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CF11D-6F07-4080-8255-B3B4C1945A2C}" type="datetimeFigureOut">
              <a:rPr lang="en-US" smtClean="0"/>
              <a:t>8/26/2013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B7C9B-6127-4076-8673-B30A970310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94597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CF11D-6F07-4080-8255-B3B4C1945A2C}" type="datetimeFigureOut">
              <a:rPr lang="en-US" smtClean="0"/>
              <a:t>8/26/2013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B7C9B-6127-4076-8673-B30A970310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68908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CF11D-6F07-4080-8255-B3B4C1945A2C}" type="datetimeFigureOut">
              <a:rPr lang="en-US" smtClean="0"/>
              <a:t>8/26/2013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B7C9B-6127-4076-8673-B30A970310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4500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CF11D-6F07-4080-8255-B3B4C1945A2C}" type="datetimeFigureOut">
              <a:rPr lang="en-US" smtClean="0"/>
              <a:t>8/26/2013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B7C9B-6127-4076-8673-B30A970310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3768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CF11D-6F07-4080-8255-B3B4C1945A2C}" type="datetimeFigureOut">
              <a:rPr lang="en-US" smtClean="0"/>
              <a:t>8/26/2013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B7C9B-6127-4076-8673-B30A970310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92923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CF11D-6F07-4080-8255-B3B4C1945A2C}" type="datetimeFigureOut">
              <a:rPr lang="en-US" smtClean="0"/>
              <a:t>8/26/2013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B7C9B-6127-4076-8673-B30A970310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2064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CF11D-6F07-4080-8255-B3B4C1945A2C}" type="datetimeFigureOut">
              <a:rPr lang="en-US" smtClean="0"/>
              <a:t>8/26/2013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B7C9B-6127-4076-8673-B30A970310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5130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CF11D-6F07-4080-8255-B3B4C1945A2C}" type="datetimeFigureOut">
              <a:rPr lang="en-US" smtClean="0"/>
              <a:t>8/26/2013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B7C9B-6127-4076-8673-B30A970310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068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CF11D-6F07-4080-8255-B3B4C1945A2C}" type="datetimeFigureOut">
              <a:rPr lang="en-US" smtClean="0"/>
              <a:t>8/26/2013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B7C9B-6127-4076-8673-B30A970310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3668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2CF11D-6F07-4080-8255-B3B4C1945A2C}" type="datetimeFigureOut">
              <a:rPr lang="en-US" smtClean="0"/>
              <a:t>8/26/2013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3B7C9B-6127-4076-8673-B30A970310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207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.bin"/><Relationship Id="rId4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5.xml"/><Relationship Id="rId7" Type="http://schemas.openxmlformats.org/officeDocument/2006/relationships/image" Target="../media/image2.emf"/><Relationship Id="rId2" Type="http://schemas.openxmlformats.org/officeDocument/2006/relationships/tags" Target="../tags/tag4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2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8.xml"/><Relationship Id="rId7" Type="http://schemas.openxmlformats.org/officeDocument/2006/relationships/image" Target="../media/image3.emf"/><Relationship Id="rId2" Type="http://schemas.openxmlformats.org/officeDocument/2006/relationships/tags" Target="../tags/tag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3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tags" Target="../tags/tag11.xml"/><Relationship Id="rId2" Type="http://schemas.openxmlformats.org/officeDocument/2006/relationships/tags" Target="../tags/tag10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4.emf"/><Relationship Id="rId5" Type="http://schemas.openxmlformats.org/officeDocument/2006/relationships/oleObject" Target="../embeddings/oleObject4.bin"/><Relationship Id="rId4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tags" Target="../tags/tag13.xml"/><Relationship Id="rId7" Type="http://schemas.openxmlformats.org/officeDocument/2006/relationships/image" Target="../media/image5.emf"/><Relationship Id="rId2" Type="http://schemas.openxmlformats.org/officeDocument/2006/relationships/tags" Target="../tags/tag1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5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1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tags" Target="../tags/tag16.xml"/><Relationship Id="rId2" Type="http://schemas.openxmlformats.org/officeDocument/2006/relationships/tags" Target="../tags/tag15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6.emf"/><Relationship Id="rId5" Type="http://schemas.openxmlformats.org/officeDocument/2006/relationships/oleObject" Target="../embeddings/oleObject6.bin"/><Relationship Id="rId4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Autofit/>
          </a:bodyPr>
          <a:lstStyle/>
          <a:p>
            <a:r>
              <a:rPr lang="el-GR" sz="3600" dirty="0" smtClean="0"/>
              <a:t>Δ</a:t>
            </a:r>
            <a:r>
              <a:rPr lang="en-US" sz="3600" dirty="0" smtClean="0"/>
              <a:t>velocity is related linearly to acceleration</a:t>
            </a:r>
            <a:endParaRPr lang="en-US" sz="3600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114800" cy="45259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True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False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3220150855"/>
              </p:ext>
            </p:extLst>
          </p:nvPr>
        </p:nvGraphicFramePr>
        <p:xfrm>
          <a:off x="4508500" y="16002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6" name="Chart" r:id="rId5" imgW="4572000" imgH="5143500" progId="MSGraph.Chart.8">
                  <p:embed followColorScheme="full"/>
                </p:oleObj>
              </mc:Choice>
              <mc:Fallback>
                <p:oleObj name="Chart" r:id="rId5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508500" y="1600200"/>
                        <a:ext cx="4572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40720805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2400" dirty="0"/>
              <a:t>If it takes </a:t>
            </a:r>
            <a:r>
              <a:rPr lang="en-US" sz="2400" i="1" dirty="0"/>
              <a:t>t</a:t>
            </a:r>
            <a:r>
              <a:rPr lang="en-US" sz="2400" dirty="0"/>
              <a:t> seconds to go from stop to a velocity </a:t>
            </a:r>
            <a:r>
              <a:rPr lang="en-US" sz="2400" i="1" dirty="0"/>
              <a:t>v</a:t>
            </a:r>
            <a:r>
              <a:rPr lang="en-US" sz="2400" dirty="0"/>
              <a:t> under constant acceleration, how long will it take to go from stop to a velocity of </a:t>
            </a:r>
            <a:r>
              <a:rPr lang="en-US" sz="2400" i="1" dirty="0"/>
              <a:t>2v</a:t>
            </a:r>
            <a:r>
              <a:rPr lang="en-US" sz="2400" dirty="0"/>
              <a:t> under the same acceleration?</a:t>
            </a:r>
            <a:endParaRPr lang="en-US" sz="2400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600200"/>
            <a:ext cx="4114800" cy="45259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i="1" dirty="0" smtClean="0"/>
              <a:t>t</a:t>
            </a:r>
            <a:r>
              <a:rPr lang="en-US" dirty="0" smtClean="0"/>
              <a:t>/2</a:t>
            </a:r>
            <a:endParaRPr lang="en-US" dirty="0" smtClean="0"/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i="1" dirty="0" smtClean="0"/>
              <a:t>t</a:t>
            </a:r>
            <a:endParaRPr lang="en-US" i="1" dirty="0" smtClean="0"/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2</a:t>
            </a:r>
            <a:r>
              <a:rPr lang="en-US" i="1" dirty="0" smtClean="0"/>
              <a:t>t</a:t>
            </a:r>
            <a:endParaRPr lang="en-US" i="1" dirty="0" smtClean="0"/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i="1" dirty="0" smtClean="0"/>
              <a:t>t</a:t>
            </a:r>
            <a:r>
              <a:rPr lang="en-US" baseline="30000" dirty="0" smtClean="0"/>
              <a:t>2</a:t>
            </a:r>
            <a:endParaRPr lang="en-US" baseline="30000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2839627094"/>
              </p:ext>
            </p:extLst>
          </p:nvPr>
        </p:nvGraphicFramePr>
        <p:xfrm>
          <a:off x="4508500" y="16002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9" name="Chart" r:id="rId6" imgW="4572000" imgH="5143500" progId="MSGraph.Chart.8">
                  <p:embed followColorScheme="full"/>
                </p:oleObj>
              </mc:Choice>
              <mc:Fallback>
                <p:oleObj name="Chart" r:id="rId6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508500" y="1600200"/>
                        <a:ext cx="4572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2994509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Autofit/>
          </a:bodyPr>
          <a:lstStyle/>
          <a:p>
            <a:r>
              <a:rPr lang="en-US" sz="2200" dirty="0"/>
              <a:t>If it takes </a:t>
            </a:r>
            <a:r>
              <a:rPr lang="en-US" sz="2200" i="1" dirty="0"/>
              <a:t>t</a:t>
            </a:r>
            <a:r>
              <a:rPr lang="en-US" sz="2200" dirty="0"/>
              <a:t> seconds to go from stop to a velocity </a:t>
            </a:r>
            <a:r>
              <a:rPr lang="en-US" sz="2200" i="1" dirty="0"/>
              <a:t>v</a:t>
            </a:r>
            <a:r>
              <a:rPr lang="en-US" sz="2200" dirty="0"/>
              <a:t> under constant acceleration, how long will it take to go from stop to a velocity of </a:t>
            </a:r>
            <a:r>
              <a:rPr lang="en-US" sz="2200" i="1" dirty="0" smtClean="0"/>
              <a:t>v</a:t>
            </a:r>
            <a:r>
              <a:rPr lang="en-US" sz="2200" dirty="0" smtClean="0"/>
              <a:t> </a:t>
            </a:r>
            <a:r>
              <a:rPr lang="en-US" sz="2200" dirty="0"/>
              <a:t>under the </a:t>
            </a:r>
            <a:r>
              <a:rPr lang="en-US" sz="2200" dirty="0" smtClean="0"/>
              <a:t>twice the </a:t>
            </a:r>
            <a:r>
              <a:rPr lang="en-US" sz="2200" dirty="0"/>
              <a:t>acceleration?</a:t>
            </a: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600200"/>
            <a:ext cx="4114800" cy="45259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i="1" dirty="0"/>
              <a:t>t</a:t>
            </a:r>
            <a:r>
              <a:rPr lang="en-US" dirty="0"/>
              <a:t>/2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i="1" dirty="0"/>
              <a:t>t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/>
              <a:t>2</a:t>
            </a:r>
            <a:r>
              <a:rPr lang="en-US" i="1" dirty="0"/>
              <a:t>t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i="1" dirty="0"/>
              <a:t>t</a:t>
            </a:r>
            <a:r>
              <a:rPr lang="en-US" baseline="30000" dirty="0"/>
              <a:t>2</a:t>
            </a:r>
            <a:endParaRPr lang="en-US" baseline="30000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1497140372"/>
              </p:ext>
            </p:extLst>
          </p:nvPr>
        </p:nvGraphicFramePr>
        <p:xfrm>
          <a:off x="4508500" y="16002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1" name="Chart" r:id="rId6" imgW="4572000" imgH="5143500" progId="MSGraph.Chart.8">
                  <p:embed followColorScheme="full"/>
                </p:oleObj>
              </mc:Choice>
              <mc:Fallback>
                <p:oleObj name="Chart" r:id="rId6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508500" y="1600200"/>
                        <a:ext cx="4572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87393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Δ</a:t>
            </a:r>
            <a:r>
              <a:rPr lang="en-US" dirty="0" smtClean="0"/>
              <a:t>position is </a:t>
            </a:r>
            <a:r>
              <a:rPr lang="en-US" dirty="0"/>
              <a:t>related linearly to </a:t>
            </a:r>
            <a:r>
              <a:rPr lang="en-US" dirty="0" smtClean="0"/>
              <a:t>velocity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114800" cy="45259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True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False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1123247858"/>
              </p:ext>
            </p:extLst>
          </p:nvPr>
        </p:nvGraphicFramePr>
        <p:xfrm>
          <a:off x="4508500" y="16002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9" name="Chart" r:id="rId5" imgW="4572000" imgH="5143500" progId="MSGraph.Chart.8">
                  <p:embed followColorScheme="full"/>
                </p:oleObj>
              </mc:Choice>
              <mc:Fallback>
                <p:oleObj name="Chart" r:id="rId5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508500" y="1600200"/>
                        <a:ext cx="4572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3012883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l-GR" sz="3200" dirty="0" smtClean="0"/>
              <a:t>Δ</a:t>
            </a:r>
            <a:r>
              <a:rPr lang="en-US" sz="3200" dirty="0" smtClean="0"/>
              <a:t>position is related ________ to acceleration</a:t>
            </a:r>
            <a:endParaRPr lang="en-US" sz="3200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600200"/>
            <a:ext cx="4114800" cy="45259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linearly	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err="1" smtClean="0"/>
              <a:t>quadratically</a:t>
            </a:r>
            <a:endParaRPr lang="en-US" dirty="0" smtClean="0"/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inversely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It depends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4276776893"/>
              </p:ext>
            </p:extLst>
          </p:nvPr>
        </p:nvGraphicFramePr>
        <p:xfrm>
          <a:off x="4508500" y="16002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name="Chart" r:id="rId6" imgW="4572000" imgH="5143500" progId="MSGraph.Chart.8">
                  <p:embed followColorScheme="full"/>
                </p:oleObj>
              </mc:Choice>
              <mc:Fallback>
                <p:oleObj name="Chart" r:id="rId6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508500" y="1600200"/>
                        <a:ext cx="4572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3260913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US" sz="2200" dirty="0" smtClean="0"/>
              <a:t>Initially at rest, under constant acceleration, it takes </a:t>
            </a:r>
            <a:r>
              <a:rPr lang="en-US" sz="2200" i="1" dirty="0" smtClean="0"/>
              <a:t>t</a:t>
            </a:r>
            <a:r>
              <a:rPr lang="en-US" sz="2200" dirty="0" smtClean="0"/>
              <a:t> seconds to go a distance </a:t>
            </a:r>
            <a:r>
              <a:rPr lang="en-US" sz="2200" i="1" dirty="0" smtClean="0"/>
              <a:t>x</a:t>
            </a:r>
            <a:r>
              <a:rPr lang="en-US" sz="2200" dirty="0" smtClean="0"/>
              <a:t>.  After another </a:t>
            </a:r>
            <a:r>
              <a:rPr lang="en-US" sz="2200" i="1" dirty="0" smtClean="0"/>
              <a:t>t</a:t>
            </a:r>
            <a:r>
              <a:rPr lang="en-US" sz="2200" dirty="0" smtClean="0"/>
              <a:t> seconds (total time is 2</a:t>
            </a:r>
            <a:r>
              <a:rPr lang="en-US" sz="2200" i="1" dirty="0" smtClean="0"/>
              <a:t>t</a:t>
            </a:r>
            <a:r>
              <a:rPr lang="en-US" sz="2200" dirty="0" smtClean="0"/>
              <a:t>), a distance 2</a:t>
            </a:r>
            <a:r>
              <a:rPr lang="en-US" sz="2200" i="1" dirty="0" smtClean="0"/>
              <a:t>x</a:t>
            </a:r>
            <a:r>
              <a:rPr lang="en-US" sz="2200" dirty="0" smtClean="0"/>
              <a:t> has been traveled.</a:t>
            </a:r>
            <a:endParaRPr lang="en-US" sz="2200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114800" cy="45259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True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False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3304172775"/>
              </p:ext>
            </p:extLst>
          </p:nvPr>
        </p:nvGraphicFramePr>
        <p:xfrm>
          <a:off x="4508500" y="16002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3" name="Chart" r:id="rId5" imgW="4572000" imgH="5143500" progId="MSGraph.Chart.8">
                  <p:embed followColorScheme="full"/>
                </p:oleObj>
              </mc:Choice>
              <mc:Fallback>
                <p:oleObj name="Chart" r:id="rId5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508500" y="1600200"/>
                        <a:ext cx="4572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1789526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VERSION" val="5"/>
  <p:tag name="TPFULLVERSION" val="5.2.0.3121"/>
  <p:tag name="PPTVERSION" val="14"/>
  <p:tag name="TPOS" val="2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TrueFalse"/>
  <p:tag name="TPQUESTIONXML" val="﻿&lt;?xml version=&quot;1.0&quot; encoding=&quot;utf-8&quot;?&gt;&#10;&lt;questionlist&gt;&#10;    &lt;properties&gt;&#10;        &lt;guid&gt;5E9694774A90443C897018D6A8C1565E&lt;/guid&gt;&#10;        &lt;description /&gt;&#10;        &lt;date&gt;8/26/2013 1:41:47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2962BA9C614E4FC091FE43E86C8A13EE&lt;/guid&gt;&#10;            &lt;repollguid&gt;F3AB8EEB9ECB4FE68C1E211EDDEC80F1&lt;/repollguid&gt;&#10;            &lt;sourceid&gt;8D70EF5C6B014AF6BA4D563063D95E0A&lt;/sourceid&gt;&#10;            &lt;questiontext&gt;Δposition is related linearly to velocity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truefalse&gt;True&lt;/truefalse&gt;&#10;            &lt;answers&gt;&#10;                &lt;answer&gt;&#10;                    &lt;guid&gt;4E508B0F6ED946ED98D71506FD6E17C5&lt;/guid&gt;&#10;                    &lt;answertext&gt;True&lt;/answertext&gt;&#10;                    &lt;valuetype&gt;1&lt;/valuetype&gt;&#10;                &lt;/answer&gt;&#10;                &lt;answer&gt;&#10;                    &lt;guid&gt;CFC148B5943645B6B2F18ABB13232ADA&lt;/guid&gt;&#10;                    &lt;answertext&gt;False&lt;/answertext&gt;&#10;                    &lt;valuetype&gt;-1&lt;/valuetype&gt;&#10;                &lt;/answer&gt;&#10;            &lt;/answers&gt;&#10;        &lt;/multichoice&gt;&#10;    &lt;/questions&gt;&#10;&lt;/questionlist&gt;"/>
  <p:tag name="HASRESULTS" val="Fals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MultiChoiceSlide"/>
  <p:tag name="TPQUESTIONXML" val="﻿&lt;?xml version=&quot;1.0&quot; encoding=&quot;utf-8&quot;?&gt;&#10;&lt;questionlist&gt;&#10;    &lt;properties&gt;&#10;        &lt;guid&gt;8BB6AFD0DC2C4CD0A76F22F96B500DB4&lt;/guid&gt;&#10;        &lt;description /&gt;&#10;        &lt;date&gt;8/26/2013 1:42:30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B07D7BAB76BC49459CC7BC534DFA8DC0&lt;/guid&gt;&#10;            &lt;repollguid&gt;30BD97C986564B3F8C286D7D71E025E3&lt;/repollguid&gt;&#10;            &lt;sourceid&gt;0BC98381D93C4968B57EBB182A189781&lt;/sourceid&gt;&#10;            &lt;questiontext&gt;Δposition is related ________ to acceleration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CE71D5B407764A2E8F1756DC65C98913&lt;/guid&gt;&#10;                    &lt;answertext&gt;linearly &lt;/answertext&gt;&#10;                    &lt;valuetype&gt;-1&lt;/valuetype&gt;&#10;                &lt;/answer&gt;&#10;                &lt;answer&gt;&#10;                    &lt;guid&gt;887BB4B1CF8B4B369005E2D7CD269DB1&lt;/guid&gt;&#10;                    &lt;answertext&gt;quadratically&lt;/answertext&gt;&#10;                    &lt;valuetype&gt;-1&lt;/valuetype&gt;&#10;                &lt;/answer&gt;&#10;                &lt;answer&gt;&#10;                    &lt;guid&gt;A360C9441BD44FAF9AB5142D9F214AF2&lt;/guid&gt;&#10;                    &lt;answertext&gt;inversely&lt;/answertext&gt;&#10;                    &lt;valuetype&gt;-1&lt;/valuetype&gt;&#10;                &lt;/answer&gt;&#10;                &lt;answer&gt;&#10;                    &lt;guid&gt;5AB9635702E446469C40F7217028F59E&lt;/guid&gt;&#10;                    &lt;answertext&gt;It depends&lt;/answertext&gt;&#10;                    &lt;valuetype&gt;1&lt;/valuetype&gt;&#10;                &lt;/answer&gt;&#10;            &lt;/answers&gt;&#10;        &lt;/multichoice&gt;&#10;    &lt;/questions&gt;&#10;&lt;/questionlist&gt;"/>
  <p:tag name="HASRESULTS" val="Fals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TrueFalse"/>
  <p:tag name="TPQUESTIONXML" val="﻿&lt;?xml version=&quot;1.0&quot; encoding=&quot;utf-8&quot;?&gt;&#10;&lt;questionlist&gt;&#10;    &lt;properties&gt;&#10;        &lt;guid&gt;4A09EF6388FF407D96411A06C34D92F3&lt;/guid&gt;&#10;        &lt;description /&gt;&#10;        &lt;date&gt;8/26/2013 1:35:58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2C12F1B4E0C54BC082B5F6A74563CAD6&lt;/guid&gt;&#10;            &lt;repollguid&gt;51AD647D1E1F4F16997142AAA715EAC9&lt;/repollguid&gt;&#10;            &lt;sourceid&gt;75DBDA1567124BD18795DAEBAAB0CCC6&lt;/sourceid&gt;&#10;            &lt;questiontext&gt;Initially at rest, under constant acceleration, it takes t seconds to go a distance x.  After another t seconds (total time is 2t), a distance 2x has been traveled.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truefalse&gt;True&lt;/truefalse&gt;&#10;            &lt;answers&gt;&#10;                &lt;answer&gt;&#10;                    &lt;guid&gt;D92C2573F7394C9EA6CC175458D6DC47&lt;/guid&gt;&#10;                    &lt;answertext&gt;True&lt;/answertext&gt;&#10;                    &lt;valuetype&gt;-1&lt;/valuetype&gt;&#10;                &lt;/answer&gt;&#10;                &lt;answer&gt;&#10;                    &lt;guid&gt;128F377C225F4FB28C632D7620F6B7D7&lt;/guid&gt;&#10;                    &lt;answertext&gt;False&lt;/answertext&gt;&#10;                    &lt;valuetype&gt;1&lt;/valuetype&gt;&#10;                &lt;/answer&gt;&#10;            &lt;/answers&gt;&#10;        &lt;/multichoice&gt;&#10;    &lt;/questions&gt;&#10;&lt;/questionlist&gt;"/>
  <p:tag name="HASRESULTS" val="Fals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TrueFalse"/>
  <p:tag name="TPQUESTIONXML" val="﻿&lt;?xml version=&quot;1.0&quot; encoding=&quot;utf-8&quot;?&gt;&#10;&lt;questionlist&gt;&#10;    &lt;properties&gt;&#10;        &lt;guid&gt;F169DE56D4234B1B81AE85BD064C72AE&lt;/guid&gt;&#10;        &lt;description /&gt;&#10;        &lt;date&gt;8/26/2013 1:38:56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260A7C770E674EAB9748A1B0E4644416&lt;/guid&gt;&#10;            &lt;repollguid&gt;223FE161BBDD4ACB928CD313826F0E87&lt;/repollguid&gt;&#10;            &lt;sourceid&gt;218FD51E91064620BCF55CD983D4E35D&lt;/sourceid&gt;&#10;            &lt;questiontext&gt;Δvelocity is related linearly to acceleration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truefalse&gt;True&lt;/truefalse&gt;&#10;            &lt;answers&gt;&#10;                &lt;answer&gt;&#10;                    &lt;guid&gt;D414733CDED54F3294F05A20EF073D7E&lt;/guid&gt;&#10;                    &lt;answertext&gt;True&lt;/answertext&gt;&#10;                    &lt;valuetype&gt;1&lt;/valuetype&gt;&#10;                &lt;/answer&gt;&#10;                &lt;answer&gt;&#10;                    &lt;guid&gt;C3B86AA3283444A2B6AF827E681EE860&lt;/guid&gt;&#10;                    &lt;answertext&gt;False&lt;/answertext&gt;&#10;                    &lt;valuetype&gt;-1&lt;/valuetype&gt;&#10;                &lt;/answer&gt;&#10;            &lt;/answers&gt;&#10;        &lt;/multichoice&gt;&#10;    &lt;/questions&gt;&#10;&lt;/questionlist&gt;"/>
  <p:tag name="HASRESULTS" val="Fals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MultiChoiceSlide"/>
  <p:tag name="TPQUESTIONXML" val="﻿&lt;?xml version=&quot;1.0&quot; encoding=&quot;utf-8&quot;?&gt;&#10;&lt;questionlist&gt;&#10;    &lt;properties&gt;&#10;        &lt;guid&gt;5B8397FAB0D64A308CD944261E33F859&lt;/guid&gt;&#10;        &lt;description /&gt;&#10;        &lt;date&gt;8/26/2013 1:23:33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2943A6F3C06242268E2F92E930BC8E54&lt;/guid&gt;&#10;            &lt;repollguid&gt;BF8782058F884D238405102633E200CE&lt;/repollguid&gt;&#10;            &lt;sourceid&gt;79850C23B88443548DB5983F96ABB650&lt;/sourceid&gt;&#10;            &lt;questiontext&gt;If it takes t seconds to go from stop to a velocity v under constant acceleration, how long will it take to go from stop to a velocity of 2v under the same acceleration?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F1410F3227454F9E981643F4FE319CF5&lt;/guid&gt;&#10;                    &lt;answertext&gt;t/2&lt;/answertext&gt;&#10;                    &lt;valuetype&gt;-1&lt;/valuetype&gt;&#10;                &lt;/answer&gt;&#10;                &lt;answer&gt;&#10;                    &lt;guid&gt;3EA7E87FA96041AE99B5D012E8D78196&lt;/guid&gt;&#10;                    &lt;answertext&gt;t&lt;/answertext&gt;&#10;                    &lt;valuetype&gt;-1&lt;/valuetype&gt;&#10;                &lt;/answer&gt;&#10;                &lt;answer&gt;&#10;                    &lt;guid&gt;A075CC9CBEF14207A293C1A8A1F66AEB&lt;/guid&gt;&#10;                    &lt;answertext&gt;2t&lt;/answertext&gt;&#10;                    &lt;valuetype&gt;1&lt;/valuetype&gt;&#10;                &lt;/answer&gt;&#10;                &lt;answer&gt;&#10;                    &lt;guid&gt;64DCF9364D43467B84971EB62D397FC6&lt;/guid&gt;&#10;                    &lt;answertext&gt;t2&lt;/answertext&gt;&#10;                    &lt;valuetype&gt;-1&lt;/valuetype&gt;&#10;                &lt;/answer&gt;&#10;            &lt;/answers&gt;&#10;        &lt;/multichoice&gt;&#10;    &lt;/questions&gt;&#10;&lt;/questionlist&gt;"/>
  <p:tag name="HASRESULTS" val="Fals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HASRESULTS" val="False"/>
  <p:tag name="TYPE" val="MultiChoiceSlide"/>
  <p:tag name="TPQUESTIONXML" val="﻿&lt;?xml version=&quot;1.0&quot; encoding=&quot;utf-8&quot;?&gt;&#10;&lt;questionlist&gt;&#10;    &lt;properties&gt;&#10;        &lt;guid&gt;FA9768FD78B0435590AD0868A58F114D&lt;/guid&gt;&#10;        &lt;description /&gt;&#10;        &lt;date&gt;8/26/2013 1:33:49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D6171C124A634A298D54EC23DFE09817&lt;/guid&gt;&#10;            &lt;repollguid&gt;467E04A274274D71910F6A91BDFD1FCF&lt;/repollguid&gt;&#10;            &lt;sourceid&gt;F045D676CB9646398446EE5F7A16115D&lt;/sourceid&gt;&#10;            &lt;questiontext&gt;If it takes t seconds to go from stop to a velocity v under constant acceleration, how long will it take to go from stop to a velocity of v under the twice the acceleration?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EF14024BBA6A45A5913FE20BD93B60BD&lt;/guid&gt;&#10;                    &lt;answertext&gt;t/2&lt;/answertext&gt;&#10;                    &lt;valuetype&gt;1&lt;/valuetype&gt;&#10;                &lt;/answer&gt;&#10;                &lt;answer&gt;&#10;                    &lt;guid&gt;F001F58C548D4FFCAC550797E434F8C5&lt;/guid&gt;&#10;                    &lt;answertext&gt;t&lt;/answertext&gt;&#10;                    &lt;valuetype&gt;-1&lt;/valuetype&gt;&#10;                &lt;/answer&gt;&#10;                &lt;answer&gt;&#10;                    &lt;guid&gt;6E54B4B6DF6947FE940D51A869108566&lt;/guid&gt;&#10;                    &lt;answertext&gt;2t&lt;/answertext&gt;&#10;                    &lt;valuetype&gt;-1&lt;/valuetype&gt;&#10;                &lt;/answer&gt;&#10;                &lt;answer&gt;&#10;                    &lt;guid&gt;FE567B2DF13C40EBA0A76081C5EE316D&lt;/guid&gt;&#10;                    &lt;answertext&gt;t2&lt;/answertext&gt;&#10;                    &lt;valuetype&gt;-1&lt;/valuetype&gt;&#10;                &lt;/answer&gt;&#10;            &lt;/answers&gt;&#10;        &lt;/multichoice&gt;&#10;    &lt;/questions&gt;&#10;&lt;/questionlist&gt;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COLORTYPE" val="SCHEME"/>
  <p:tag name="LABELFORMAT" val="0"/>
  <p:tag name="NUMBERFORMAT" val="0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144</Words>
  <Application>Microsoft Office PowerPoint</Application>
  <PresentationFormat>On-screen Show (4:3)</PresentationFormat>
  <Paragraphs>24</Paragraphs>
  <Slides>6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Office Theme</vt:lpstr>
      <vt:lpstr>Microsoft Graph Chart</vt:lpstr>
      <vt:lpstr>Δvelocity is related linearly to acceleration</vt:lpstr>
      <vt:lpstr>If it takes t seconds to go from stop to a velocity v under constant acceleration, how long will it take to go from stop to a velocity of 2v under the same acceleration?</vt:lpstr>
      <vt:lpstr>If it takes t seconds to go from stop to a velocity v under constant acceleration, how long will it take to go from stop to a velocity of v under the twice the acceleration?</vt:lpstr>
      <vt:lpstr>Δposition is related linearly to velocity</vt:lpstr>
      <vt:lpstr>Δposition is related ________ to acceleration</vt:lpstr>
      <vt:lpstr>Initially at rest, under constant acceleration, it takes t seconds to go a distance x.  After another t seconds (total time is 2t), a distance 2x has been traveled.</vt:lpstr>
    </vt:vector>
  </TitlesOfParts>
  <Company>SE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 Earth, under most circumstances, the acceleration due to gravity on an objet is constant.</dc:title>
  <dc:creator>Karl H. Frinkle</dc:creator>
  <cp:lastModifiedBy>Karl H. Frinkle</cp:lastModifiedBy>
  <cp:revision>11</cp:revision>
  <dcterms:created xsi:type="dcterms:W3CDTF">2013-08-26T18:19:53Z</dcterms:created>
  <dcterms:modified xsi:type="dcterms:W3CDTF">2013-08-26T18:46:17Z</dcterms:modified>
</cp:coreProperties>
</file>