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2" r:id="rId4"/>
    <p:sldId id="259" r:id="rId5"/>
    <p:sldId id="260" r:id="rId6"/>
    <p:sldId id="261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CF11D-6F07-4080-8255-B3B4C1945A2C}" type="datetimeFigureOut">
              <a:rPr lang="en-US" smtClean="0"/>
              <a:t>8/26/2013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7C9B-6127-4076-8673-B30A97031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949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CF11D-6F07-4080-8255-B3B4C1945A2C}" type="datetimeFigureOut">
              <a:rPr lang="en-US" smtClean="0"/>
              <a:t>8/26/2013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7C9B-6127-4076-8673-B30A97031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745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CF11D-6F07-4080-8255-B3B4C1945A2C}" type="datetimeFigureOut">
              <a:rPr lang="en-US" smtClean="0"/>
              <a:t>8/26/2013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7C9B-6127-4076-8673-B30A97031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4469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CF11D-6F07-4080-8255-B3B4C1945A2C}" type="datetimeFigureOut">
              <a:rPr lang="en-US" smtClean="0"/>
              <a:t>8/26/2013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7C9B-6127-4076-8673-B30A97031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459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CF11D-6F07-4080-8255-B3B4C1945A2C}" type="datetimeFigureOut">
              <a:rPr lang="en-US" smtClean="0"/>
              <a:t>8/26/2013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7C9B-6127-4076-8673-B30A97031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890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CF11D-6F07-4080-8255-B3B4C1945A2C}" type="datetimeFigureOut">
              <a:rPr lang="en-US" smtClean="0"/>
              <a:t>8/26/2013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7C9B-6127-4076-8673-B30A97031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450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CF11D-6F07-4080-8255-B3B4C1945A2C}" type="datetimeFigureOut">
              <a:rPr lang="en-US" smtClean="0"/>
              <a:t>8/26/2013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7C9B-6127-4076-8673-B30A97031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376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CF11D-6F07-4080-8255-B3B4C1945A2C}" type="datetimeFigureOut">
              <a:rPr lang="en-US" smtClean="0"/>
              <a:t>8/26/2013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7C9B-6127-4076-8673-B30A97031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292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CF11D-6F07-4080-8255-B3B4C1945A2C}" type="datetimeFigureOut">
              <a:rPr lang="en-US" smtClean="0"/>
              <a:t>8/26/2013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7C9B-6127-4076-8673-B30A97031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206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CF11D-6F07-4080-8255-B3B4C1945A2C}" type="datetimeFigureOut">
              <a:rPr lang="en-US" smtClean="0"/>
              <a:t>8/26/2013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7C9B-6127-4076-8673-B30A97031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513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CF11D-6F07-4080-8255-B3B4C1945A2C}" type="datetimeFigureOut">
              <a:rPr lang="en-US" smtClean="0"/>
              <a:t>8/26/2013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7C9B-6127-4076-8673-B30A97031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068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CF11D-6F07-4080-8255-B3B4C1945A2C}" type="datetimeFigureOut">
              <a:rPr lang="en-US" smtClean="0"/>
              <a:t>8/26/2013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7C9B-6127-4076-8673-B30A97031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66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2CF11D-6F07-4080-8255-B3B4C1945A2C}" type="datetimeFigureOut">
              <a:rPr lang="en-US" smtClean="0"/>
              <a:t>8/26/2013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B7C9B-6127-4076-8673-B30A97031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20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7" Type="http://schemas.openxmlformats.org/officeDocument/2006/relationships/image" Target="../media/image2.emf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7" Type="http://schemas.openxmlformats.org/officeDocument/2006/relationships/image" Target="../media/image3.emf"/><Relationship Id="rId2" Type="http://schemas.openxmlformats.org/officeDocument/2006/relationships/tags" Target="../tags/tag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1.xml"/><Relationship Id="rId7" Type="http://schemas.openxmlformats.org/officeDocument/2006/relationships/image" Target="../media/image4.emf"/><Relationship Id="rId2" Type="http://schemas.openxmlformats.org/officeDocument/2006/relationships/tags" Target="../tags/tag10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7" Type="http://schemas.openxmlformats.org/officeDocument/2006/relationships/image" Target="../media/image5.emf"/><Relationship Id="rId2" Type="http://schemas.openxmlformats.org/officeDocument/2006/relationships/tags" Target="../tags/tag13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6.bin"/><Relationship Id="rId4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2800" dirty="0" smtClean="0"/>
              <a:t>On Earth, under most circumstances, the acceleration due to gravity on an objet is constant.</a:t>
            </a:r>
            <a:endParaRPr lang="en-US" sz="28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500738420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Chart" r:id="rId5" imgW="4572000" imgH="5143500" progId="MSGraph.Chart.8">
                  <p:embed followColorScheme="full"/>
                </p:oleObj>
              </mc:Choice>
              <mc:Fallback>
                <p:oleObj name="Chart" r:id="rId5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636355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 ball is tossed straight up in the air.  Once the ball leaves your hand, when is acceleration negative? (Assume the origin is you)</a:t>
            </a:r>
            <a:endParaRPr lang="en-US" sz="24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While the ball is moving upwards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While the ball is moving downwards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Never during its journey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During its entire journey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682414311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2994509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2800" dirty="0" smtClean="0"/>
              <a:t>A ball is dropped with no initial velocity.  After </a:t>
            </a:r>
            <a:r>
              <a:rPr lang="en-US" sz="2800" i="1" dirty="0" smtClean="0"/>
              <a:t>t</a:t>
            </a:r>
            <a:r>
              <a:rPr lang="en-US" sz="2800" dirty="0" smtClean="0"/>
              <a:t> seconds, the ball has velocity </a:t>
            </a:r>
            <a:r>
              <a:rPr lang="en-US" sz="2800" i="1" dirty="0" smtClean="0"/>
              <a:t>v</a:t>
            </a:r>
            <a:r>
              <a:rPr lang="en-US" sz="2800" dirty="0" smtClean="0"/>
              <a:t>. What is the </a:t>
            </a:r>
            <a:r>
              <a:rPr lang="en-US" sz="2800" b="1" dirty="0" smtClean="0"/>
              <a:t>increase</a:t>
            </a:r>
            <a:r>
              <a:rPr lang="en-US" sz="2800" dirty="0" smtClean="0"/>
              <a:t> in the velocity of the ball from </a:t>
            </a:r>
            <a:r>
              <a:rPr lang="en-US" sz="2800" i="1" dirty="0" smtClean="0"/>
              <a:t>t</a:t>
            </a:r>
            <a:r>
              <a:rPr lang="en-US" sz="2800" dirty="0" smtClean="0"/>
              <a:t> seconds to 2</a:t>
            </a:r>
            <a:r>
              <a:rPr lang="en-US" sz="2800" i="1" dirty="0" smtClean="0"/>
              <a:t>t</a:t>
            </a:r>
            <a:r>
              <a:rPr lang="en-US" sz="2800" dirty="0" smtClean="0"/>
              <a:t> seconds?</a:t>
            </a:r>
            <a:endParaRPr lang="en-US" sz="28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v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2v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v/2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Not enough information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69766262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2178681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err="1" smtClean="0"/>
              <a:t>v</a:t>
            </a:r>
            <a:r>
              <a:rPr lang="en-US" baseline="-25000" dirty="0" err="1" smtClean="0"/>
              <a:t>a</a:t>
            </a:r>
            <a:r>
              <a:rPr lang="en-US" baseline="-25000" dirty="0" smtClean="0"/>
              <a:t>/c</a:t>
            </a:r>
            <a:r>
              <a:rPr lang="en-US" dirty="0" smtClean="0"/>
              <a:t> =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a</a:t>
            </a:r>
            <a:r>
              <a:rPr lang="en-US" baseline="-25000" dirty="0" smtClean="0"/>
              <a:t>/?</a:t>
            </a:r>
            <a:r>
              <a:rPr lang="en-US" dirty="0" smtClean="0"/>
              <a:t>+</a:t>
            </a:r>
            <a:r>
              <a:rPr lang="en-US" dirty="0" err="1" smtClean="0"/>
              <a:t>v</a:t>
            </a:r>
            <a:r>
              <a:rPr lang="en-US" baseline="-25000" dirty="0" err="1" smtClean="0"/>
              <a:t>r</a:t>
            </a:r>
            <a:r>
              <a:rPr lang="en-US" baseline="-25000" dirty="0" smtClean="0"/>
              <a:t>/c</a:t>
            </a:r>
            <a:endParaRPr lang="en-US" baseline="-250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b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c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r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276470535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1263784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Two objects traveling towards each other will have ______ relative velocities.</a:t>
            </a:r>
            <a:endParaRPr lang="en-US" sz="36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The same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Equal in magnitude and opposite in direction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Completely differing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Equal in direction and differing magnitude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766478873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614135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Two objects traveling towards each other at 0.75</a:t>
            </a:r>
            <a:r>
              <a:rPr lang="en-US" sz="3200" i="1" dirty="0" smtClean="0"/>
              <a:t>c</a:t>
            </a:r>
            <a:r>
              <a:rPr lang="en-US" sz="3200" dirty="0" smtClean="0"/>
              <a:t> have relative velocities of magnitude 1.5</a:t>
            </a:r>
            <a:r>
              <a:rPr lang="en-US" sz="3200" i="1" dirty="0" smtClean="0"/>
              <a:t>c</a:t>
            </a:r>
            <a:r>
              <a:rPr lang="en-US" sz="3200" dirty="0" smtClean="0"/>
              <a:t>.</a:t>
            </a:r>
            <a:endParaRPr lang="en-US" sz="32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857261106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Chart" r:id="rId5" imgW="4572000" imgH="5143500" progId="MSGraph.Chart.8">
                  <p:embed followColorScheme="full"/>
                </p:oleObj>
              </mc:Choice>
              <mc:Fallback>
                <p:oleObj name="Chart" r:id="rId5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355693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4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4ACDDD285F6F411DA5A17C87EDC153E3&lt;/guid&gt;&#10;        &lt;description /&gt;&#10;        &lt;date&gt;8/26/2013 1:47:10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3B9224DBFFD4423C935FFE2362E66CD8&lt;/guid&gt;&#10;            &lt;repollguid&gt;BB350785B65346998A2366AAC8AFDA48&lt;/repollguid&gt;&#10;            &lt;sourceid&gt;2AF6C3BC895B4B4FABADD1918D9AE115&lt;/sourceid&gt;&#10;            &lt;questiontext&gt;va/c = va/?+vr/c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0&lt;/bulletstyle&gt;&#10;            &lt;correctanswerindicator&gt;True&lt;/correctanswerindicator&gt;&#10;            &lt;answers&gt;&#10;                &lt;answer&gt;&#10;                    &lt;guid&gt;B573B35FC2A64D359DDE307F1D7F40EA&lt;/guid&gt;&#10;                    &lt;answertext&gt;a&lt;/answertext&gt;&#10;                    &lt;valuetype&gt;-1&lt;/valuetype&gt;&#10;                &lt;/answer&gt;&#10;                &lt;answer&gt;&#10;                    &lt;guid&gt;769F83BFEF414ADEA4D498F79A1C22F8&lt;/guid&gt;&#10;                    &lt;answertext&gt;b&lt;/answertext&gt;&#10;                    &lt;valuetype&gt;-1&lt;/valuetype&gt;&#10;                &lt;/answer&gt;&#10;                &lt;answer&gt;&#10;                    &lt;guid&gt;0F8279F7C3594D9B98A1E1FF1B4AA65B&lt;/guid&gt;&#10;                    &lt;answertext&gt;c&lt;/answertext&gt;&#10;                    &lt;valuetype&gt;-1&lt;/valuetype&gt;&#10;                &lt;/answer&gt;&#10;                &lt;answer&gt;&#10;                    &lt;guid&gt;7B5941920C864940A9972CE157499F7C&lt;/guid&gt;&#10;                    &lt;answertext&gt;r&lt;/answertext&gt;&#10;                    &lt;valuetype&gt;1&lt;/valuetype&gt;&#10;                &lt;/answer&gt;&#10;            &lt;/answers&gt;&#10;        &lt;/multichoice&gt;&#10;    &lt;/questions&gt;&#10;&lt;/questionlist&gt;"/>
  <p:tag name="HASRESULTS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67FB8FCD0E764C6C9223B19A864829AD&lt;/guid&gt;&#10;        &lt;description /&gt;&#10;        &lt;date&gt;8/26/2013 2:11:38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4A19024390DA435F8BA51BD40281FA60&lt;/guid&gt;&#10;            &lt;repollguid&gt;CA8D577323234844ABDD03F2E6AA2FB4&lt;/repollguid&gt;&#10;            &lt;sourceid&gt;974E12772D794BC7B2040E26EF656CA5&lt;/sourceid&gt;&#10;            &lt;questiontext&gt;Two objects traveling towards each other will have ______ relative velocities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FA38F7D249B84B438610ED3AB81CE6F6&lt;/guid&gt;&#10;                    &lt;answertext&gt;The same&lt;/answertext&gt;&#10;                    &lt;valuetype&gt;-1&lt;/valuetype&gt;&#10;                &lt;/answer&gt;&#10;                &lt;answer&gt;&#10;                    &lt;guid&gt;9E01D1BFD4934E49ADCB900F5FD6AAB1&lt;/guid&gt;&#10;                    &lt;answertext&gt;Equal in magnitude and opposite in direction&lt;/answertext&gt;&#10;                    &lt;valuetype&gt;1&lt;/valuetype&gt;&#10;                &lt;/answer&gt;&#10;                &lt;answer&gt;&#10;                    &lt;guid&gt;24FBA51874ED4D1B9E11D27BCDBE85DA&lt;/guid&gt;&#10;                    &lt;answertext&gt;Completely differing&lt;/answertext&gt;&#10;                    &lt;valuetype&gt;-1&lt;/valuetype&gt;&#10;                &lt;/answer&gt;&#10;                &lt;answer&gt;&#10;                    &lt;guid&gt;F73FB446C71E43D0B8FD886F55F1718D&lt;/guid&gt;&#10;                    &lt;answertext&gt;Equal in direction and differing magnitude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164F6ABFBE9F47E581F016D6BDC400EF&lt;/guid&gt;&#10;        &lt;description /&gt;&#10;        &lt;date&gt;8/26/2013 2:18:14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5B0FB6C73FC44E1483A2C0B3D8A4018A&lt;/guid&gt;&#10;            &lt;repollguid&gt;4B01E7EAC2094DC59A3F77E7AAFE34A7&lt;/repollguid&gt;&#10;            &lt;sourceid&gt;9D0C0A1AA29B4AFFA28E6546CD24B929&lt;/sourceid&gt;&#10;            &lt;questiontext&gt;Two objects traveling towards each other at 0.75c have relative velocities of magnitude 1.5c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7AA5BB2A825C47AC82BB66B6D3EFBDE5&lt;/guid&gt;&#10;                    &lt;answertext&gt;True&lt;/answertext&gt;&#10;                    &lt;valuetype&gt;-1&lt;/valuetype&gt;&#10;                &lt;/answer&gt;&#10;                &lt;answer&gt;&#10;                    &lt;guid&gt;71D50D3792BB48B5A5C27F67A8893924&lt;/guid&gt;&#10;                    &lt;answertext&gt;False&lt;/answertext&gt;&#10;                    &lt;valuetype&gt;1&lt;/valuetype&gt;&#10;                &lt;/answer&gt;&#10;            &lt;/answers&gt;&#10;        &lt;/multichoice&gt;&#10;    &lt;/questions&gt;&#10;&lt;/questionlist&gt;"/>
  <p:tag name="HASRESULTS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9F71BAB27AC24C2BA48447FEA348C6D7&lt;/guid&gt;&#10;        &lt;description /&gt;&#10;        &lt;date&gt;8/26/2013 1:22:02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F69CC0A38626473BB187A583B5E5F8B9&lt;/guid&gt;&#10;            &lt;repollguid&gt;A5C2BD85B1404DB2B43EF43A9B8113C5&lt;/repollguid&gt;&#10;            &lt;sourceid&gt;C933BDFE8E6D4FB98AD384DD51FC12BB&lt;/sourceid&gt;&#10;            &lt;questiontext&gt;On Earth, under most circumstances, the acceleration due to gravity on an objet is constant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EE79BD62878D47F192E8F933E73C8EEB&lt;/guid&gt;&#10;                    &lt;answertext&gt;True&lt;/answertext&gt;&#10;                    &lt;valuetype&gt;1&lt;/valuetype&gt;&#10;                &lt;/answer&gt;&#10;                &lt;answer&gt;&#10;                    &lt;guid&gt;AA8C0C28307A4ABAB764E448517291F9&lt;/guid&gt;&#10;                    &lt;answertext&gt;False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5B8397FAB0D64A308CD944261E33F859&lt;/guid&gt;&#10;        &lt;description /&gt;&#10;        &lt;date&gt;8/26/2013 1:23:33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2943A6F3C06242268E2F92E930BC8E54&lt;/guid&gt;&#10;            &lt;repollguid&gt;BF8782058F884D238405102633E200CE&lt;/repollguid&gt;&#10;            &lt;sourceid&gt;79850C23B88443548DB5983F96ABB650&lt;/sourceid&gt;&#10;            &lt;questiontext&gt;A ball is tossed straight up in the air.  Once the ball leaves your hand, when is acceleration negative? (Assume the origin is you)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F1410F3227454F9E981643F4FE319CF5&lt;/guid&gt;&#10;                    &lt;answertext&gt;While the ball is moving upwards&lt;/answertext&gt;&#10;                    &lt;valuetype&gt;-1&lt;/valuetype&gt;&#10;                &lt;/answer&gt;&#10;                &lt;answer&gt;&#10;                    &lt;guid&gt;3EA7E87FA96041AE99B5D012E8D78196&lt;/guid&gt;&#10;                    &lt;answertext&gt;While the ball is moving downwards&lt;/answertext&gt;&#10;                    &lt;valuetype&gt;-1&lt;/valuetype&gt;&#10;                &lt;/answer&gt;&#10;                &lt;answer&gt;&#10;                    &lt;guid&gt;A075CC9CBEF14207A293C1A8A1F66AEB&lt;/guid&gt;&#10;                    &lt;answertext&gt;Never during its journey&lt;/answertext&gt;&#10;                    &lt;valuetype&gt;-1&lt;/valuetype&gt;&#10;                &lt;/answer&gt;&#10;                &lt;answer&gt;&#10;                    &lt;guid&gt;64DCF9364D43467B84971EB62D397FC6&lt;/guid&gt;&#10;                    &lt;answertext&gt;During its entire journey&lt;/answertext&gt;&#10;                    &lt;valuetype&gt;1&lt;/valuetype&gt;&#10;                &lt;/answer&gt;&#10;            &lt;/answers&gt;&#10;        &lt;/multichoice&gt;&#10;    &lt;/questions&gt;&#10;&lt;/questionlist&gt;"/>
  <p:tag name="HASRESULTS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HASRESULTS" val="False"/>
  <p:tag name="TYPE" val="MultiChoiceSlide"/>
  <p:tag name="TPQUESTIONXML" val="﻿&lt;?xml version=&quot;1.0&quot; encoding=&quot;utf-8&quot;?&gt;&#10;&lt;questionlist&gt;&#10;    &lt;properties&gt;&#10;        &lt;guid&gt;E585009C04884D0FA261F21F46093C6F&lt;/guid&gt;&#10;        &lt;description /&gt;&#10;        &lt;date&gt;8/26/2013 2:23:09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4B4AEEBD60FB4977973DF2C9EC79A061&lt;/guid&gt;&#10;            &lt;repollguid&gt;58876A3404D8493695B8AF68BA240B03&lt;/repollguid&gt;&#10;            &lt;sourceid&gt;A6E6738154C345C8A83FBD736523FC93&lt;/sourceid&gt;&#10;            &lt;questiontext&gt;A ball is dropped with no initial velocity.  After t seconds, the ball has velocity v. What is the increase in the velocity of the ball from t seconds to 2t seconds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268FB61AC5E140BE94A540D76696D098&lt;/guid&gt;&#10;                    &lt;answertext&gt;v&lt;/answertext&gt;&#10;                    &lt;valuetype&gt;1&lt;/valuetype&gt;&#10;                &lt;/answer&gt;&#10;                &lt;answer&gt;&#10;                    &lt;guid&gt;E5F4C4AA949A4B7CA3921D9926ECCB1B&lt;/guid&gt;&#10;                    &lt;answertext&gt;2v&lt;/answertext&gt;&#10;                    &lt;valuetype&gt;-1&lt;/valuetype&gt;&#10;                &lt;/answer&gt;&#10;                &lt;answer&gt;&#10;                    &lt;guid&gt;152C98ADFB864B99B6DAC4E47FBD65A4&lt;/guid&gt;&#10;                    &lt;answertext&gt;v/2&lt;/answertext&gt;&#10;                    &lt;valuetype&gt;-1&lt;/valuetype&gt;&#10;                &lt;/answer&gt;&#10;                &lt;answer&gt;&#10;                    &lt;guid&gt;4DC1EE481547470DB0C744C93F0213DF&lt;/guid&gt;&#10;                    &lt;answertext&gt;Not enough information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166</Words>
  <Application>Microsoft Office PowerPoint</Application>
  <PresentationFormat>On-screen Show (4:3)</PresentationFormat>
  <Paragraphs>26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Microsoft Graph Chart</vt:lpstr>
      <vt:lpstr>On Earth, under most circumstances, the acceleration due to gravity on an objet is constant.</vt:lpstr>
      <vt:lpstr>A ball is tossed straight up in the air.  Once the ball leaves your hand, when is acceleration negative? (Assume the origin is you)</vt:lpstr>
      <vt:lpstr>A ball is dropped with no initial velocity.  After t seconds, the ball has velocity v. What is the increase in the velocity of the ball from t seconds to 2t seconds?</vt:lpstr>
      <vt:lpstr>va/c = va/?+vr/c</vt:lpstr>
      <vt:lpstr>Two objects traveling towards each other will have ______ relative velocities.</vt:lpstr>
      <vt:lpstr>Two objects traveling towards each other at 0.75c have relative velocities of magnitude 1.5c.</vt:lpstr>
    </vt:vector>
  </TitlesOfParts>
  <Company>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 Earth, under most circumstances, the acceleration due to gravity on an objet is constant.</dc:title>
  <dc:creator>Karl H. Frinkle</dc:creator>
  <cp:lastModifiedBy>Karl H. Frinkle</cp:lastModifiedBy>
  <cp:revision>12</cp:revision>
  <dcterms:created xsi:type="dcterms:W3CDTF">2013-08-26T18:19:53Z</dcterms:created>
  <dcterms:modified xsi:type="dcterms:W3CDTF">2013-08-26T19:28:57Z</dcterms:modified>
</cp:coreProperties>
</file>