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D5EDBE-0F07-4FB0-80CC-9637D7A37E73}"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1163469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D5EDBE-0F07-4FB0-80CC-9637D7A37E73}"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79963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D5EDBE-0F07-4FB0-80CC-9637D7A37E73}"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2625713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D5EDBE-0F07-4FB0-80CC-9637D7A37E73}"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54459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D5EDBE-0F07-4FB0-80CC-9637D7A37E73}"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3569037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D5EDBE-0F07-4FB0-80CC-9637D7A37E73}" type="datetimeFigureOut">
              <a:rPr lang="en-US" smtClean="0"/>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3404127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D5EDBE-0F07-4FB0-80CC-9637D7A37E73}" type="datetimeFigureOut">
              <a:rPr lang="en-US" smtClean="0"/>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159365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D5EDBE-0F07-4FB0-80CC-9637D7A37E73}" type="datetimeFigureOut">
              <a:rPr lang="en-US" smtClean="0"/>
              <a:t>9/13/2013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182728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D5EDBE-0F07-4FB0-80CC-9637D7A37E73}" type="datetimeFigureOut">
              <a:rPr lang="en-US" smtClean="0"/>
              <a:t>9/13/2013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30249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D5EDBE-0F07-4FB0-80CC-9637D7A37E73}" type="datetimeFigureOut">
              <a:rPr lang="en-US" smtClean="0"/>
              <a:t>9/13/2013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161135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5EDBE-0F07-4FB0-80CC-9637D7A37E73}" type="datetimeFigureOut">
              <a:rPr lang="en-US" smtClean="0"/>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174287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5EDBE-0F07-4FB0-80CC-9637D7A37E73}" type="datetimeFigureOut">
              <a:rPr lang="en-US" smtClean="0"/>
              <a:t>9/13/2013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8E130D-3DAF-4D31-A3A8-4560701B1385}" type="slidenum">
              <a:rPr lang="en-US" smtClean="0"/>
              <a:t>‹#›</a:t>
            </a:fld>
            <a:endParaRPr lang="en-US"/>
          </a:p>
        </p:txBody>
      </p:sp>
    </p:spTree>
    <p:extLst>
      <p:ext uri="{BB962C8B-B14F-4D97-AF65-F5344CB8AC3E}">
        <p14:creationId xmlns:p14="http://schemas.microsoft.com/office/powerpoint/2010/main" val="471021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5EDBE-0F07-4FB0-80CC-9637D7A37E73}" type="datetimeFigureOut">
              <a:rPr lang="en-US" smtClean="0"/>
              <a:t>9/13/2013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E130D-3DAF-4D31-A3A8-4560701B1385}" type="slidenum">
              <a:rPr lang="en-US" smtClean="0"/>
              <a:t>‹#›</a:t>
            </a:fld>
            <a:endParaRPr lang="en-US"/>
          </a:p>
        </p:txBody>
      </p:sp>
    </p:spTree>
    <p:extLst>
      <p:ext uri="{BB962C8B-B14F-4D97-AF65-F5344CB8AC3E}">
        <p14:creationId xmlns:p14="http://schemas.microsoft.com/office/powerpoint/2010/main" val="2371916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slideLayout" Target="../slideLayouts/slideLayout12.xml"/><Relationship Id="rId5" Type="http://schemas.openxmlformats.org/officeDocument/2006/relationships/tags" Target="../tags/tag9.xml"/><Relationship Id="rId4" Type="http://schemas.openxmlformats.org/officeDocument/2006/relationships/tags" Target="../tags/tag8.xml"/></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3.emf"/><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12.xml"/><Relationship Id="rId4" Type="http://schemas.openxmlformats.org/officeDocument/2006/relationships/tags" Target="../tags/tag12.xml"/></Relationships>
</file>

<file path=ppt/slides/_rels/slide4.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14.xml"/><Relationship Id="rId7" Type="http://schemas.openxmlformats.org/officeDocument/2006/relationships/oleObject" Target="../embeddings/oleObject4.bin"/><Relationship Id="rId2" Type="http://schemas.openxmlformats.org/officeDocument/2006/relationships/tags" Target="../tags/tag13.xml"/><Relationship Id="rId1" Type="http://schemas.openxmlformats.org/officeDocument/2006/relationships/vmlDrawing" Target="../drawings/vmlDrawing4.vml"/><Relationship Id="rId6" Type="http://schemas.openxmlformats.org/officeDocument/2006/relationships/slideLayout" Target="../slideLayouts/slideLayout12.xml"/><Relationship Id="rId5" Type="http://schemas.openxmlformats.org/officeDocument/2006/relationships/tags" Target="../tags/tag16.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image" Target="../media/image5.emf"/><Relationship Id="rId2" Type="http://schemas.openxmlformats.org/officeDocument/2006/relationships/tags" Target="../tags/tag17.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Layout" Target="../slideLayouts/slideLayout12.xml"/><Relationship Id="rId4" Type="http://schemas.openxmlformats.org/officeDocument/2006/relationships/tags" Target="../tags/tag19.xml"/></Relationships>
</file>

<file path=ppt/slides/_rels/slide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tags" Target="../tags/tag21.xml"/><Relationship Id="rId7" Type="http://schemas.openxmlformats.org/officeDocument/2006/relationships/image" Target="../media/image6.emf"/><Relationship Id="rId2" Type="http://schemas.openxmlformats.org/officeDocument/2006/relationships/tags" Target="../tags/tag20.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Layout" Target="../slideLayouts/slideLayout12.xml"/><Relationship Id="rId4"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620962"/>
          </a:xfrm>
        </p:spPr>
        <p:txBody>
          <a:bodyPr>
            <a:normAutofit/>
          </a:bodyPr>
          <a:lstStyle/>
          <a:p>
            <a:r>
              <a:rPr lang="en-US" dirty="0" smtClean="0"/>
              <a:t>According to Newton’s Third Law, </a:t>
            </a:r>
            <a:br>
              <a:rPr lang="en-US" dirty="0" smtClean="0"/>
            </a:br>
            <a:r>
              <a:rPr lang="en-US" dirty="0" smtClean="0"/>
              <a:t>F</a:t>
            </a:r>
            <a:r>
              <a:rPr lang="en-US" baseline="-25000" dirty="0" smtClean="0"/>
              <a:t>A on B</a:t>
            </a:r>
            <a:r>
              <a:rPr lang="en-US" dirty="0" smtClean="0"/>
              <a:t> = </a:t>
            </a:r>
            <a:endParaRPr lang="en-US" dirty="0"/>
          </a:p>
        </p:txBody>
      </p:sp>
      <p:sp>
        <p:nvSpPr>
          <p:cNvPr id="3" name="TPAnswers"/>
          <p:cNvSpPr>
            <a:spLocks noGrp="1"/>
          </p:cNvSpPr>
          <p:nvPr>
            <p:ph type="body" idx="1"/>
            <p:custDataLst>
              <p:tags r:id="rId3"/>
            </p:custDataLst>
          </p:nvPr>
        </p:nvSpPr>
        <p:spPr>
          <a:xfrm>
            <a:off x="457200" y="3352800"/>
            <a:ext cx="4114800" cy="2773363"/>
          </a:xfrm>
        </p:spPr>
        <p:txBody>
          <a:bodyPr/>
          <a:lstStyle/>
          <a:p>
            <a:pPr marL="514350" indent="-514350">
              <a:buFont typeface="Arial" pitchFamily="34" charset="0"/>
              <a:buAutoNum type="alphaUcPeriod"/>
            </a:pPr>
            <a:r>
              <a:rPr lang="en-US" dirty="0" smtClean="0"/>
              <a:t>F</a:t>
            </a:r>
            <a:r>
              <a:rPr lang="en-US" baseline="-25000" dirty="0" smtClean="0"/>
              <a:t>B on A</a:t>
            </a:r>
          </a:p>
          <a:p>
            <a:pPr marL="514350" indent="-514350">
              <a:buFont typeface="Arial" pitchFamily="34" charset="0"/>
              <a:buAutoNum type="alphaUcPeriod"/>
            </a:pPr>
            <a:r>
              <a:rPr lang="en-US" dirty="0" smtClean="0"/>
              <a:t>-F</a:t>
            </a:r>
            <a:r>
              <a:rPr lang="en-US" baseline="-25000" dirty="0" smtClean="0"/>
              <a:t>A on B</a:t>
            </a:r>
          </a:p>
          <a:p>
            <a:pPr marL="514350" indent="-514350">
              <a:buFont typeface="Arial" pitchFamily="34" charset="0"/>
              <a:buAutoNum type="alphaUcPeriod"/>
            </a:pPr>
            <a:r>
              <a:rPr lang="en-US" dirty="0" smtClean="0"/>
              <a:t>-F</a:t>
            </a:r>
            <a:r>
              <a:rPr lang="en-US" baseline="-25000" dirty="0" smtClean="0"/>
              <a:t>B on A</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294307092"/>
              </p:ext>
            </p:extLst>
          </p:nvPr>
        </p:nvGraphicFramePr>
        <p:xfrm>
          <a:off x="4508500" y="3276600"/>
          <a:ext cx="4572000" cy="3467100"/>
        </p:xfrm>
        <a:graphic>
          <a:graphicData uri="http://schemas.openxmlformats.org/presentationml/2006/ole">
            <mc:AlternateContent xmlns:mc="http://schemas.openxmlformats.org/markup-compatibility/2006">
              <mc:Choice xmlns:v="urn:schemas-microsoft-com:vml" Requires="v">
                <p:oleObj spid="_x0000_s2062"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276600"/>
                        <a:ext cx="4572000" cy="3467100"/>
                      </a:xfrm>
                      <a:prstGeom prst="rect">
                        <a:avLst/>
                      </a:prstGeom>
                    </p:spPr>
                  </p:pic>
                </p:oleObj>
              </mc:Fallback>
            </mc:AlternateContent>
          </a:graphicData>
        </a:graphic>
      </p:graphicFrame>
      <p:sp>
        <p:nvSpPr>
          <p:cNvPr id="5" name="CAI1"/>
          <p:cNvSpPr/>
          <p:nvPr>
            <p:custDataLst>
              <p:tags r:id="rId5"/>
            </p:custDataLst>
          </p:nvPr>
        </p:nvSpPr>
        <p:spPr>
          <a:xfrm>
            <a:off x="1037590" y="4572000"/>
            <a:ext cx="1248410" cy="60960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965207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834" y="-76200"/>
            <a:ext cx="8991600" cy="3352800"/>
          </a:xfrm>
        </p:spPr>
        <p:txBody>
          <a:bodyPr>
            <a:noAutofit/>
          </a:bodyPr>
          <a:lstStyle/>
          <a:p>
            <a:pPr algn="l"/>
            <a:r>
              <a:rPr lang="en-US" sz="3200" dirty="0" smtClean="0"/>
              <a:t>Suppose that a person is standing on a scale in an elevator when the elevator begins to accelerate upward. According to Newton's Third Law, which one of the following forces will be equal and opposite to the force the person exerts on the scale (which is what the scale will read)?</a:t>
            </a:r>
            <a:endParaRPr lang="en-US" sz="3200" dirty="0"/>
          </a:p>
        </p:txBody>
      </p:sp>
      <p:sp>
        <p:nvSpPr>
          <p:cNvPr id="3" name="TPAnswers"/>
          <p:cNvSpPr>
            <a:spLocks noGrp="1"/>
          </p:cNvSpPr>
          <p:nvPr>
            <p:ph type="body" idx="1"/>
            <p:custDataLst>
              <p:tags r:id="rId3"/>
            </p:custDataLst>
          </p:nvPr>
        </p:nvSpPr>
        <p:spPr>
          <a:xfrm>
            <a:off x="457200" y="3276600"/>
            <a:ext cx="4495800" cy="2849563"/>
          </a:xfrm>
        </p:spPr>
        <p:txBody>
          <a:bodyPr>
            <a:normAutofit fontScale="85000" lnSpcReduction="20000"/>
          </a:bodyPr>
          <a:lstStyle/>
          <a:p>
            <a:pPr marL="514350" indent="-514350">
              <a:buFont typeface="Arial" pitchFamily="34" charset="0"/>
              <a:buAutoNum type="alphaUcPeriod"/>
            </a:pPr>
            <a:r>
              <a:rPr lang="en-US" dirty="0" smtClean="0"/>
              <a:t>The normal force exerted on the </a:t>
            </a:r>
            <a:r>
              <a:rPr lang="en-US" dirty="0" smtClean="0"/>
              <a:t>person by the scale.</a:t>
            </a:r>
            <a:endParaRPr lang="en-US" dirty="0" smtClean="0"/>
          </a:p>
          <a:p>
            <a:pPr marL="514350" indent="-514350">
              <a:buFont typeface="Arial" pitchFamily="34" charset="0"/>
              <a:buAutoNum type="alphaUcPeriod"/>
            </a:pPr>
            <a:r>
              <a:rPr lang="en-US" dirty="0" smtClean="0"/>
              <a:t>The person's mass times their acceleration.</a:t>
            </a:r>
          </a:p>
          <a:p>
            <a:pPr marL="514350" indent="-514350">
              <a:buFont typeface="Arial" pitchFamily="34" charset="0"/>
              <a:buAutoNum type="alphaUcPeriod"/>
            </a:pPr>
            <a:r>
              <a:rPr lang="en-US" dirty="0" smtClean="0"/>
              <a:t>The person's weight.</a:t>
            </a:r>
          </a:p>
          <a:p>
            <a:pPr marL="514350" indent="-514350">
              <a:buFont typeface="Arial" pitchFamily="34" charset="0"/>
              <a:buAutoNum type="alphaUcPeriod"/>
            </a:pPr>
            <a:r>
              <a:rPr lang="en-US" dirty="0" smtClean="0"/>
              <a:t>The force exerted on the scale by the elevator</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806494692"/>
              </p:ext>
            </p:extLst>
          </p:nvPr>
        </p:nvGraphicFramePr>
        <p:xfrm>
          <a:off x="4508500" y="3657600"/>
          <a:ext cx="4572000" cy="3086100"/>
        </p:xfrm>
        <a:graphic>
          <a:graphicData uri="http://schemas.openxmlformats.org/presentationml/2006/ole">
            <mc:AlternateContent xmlns:mc="http://schemas.openxmlformats.org/markup-compatibility/2006">
              <mc:Choice xmlns:v="urn:schemas-microsoft-com:vml" Requires="v">
                <p:oleObj spid="_x0000_s1039"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657600"/>
                        <a:ext cx="4572000" cy="3086100"/>
                      </a:xfrm>
                      <a:prstGeom prst="rect">
                        <a:avLst/>
                      </a:prstGeom>
                    </p:spPr>
                  </p:pic>
                </p:oleObj>
              </mc:Fallback>
            </mc:AlternateContent>
          </a:graphicData>
        </a:graphic>
      </p:graphicFrame>
      <p:sp>
        <p:nvSpPr>
          <p:cNvPr id="5" name="CAI1"/>
          <p:cNvSpPr/>
          <p:nvPr>
            <p:custDataLst>
              <p:tags r:id="rId5"/>
            </p:custDataLst>
          </p:nvPr>
        </p:nvSpPr>
        <p:spPr>
          <a:xfrm flipH="1">
            <a:off x="4800600" y="3273929"/>
            <a:ext cx="3886200" cy="393700"/>
          </a:xfrm>
          <a:prstGeom prst="rightArrow">
            <a:avLst>
              <a:gd name="adj1" fmla="val 49190"/>
              <a:gd name="adj2" fmla="val 28010"/>
            </a:avLst>
          </a:prstGeom>
          <a:gradFill flip="none" rotWithShape="1">
            <a:gsLst>
              <a:gs pos="0">
                <a:srgbClr val="008000"/>
              </a:gs>
              <a:gs pos="100000">
                <a:srgbClr val="FFFFFF"/>
              </a:gs>
            </a:gsLst>
            <a:lin ang="10800000" scaled="1"/>
            <a:tileRect/>
          </a:gra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03236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697162"/>
          </a:xfrm>
        </p:spPr>
        <p:txBody>
          <a:bodyPr>
            <a:noAutofit/>
          </a:bodyPr>
          <a:lstStyle/>
          <a:p>
            <a:r>
              <a:rPr lang="en-US" sz="4800" dirty="0" smtClean="0"/>
              <a:t>An object in motion cannot be in equilibrium.</a:t>
            </a:r>
            <a:endParaRPr lang="en-US" sz="4800" dirty="0"/>
          </a:p>
        </p:txBody>
      </p:sp>
      <p:sp>
        <p:nvSpPr>
          <p:cNvPr id="3" name="TPAnswers"/>
          <p:cNvSpPr>
            <a:spLocks noGrp="1"/>
          </p:cNvSpPr>
          <p:nvPr>
            <p:ph type="body" idx="1"/>
          </p:nvPr>
        </p:nvSpPr>
        <p:spPr>
          <a:xfrm>
            <a:off x="457200" y="3581400"/>
            <a:ext cx="4114800" cy="2544763"/>
          </a:xfrm>
        </p:spPr>
        <p:txBody>
          <a:bodyPr>
            <a:normAutofit/>
          </a:bodyPr>
          <a:lstStyle/>
          <a:p>
            <a:pPr marL="514350" indent="-514350">
              <a:buFont typeface="Arial" pitchFamily="34" charset="0"/>
              <a:buAutoNum type="alphaUcPeriod"/>
            </a:pPr>
            <a:r>
              <a:rPr lang="en-US" sz="4800" dirty="0" smtClean="0"/>
              <a:t>True</a:t>
            </a:r>
          </a:p>
          <a:p>
            <a:pPr marL="514350" indent="-514350">
              <a:buFont typeface="Arial" pitchFamily="34" charset="0"/>
              <a:buAutoNum type="alphaUcPeriod"/>
            </a:pPr>
            <a:r>
              <a:rPr lang="en-US" sz="4800" dirty="0" smtClean="0"/>
              <a:t>False</a:t>
            </a:r>
            <a:endParaRPr lang="en-US" sz="4800" dirty="0"/>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1706678640"/>
              </p:ext>
            </p:extLst>
          </p:nvPr>
        </p:nvGraphicFramePr>
        <p:xfrm>
          <a:off x="4508500" y="3505200"/>
          <a:ext cx="4572000" cy="3238500"/>
        </p:xfrm>
        <a:graphic>
          <a:graphicData uri="http://schemas.openxmlformats.org/presentationml/2006/ole">
            <mc:AlternateContent xmlns:mc="http://schemas.openxmlformats.org/markup-compatibility/2006">
              <mc:Choice xmlns:v="urn:schemas-microsoft-com:vml" Requires="v">
                <p:oleObj spid="_x0000_s3081"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3505200"/>
                        <a:ext cx="4572000" cy="3238500"/>
                      </a:xfrm>
                      <a:prstGeom prst="rect">
                        <a:avLst/>
                      </a:prstGeom>
                    </p:spPr>
                  </p:pic>
                </p:oleObj>
              </mc:Fallback>
            </mc:AlternateContent>
          </a:graphicData>
        </a:graphic>
      </p:graphicFrame>
      <p:sp>
        <p:nvSpPr>
          <p:cNvPr id="5" name="CAI1"/>
          <p:cNvSpPr/>
          <p:nvPr>
            <p:custDataLst>
              <p:tags r:id="rId4"/>
            </p:custDataLst>
          </p:nvPr>
        </p:nvSpPr>
        <p:spPr>
          <a:xfrm>
            <a:off x="40640" y="4711700"/>
            <a:ext cx="520700" cy="5207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4256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316162"/>
          </a:xfrm>
        </p:spPr>
        <p:txBody>
          <a:bodyPr>
            <a:normAutofit/>
          </a:bodyPr>
          <a:lstStyle/>
          <a:p>
            <a:r>
              <a:rPr lang="en-US" sz="4800" dirty="0" smtClean="0"/>
              <a:t>∑</a:t>
            </a:r>
            <a:r>
              <a:rPr lang="en-US" sz="4800" dirty="0" err="1" smtClean="0"/>
              <a:t>F</a:t>
            </a:r>
            <a:r>
              <a:rPr lang="en-US" sz="4800" baseline="-25000" dirty="0" err="1" smtClean="0"/>
              <a:t>x</a:t>
            </a:r>
            <a:r>
              <a:rPr lang="en-US" sz="4800" dirty="0" smtClean="0"/>
              <a:t> = ma</a:t>
            </a:r>
            <a:r>
              <a:rPr lang="en-US" sz="4800" baseline="-25000" dirty="0" smtClean="0"/>
              <a:t>x</a:t>
            </a:r>
            <a:r>
              <a:rPr lang="en-US" sz="4800" dirty="0" smtClean="0"/>
              <a:t>, ∑</a:t>
            </a:r>
            <a:r>
              <a:rPr lang="en-US" sz="4800" dirty="0" err="1" smtClean="0"/>
              <a:t>F</a:t>
            </a:r>
            <a:r>
              <a:rPr lang="en-US" sz="4800" baseline="-25000" dirty="0" err="1" smtClean="0"/>
              <a:t>y</a:t>
            </a:r>
            <a:r>
              <a:rPr lang="en-US" sz="4800" dirty="0" smtClean="0"/>
              <a:t> = ma</a:t>
            </a:r>
            <a:r>
              <a:rPr lang="en-US" sz="4800" baseline="-25000" dirty="0" smtClean="0"/>
              <a:t>y</a:t>
            </a:r>
            <a:r>
              <a:rPr lang="en-US" sz="4800" dirty="0" smtClean="0"/>
              <a:t>  is….</a:t>
            </a:r>
            <a:endParaRPr lang="en-US" sz="4800" baseline="-25000" dirty="0"/>
          </a:p>
        </p:txBody>
      </p:sp>
      <p:sp>
        <p:nvSpPr>
          <p:cNvPr id="3" name="TPAnswers"/>
          <p:cNvSpPr>
            <a:spLocks noGrp="1"/>
          </p:cNvSpPr>
          <p:nvPr>
            <p:ph type="body" idx="1"/>
            <p:custDataLst>
              <p:tags r:id="rId3"/>
            </p:custDataLst>
          </p:nvPr>
        </p:nvSpPr>
        <p:spPr>
          <a:xfrm>
            <a:off x="457200" y="2819400"/>
            <a:ext cx="5410200" cy="3306763"/>
          </a:xfrm>
        </p:spPr>
        <p:txBody>
          <a:bodyPr>
            <a:normAutofit/>
          </a:bodyPr>
          <a:lstStyle/>
          <a:p>
            <a:pPr marL="514350" indent="-514350">
              <a:buFont typeface="Arial" pitchFamily="34" charset="0"/>
              <a:buAutoNum type="alphaUcPeriod"/>
            </a:pPr>
            <a:r>
              <a:rPr lang="en-US" sz="4000" dirty="0" smtClean="0"/>
              <a:t>Newton’s First Law</a:t>
            </a:r>
          </a:p>
          <a:p>
            <a:pPr marL="514350" indent="-514350">
              <a:buFont typeface="Arial" pitchFamily="34" charset="0"/>
              <a:buAutoNum type="alphaUcPeriod"/>
            </a:pPr>
            <a:r>
              <a:rPr lang="en-US" sz="4000" dirty="0" smtClean="0"/>
              <a:t>Newton’s Second Law</a:t>
            </a:r>
          </a:p>
          <a:p>
            <a:pPr marL="514350" indent="-514350">
              <a:buFont typeface="Arial" pitchFamily="34" charset="0"/>
              <a:buAutoNum type="alphaUcPeriod"/>
            </a:pPr>
            <a:r>
              <a:rPr lang="en-US" sz="4000" dirty="0" smtClean="0"/>
              <a:t>Newton’s Third Law</a:t>
            </a:r>
          </a:p>
          <a:p>
            <a:pPr marL="514350" indent="-514350">
              <a:buFont typeface="Arial" pitchFamily="34" charset="0"/>
              <a:buAutoNum type="alphaUcPeriod"/>
            </a:pPr>
            <a:r>
              <a:rPr lang="en-US" sz="4000" dirty="0" smtClean="0"/>
              <a:t>Equilibrium Equation</a:t>
            </a:r>
            <a:endParaRPr lang="en-US" sz="40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867961132"/>
              </p:ext>
            </p:extLst>
          </p:nvPr>
        </p:nvGraphicFramePr>
        <p:xfrm>
          <a:off x="5334000" y="3886200"/>
          <a:ext cx="3746500" cy="2857500"/>
        </p:xfrm>
        <a:graphic>
          <a:graphicData uri="http://schemas.openxmlformats.org/presentationml/2006/ole">
            <mc:AlternateContent xmlns:mc="http://schemas.openxmlformats.org/markup-compatibility/2006">
              <mc:Choice xmlns:v="urn:schemas-microsoft-com:vml" Requires="v">
                <p:oleObj spid="_x0000_s4104"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5334000" y="3886200"/>
                        <a:ext cx="3746500" cy="2857500"/>
                      </a:xfrm>
                      <a:prstGeom prst="rect">
                        <a:avLst/>
                      </a:prstGeom>
                    </p:spPr>
                  </p:pic>
                </p:oleObj>
              </mc:Fallback>
            </mc:AlternateContent>
          </a:graphicData>
        </a:graphic>
      </p:graphicFrame>
      <p:sp>
        <p:nvSpPr>
          <p:cNvPr id="5" name="CAI1"/>
          <p:cNvSpPr/>
          <p:nvPr>
            <p:custDataLst>
              <p:tags r:id="rId5"/>
            </p:custDataLst>
          </p:nvPr>
        </p:nvSpPr>
        <p:spPr>
          <a:xfrm>
            <a:off x="101600" y="3771900"/>
            <a:ext cx="444500" cy="4445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98182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697162"/>
          </a:xfrm>
        </p:spPr>
        <p:txBody>
          <a:bodyPr>
            <a:noAutofit/>
          </a:bodyPr>
          <a:lstStyle/>
          <a:p>
            <a:pPr algn="l"/>
            <a:r>
              <a:rPr lang="en-US" sz="4800" dirty="0" smtClean="0"/>
              <a:t>Free-body diagrams can only be drawn for an object if it is not accelerating.</a:t>
            </a:r>
            <a:endParaRPr lang="en-US" sz="4800" dirty="0"/>
          </a:p>
        </p:txBody>
      </p:sp>
      <p:sp>
        <p:nvSpPr>
          <p:cNvPr id="3" name="TPAnswers"/>
          <p:cNvSpPr>
            <a:spLocks noGrp="1"/>
          </p:cNvSpPr>
          <p:nvPr>
            <p:ph type="body" idx="1"/>
          </p:nvPr>
        </p:nvSpPr>
        <p:spPr>
          <a:xfrm>
            <a:off x="457200" y="3810000"/>
            <a:ext cx="4114800" cy="2316163"/>
          </a:xfrm>
        </p:spPr>
        <p:txBody>
          <a:bodyPr>
            <a:normAutofit/>
          </a:bodyPr>
          <a:lstStyle/>
          <a:p>
            <a:pPr marL="514350" indent="-514350">
              <a:buFont typeface="Arial" pitchFamily="34" charset="0"/>
              <a:buAutoNum type="alphaUcPeriod"/>
            </a:pPr>
            <a:r>
              <a:rPr lang="en-US" sz="4800" dirty="0" smtClean="0"/>
              <a:t>True</a:t>
            </a:r>
          </a:p>
          <a:p>
            <a:pPr marL="514350" indent="-514350">
              <a:buFont typeface="Arial" pitchFamily="34" charset="0"/>
              <a:buAutoNum type="alphaUcPeriod"/>
            </a:pPr>
            <a:r>
              <a:rPr lang="en-US" sz="4800" dirty="0" smtClean="0"/>
              <a:t>False</a:t>
            </a:r>
            <a:endParaRPr lang="en-US" sz="4800" dirty="0"/>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2605415274"/>
              </p:ext>
            </p:extLst>
          </p:nvPr>
        </p:nvGraphicFramePr>
        <p:xfrm>
          <a:off x="4508500" y="3657600"/>
          <a:ext cx="4572000" cy="3086100"/>
        </p:xfrm>
        <a:graphic>
          <a:graphicData uri="http://schemas.openxmlformats.org/presentationml/2006/ole">
            <mc:AlternateContent xmlns:mc="http://schemas.openxmlformats.org/markup-compatibility/2006">
              <mc:Choice xmlns:v="urn:schemas-microsoft-com:vml" Requires="v">
                <p:oleObj spid="_x0000_s5126"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3657600"/>
                        <a:ext cx="4572000" cy="3086100"/>
                      </a:xfrm>
                      <a:prstGeom prst="rect">
                        <a:avLst/>
                      </a:prstGeom>
                    </p:spPr>
                  </p:pic>
                </p:oleObj>
              </mc:Fallback>
            </mc:AlternateContent>
          </a:graphicData>
        </a:graphic>
      </p:graphicFrame>
      <p:sp>
        <p:nvSpPr>
          <p:cNvPr id="5" name="CAI1"/>
          <p:cNvSpPr/>
          <p:nvPr>
            <p:custDataLst>
              <p:tags r:id="rId4"/>
            </p:custDataLst>
          </p:nvPr>
        </p:nvSpPr>
        <p:spPr>
          <a:xfrm rot="10800000">
            <a:off x="2286000" y="4648200"/>
            <a:ext cx="698500" cy="6985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46607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316162"/>
          </a:xfrm>
        </p:spPr>
        <p:txBody>
          <a:bodyPr>
            <a:normAutofit/>
          </a:bodyPr>
          <a:lstStyle/>
          <a:p>
            <a:pPr algn="l"/>
            <a:r>
              <a:rPr lang="en-US" sz="4800" dirty="0" smtClean="0"/>
              <a:t>Tension force is drawn correctly in this picture:</a:t>
            </a:r>
            <a:r>
              <a:rPr lang="en-US" dirty="0" smtClean="0"/>
              <a:t/>
            </a:r>
            <a:br>
              <a:rPr lang="en-US" dirty="0" smtClean="0"/>
            </a:br>
            <a:endParaRPr lang="en-US" dirty="0"/>
          </a:p>
        </p:txBody>
      </p:sp>
      <p:sp>
        <p:nvSpPr>
          <p:cNvPr id="3" name="TPAnswers"/>
          <p:cNvSpPr>
            <a:spLocks noGrp="1"/>
          </p:cNvSpPr>
          <p:nvPr>
            <p:ph type="body" idx="1"/>
          </p:nvPr>
        </p:nvSpPr>
        <p:spPr>
          <a:xfrm>
            <a:off x="457200" y="3657600"/>
            <a:ext cx="4114800" cy="2468563"/>
          </a:xfrm>
        </p:spPr>
        <p:txBody>
          <a:bodyPr>
            <a:normAutofit/>
          </a:bodyPr>
          <a:lstStyle/>
          <a:p>
            <a:pPr marL="514350" indent="-514350">
              <a:buFont typeface="Arial" pitchFamily="34" charset="0"/>
              <a:buAutoNum type="alphaUcPeriod"/>
            </a:pPr>
            <a:r>
              <a:rPr lang="en-US" sz="4800" dirty="0" smtClean="0"/>
              <a:t>True</a:t>
            </a:r>
          </a:p>
          <a:p>
            <a:pPr marL="514350" indent="-514350">
              <a:buFont typeface="Arial" pitchFamily="34" charset="0"/>
              <a:buAutoNum type="alphaUcPeriod"/>
            </a:pPr>
            <a:r>
              <a:rPr lang="en-US" sz="4800" dirty="0" smtClean="0"/>
              <a:t>False</a:t>
            </a:r>
            <a:endParaRPr lang="en-US" sz="4800" dirty="0"/>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615948297"/>
              </p:ext>
            </p:extLst>
          </p:nvPr>
        </p:nvGraphicFramePr>
        <p:xfrm>
          <a:off x="4495800" y="4038600"/>
          <a:ext cx="4572000" cy="2705100"/>
        </p:xfrm>
        <a:graphic>
          <a:graphicData uri="http://schemas.openxmlformats.org/presentationml/2006/ole">
            <mc:AlternateContent xmlns:mc="http://schemas.openxmlformats.org/markup-compatibility/2006">
              <mc:Choice xmlns:v="urn:schemas-microsoft-com:vml" Requires="v">
                <p:oleObj spid="_x0000_s6148"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495800" y="4038600"/>
                        <a:ext cx="4572000" cy="2705100"/>
                      </a:xfrm>
                      <a:prstGeom prst="rect">
                        <a:avLst/>
                      </a:prstGeom>
                    </p:spPr>
                  </p:pic>
                </p:oleObj>
              </mc:Fallback>
            </mc:AlternateContent>
          </a:graphicData>
        </a:graphic>
      </p:graphicFrame>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724400" y="1080331"/>
            <a:ext cx="3429000" cy="2828925"/>
          </a:xfrm>
          <a:prstGeom prst="rect">
            <a:avLst/>
          </a:prstGeom>
        </p:spPr>
      </p:pic>
      <p:sp>
        <p:nvSpPr>
          <p:cNvPr id="6" name="CAI1"/>
          <p:cNvSpPr/>
          <p:nvPr>
            <p:custDataLst>
              <p:tags r:id="rId4"/>
            </p:custDataLst>
          </p:nvPr>
        </p:nvSpPr>
        <p:spPr>
          <a:xfrm>
            <a:off x="1037590" y="4434840"/>
            <a:ext cx="1261618" cy="877824"/>
          </a:xfrm>
          <a:prstGeom prst="roundRect">
            <a:avLst/>
          </a:prstGeom>
          <a:noFill/>
          <a:ln w="25400" cap="flat" cmpd="sng" algn="ctr">
            <a:solidFill>
              <a:schemeClr val="folHlink"/>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84276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TrueFalse"/>
  <p:tag name="TPQUESTIONXML" val="﻿&lt;?xml version=&quot;1.0&quot; encoding=&quot;utf-8&quot;?&gt;&#10;&lt;questionlist&gt;&#10;    &lt;properties&gt;&#10;        &lt;guid&gt;348EEB086ED542D3957A95AC4105FE7F&lt;/guid&gt;&#10;        &lt;description /&gt;&#10;        &lt;date&gt;9/13/2013 12:35:4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AFC0B201C424162851182AD0F2BA4A0&lt;/guid&gt;&#10;            &lt;repollguid&gt;42F48B6CDBCA41A8B1634A230BEFF754&lt;/repollguid&gt;&#10;            &lt;sourceid&gt;C928EF91415849A58E9258BF784A875C&lt;/sourceid&gt;&#10;            &lt;questiontext&gt;An object in motion cannot be in equilibrium.&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3E6BE5A1484D4B62A80AE1FBA8D602A8&lt;/guid&gt;&#10;                    &lt;answertext&gt;True&lt;/answertext&gt;&#10;                    &lt;valuetype&gt;-1&lt;/valuetype&gt;&#10;                &lt;/answer&gt;&#10;                &lt;answer&gt;&#10;                    &lt;guid&gt;B82ABE3A3196468CB79FB9DF3D7F853A&lt;/guid&gt;&#10;                    &lt;answertext&gt;False&lt;/answertext&gt;&#10;                    &lt;valuetype&gt;1&lt;/valuetype&gt;&#10;                &lt;/answer&gt;&#10;            &lt;/answers&gt;&#10;        &lt;/multichoice&gt;&#10;    &lt;/questions&gt;&#10;&lt;/questionlist&gt;"/>
  <p:tag name="HASRESULTS" val="False"/>
</p:tagLst>
</file>

<file path=ppt/tags/tag11.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12.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13.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61F4E576D30B4187805DD6D5F6858604&lt;/guid&gt;&#10;        &lt;description /&gt;&#10;        &lt;date&gt;9/13/2013 12:44:0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FA96CFB4F444422B6DE1AA7D144B39B&lt;/guid&gt;&#10;            &lt;repollguid&gt;40633D844E8747CAA5E53FAA6F4E15A7&lt;/repollguid&gt;&#10;            &lt;sourceid&gt;EAD9413A3CFB4D9EBD86D6E6FEE1D41E&lt;/sourceid&gt;&#10;            &lt;questiontext&gt;∑Fx = max, ∑Fy = may  is….&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AEC3E35314D846BC8C40F0A2D29806AF&lt;/guid&gt;&#10;                    &lt;answertext&gt;Newton’s First Law&lt;/answertext&gt;&#10;                    &lt;valuetype&gt;-1&lt;/valuetype&gt;&#10;                &lt;/answer&gt;&#10;                &lt;answer&gt;&#10;                    &lt;guid&gt;FF2598C2877F404C99A3156FA225170B&lt;/guid&gt;&#10;                    &lt;answertext&gt;Newton’s Second Law&lt;/answertext&gt;&#10;                    &lt;valuetype&gt;1&lt;/valuetype&gt;&#10;                &lt;/answer&gt;&#10;                &lt;answer&gt;&#10;                    &lt;guid&gt;9260D12D80764CAB901B5524625C007B&lt;/guid&gt;&#10;                    &lt;answertext&gt;Newton’s Third Law&lt;/answertext&gt;&#10;                    &lt;valuetype&gt;-1&lt;/valuetype&gt;&#10;                &lt;/answer&gt;&#10;                &lt;answer&gt;&#10;                    &lt;guid&gt;D75BB575CC2F4C258BA679C48521F57B&lt;/guid&gt;&#10;                    &lt;answertext&gt;Equilibrium Equation&lt;/answertext&gt;&#10;                    &lt;valuetype&gt;-1&lt;/valuetype&gt;&#10;                &lt;/answer&gt;&#10;            &lt;/answers&gt;&#10;        &lt;/multichoice&gt;&#10;    &lt;/questions&gt;&#10;&lt;/questionlist&gt;"/>
  <p:tag name="HASRESULTS" val="False"/>
</p:tagLst>
</file>

<file path=ppt/tags/tag14.xml><?xml version="1.0" encoding="utf-8"?>
<p:tagLst xmlns:a="http://schemas.openxmlformats.org/drawingml/2006/main" xmlns:r="http://schemas.openxmlformats.org/officeDocument/2006/relationships" xmlns:p="http://schemas.openxmlformats.org/presentationml/2006/main">
  <p:tag name="ZEROBASED" val="False"/>
</p:tagLst>
</file>

<file path=ppt/tags/tag15.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6.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17.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TrueFalse"/>
  <p:tag name="TPQUESTIONXML" val="﻿&lt;?xml version=&quot;1.0&quot; encoding=&quot;utf-8&quot;?&gt;&#10;&lt;questionlist&gt;&#10;    &lt;properties&gt;&#10;        &lt;guid&gt;E2182FB947404E9DA9FCA656632CD999&lt;/guid&gt;&#10;        &lt;description /&gt;&#10;        &lt;date&gt;9/13/2013 12:57:42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DF23DF5D62A495380020994FEB06490&lt;/guid&gt;&#10;            &lt;repollguid&gt;CCE679D439AA45E0A66A1D141A583E35&lt;/repollguid&gt;&#10;            &lt;sourceid&gt;4B7B640EA34F40C0AA5D497270ED4462&lt;/sourceid&gt;&#10;            &lt;questiontext&gt;Free-body diagrams can only be drawn for an object if it is not accelerating.&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F1F8DB8CEAD74DC9BDBAE9B99578FBA6&lt;/guid&gt;&#10;                    &lt;answertext&gt;True&lt;/answertext&gt;&#10;                    &lt;valuetype&gt;-1&lt;/valuetype&gt;&#10;                &lt;/answer&gt;&#10;                &lt;answer&gt;&#10;                    &lt;guid&gt;5133F93EF1514355BD0E5A5151681893&lt;/guid&gt;&#10;                    &lt;answertext&gt;False&lt;/answertext&gt;&#10;                    &lt;valuetype&gt;1&lt;/valuetype&gt;&#10;                &lt;/answer&gt;&#10;            &lt;/answers&gt;&#10;        &lt;/multichoice&gt;&#10;    &lt;/questions&gt;&#10;&lt;/questionlist&gt;"/>
  <p:tag name="HASRESULTS" val="False"/>
</p:tagLst>
</file>

<file path=ppt/tags/tag1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9.xml><?xml version="1.0" encoding="utf-8"?>
<p:tagLst xmlns:a="http://schemas.openxmlformats.org/drawingml/2006/main" xmlns:r="http://schemas.openxmlformats.org/officeDocument/2006/relationships" xmlns:p="http://schemas.openxmlformats.org/presentationml/2006/main">
  <p:tag name="ISCAI" val="True"/>
  <p:tag name="TYPE" val="1"/>
</p:tagLst>
</file>

<file path=ppt/tags/tag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HASRESULTS" val="False"/>
  <p:tag name="TYPE" val="MultiChoiceSlide"/>
  <p:tag name="TPQUESTIONXML" val="﻿&lt;?xml version=&quot;1.0&quot; encoding=&quot;utf-8&quot;?&gt;&#10;&lt;questionlist&gt;&#10;    &lt;properties&gt;&#10;        &lt;guid&gt;E21BC1C5F90749C09F5EBD749E6668D6&lt;/guid&gt;&#10;        &lt;description /&gt;&#10;        &lt;date&gt;9/10/2013 11:52:5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E560047F91045368E3D036AB1A1287F&lt;/guid&gt;&#10;            &lt;repollguid&gt;0C2D54B01AF842EFB3392599D31A5F0C&lt;/repollguid&gt;&#10;            &lt;sourceid&gt;B2143BDFF5C441B28B2912C092E97432&lt;/sourceid&gt;&#10;            &lt;questiontext&gt;According to Newton’s Third Law, FA on B =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161DF8977C4F4061B3C7A5C16D90B91C&lt;/guid&gt;&#10;                    &lt;answertext&gt;FB on A&lt;/answertext&gt;&#10;                    &lt;valuetype&gt;-1&lt;/valuetype&gt;&#10;                &lt;/answer&gt;&#10;                &lt;answer&gt;&#10;                    &lt;guid&gt;3D8864C77E77458CB6661FFC6864C137&lt;/guid&gt;&#10;                    &lt;answertext&gt;-FA on B&lt;/answertext&gt;&#10;                    &lt;valuetype&gt;-1&lt;/valuetype&gt;&#10;                &lt;/answer&gt;&#10;                &lt;answer&gt;&#10;                    &lt;guid&gt;5EAD438CCE1F485E918872C8C6A2BED5&lt;/guid&gt;&#10;                    &lt;answertext&gt;-FB on A&lt;/answertext&gt;&#10;                    &lt;valuetype&gt;1&lt;/valuetype&gt;&#10;                &lt;/answer&gt;&#10;            &lt;/answers&gt;&#10;        &lt;/multichoice&gt;&#10;    &lt;/questions&gt;&#10;&lt;/questionlist&gt;"/>
</p:tagLst>
</file>

<file path=ppt/tags/tag20.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TrueFalse"/>
  <p:tag name="TPQUESTIONXML" val="﻿&lt;?xml version=&quot;1.0&quot; encoding=&quot;utf-8&quot;?&gt;&#10;&lt;questionlist&gt;&#10;    &lt;properties&gt;&#10;        &lt;guid&gt;C3470D3CC6074CDEA330A4606FC9CDD2&lt;/guid&gt;&#10;        &lt;description /&gt;&#10;        &lt;date&gt;9/13/2013 1:02:04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059DABC6BFC4888BC9A0185448DAB73&lt;/guid&gt;&#10;            &lt;repollguid&gt;5F6FBAB7EB734EDF942BCAADD17FBEB9&lt;/repollguid&gt;&#10;            &lt;sourceid&gt;AFE4A5D0317A4BD18C067E2B5BD504DE&lt;/sourceid&gt;&#10;            &lt;questiontext&gt;Tension force is drawn correctly in this picture:&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1EE62875D79146C598F44FCC2E8A9869&lt;/guid&gt;&#10;                    &lt;answertext&gt;True&lt;/answertext&gt;&#10;                    &lt;valuetype&gt;-1&lt;/valuetype&gt;&#10;                &lt;/answer&gt;&#10;                &lt;answer&gt;&#10;                    &lt;guid&gt;33F405E2EDAF44C5AE39E4A0CC30E369&lt;/guid&gt;&#10;                    &lt;answertext&gt;False&lt;/answertext&gt;&#10;                    &lt;valuetype&gt;1&lt;/valuetype&gt;&#10;                &lt;/answer&gt;&#10;            &lt;/answers&gt;&#10;        &lt;/multichoice&gt;&#10;    &lt;/questions&gt;&#10;&lt;/questionlist&gt;"/>
  <p:tag name="HASRESULTS" val="False"/>
</p:tagLst>
</file>

<file path=ppt/tags/tag21.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2.xml><?xml version="1.0" encoding="utf-8"?>
<p:tagLst xmlns:a="http://schemas.openxmlformats.org/drawingml/2006/main" xmlns:r="http://schemas.openxmlformats.org/officeDocument/2006/relationships" xmlns:p="http://schemas.openxmlformats.org/presentationml/2006/main">
  <p:tag name="ISCAI" val="True"/>
  <p:tag name="TYPE" val="0"/>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6.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7904035A5136427EA0E41CA26BF5169C&lt;/guid&gt;&#10;        &lt;description /&gt;&#10;        &lt;date&gt;9/10/2013 11:31:07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658B1F57186B4B07B4324F5A4519CF83&lt;/guid&gt;&#10;            &lt;repollguid&gt;E876535BCC4A44E6AD206DE43A196915&lt;/repollguid&gt;&#10;            &lt;sourceid&gt;BC35BCD78C794F6BB84B4258526DB46C&lt;/sourceid&gt;&#10;            &lt;questiontext&gt;Suppose that a person is standing on a scale in an elevator when the elevator begins to accelerate upward. According to Newton's Third Law, which one of the following forces will be equal and opposite to the force the person exerts on the scale (which is what the scale will read)?&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3F0B3D8BD616496597760ADDB1135B74&lt;/guid&gt;&#10;                    &lt;answertext&gt;The normal force exerted on the person by the scale.&lt;/answertext&gt;&#10;                    &lt;valuetype&gt;1&lt;/valuetype&gt;&#10;                &lt;/answer&gt;&#10;                &lt;answer&gt;&#10;                    &lt;guid&gt;91FE254B81304277B70B6AED97CF38AD&lt;/guid&gt;&#10;                    &lt;answertext&gt;The person's mass times their acceleration.&lt;/answertext&gt;&#10;                    &lt;valuetype&gt;-1&lt;/valuetype&gt;&#10;                &lt;/answer&gt;&#10;                &lt;answer&gt;&#10;                    &lt;guid&gt;D3D33E50A5524312AFE9598B97F742B3&lt;/guid&gt;&#10;                    &lt;answertext&gt;The person's weight.&lt;/answertext&gt;&#10;                    &lt;valuetype&gt;-1&lt;/valuetype&gt;&#10;                &lt;/answer&gt;&#10;                &lt;answer&gt;&#10;                    &lt;guid&gt;B643E629BD5C4DBA84EF601EC847189C&lt;/guid&gt;&#10;                    &lt;answertext&gt;The force exerted on the scale by the elevator&lt;/answertext&gt;&#10;                    &lt;valuetype&gt;-1&lt;/valuetype&gt;&#10;                &lt;/answer&gt;&#10;            &lt;/answers&gt;&#10;        &lt;/multichoice&gt;&#10;    &lt;/questions&gt;&#10;&lt;/questionlist&gt;"/>
  <p:tag name="HASRESULTS" val="False"/>
</p:tagLst>
</file>

<file path=ppt/tags/tag7.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9.xml><?xml version="1.0" encoding="utf-8"?>
<p:tagLst xmlns:a="http://schemas.openxmlformats.org/drawingml/2006/main" xmlns:r="http://schemas.openxmlformats.org/officeDocument/2006/relationships" xmlns:p="http://schemas.openxmlformats.org/presentationml/2006/main">
  <p:tag name="ISCAI" val="True"/>
  <p:tag name="TYPE" val="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164</Words>
  <Application>Microsoft Office PowerPoint</Application>
  <PresentationFormat>On-screen Show (4:3)</PresentationFormat>
  <Paragraphs>23</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Microsoft Graph Chart</vt:lpstr>
      <vt:lpstr>According to Newton’s Third Law,  FA on B = </vt:lpstr>
      <vt:lpstr>Suppose that a person is standing on a scale in an elevator when the elevator begins to accelerate upward. According to Newton's Third Law, which one of the following forces will be equal and opposite to the force the person exerts on the scale (which is what the scale will read)?</vt:lpstr>
      <vt:lpstr>An object in motion cannot be in equilibrium.</vt:lpstr>
      <vt:lpstr>∑Fx = max, ∑Fy = may  is….</vt:lpstr>
      <vt:lpstr>Free-body diagrams can only be drawn for an object if it is not accelerating.</vt:lpstr>
      <vt:lpstr>Tension force is drawn correctly in this picture: </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 Question Text</dc:title>
  <dc:creator>Karl H. Frinkle</dc:creator>
  <cp:lastModifiedBy>Karl H. Frinkle</cp:lastModifiedBy>
  <cp:revision>15</cp:revision>
  <dcterms:created xsi:type="dcterms:W3CDTF">2013-09-10T16:31:07Z</dcterms:created>
  <dcterms:modified xsi:type="dcterms:W3CDTF">2013-09-13T18:17:18Z</dcterms:modified>
</cp:coreProperties>
</file>