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820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4205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8599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9102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0722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050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372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4975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438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637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19438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80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14C15-969D-4040-AC30-CED53F78B9E5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46724-5752-4DAF-ACD2-354BD2A04F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10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7" Type="http://schemas.openxmlformats.org/officeDocument/2006/relationships/image" Target="../media/image1.emf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1.bin"/><Relationship Id="rId5" Type="http://schemas.openxmlformats.org/officeDocument/2006/relationships/slideLayout" Target="../slideLayouts/slideLayout12.xml"/><Relationship Id="rId4" Type="http://schemas.openxmlformats.org/officeDocument/2006/relationships/tags" Target="../tags/tag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6.xml"/><Relationship Id="rId7" Type="http://schemas.openxmlformats.org/officeDocument/2006/relationships/oleObject" Target="../embeddings/oleObject2.bin"/><Relationship Id="rId2" Type="http://schemas.openxmlformats.org/officeDocument/2006/relationships/tags" Target="../tags/tag5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.xml"/><Relationship Id="rId4" Type="http://schemas.openxmlformats.org/officeDocument/2006/relationships/tags" Target="../tags/tag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0.xml"/><Relationship Id="rId7" Type="http://schemas.openxmlformats.org/officeDocument/2006/relationships/oleObject" Target="../embeddings/oleObject3.bin"/><Relationship Id="rId2" Type="http://schemas.openxmlformats.org/officeDocument/2006/relationships/tags" Target="../tags/tag9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2.xml"/><Relationship Id="rId4" Type="http://schemas.openxmlformats.org/officeDocument/2006/relationships/tags" Target="../tags/tag1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4.xml"/><Relationship Id="rId7" Type="http://schemas.openxmlformats.org/officeDocument/2006/relationships/oleObject" Target="../embeddings/oleObject4.bin"/><Relationship Id="rId2" Type="http://schemas.openxmlformats.org/officeDocument/2006/relationships/tags" Target="../tags/tag13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6.xml"/><Relationship Id="rId4" Type="http://schemas.openxmlformats.org/officeDocument/2006/relationships/tags" Target="../tags/tag1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8.xml"/><Relationship Id="rId7" Type="http://schemas.openxmlformats.org/officeDocument/2006/relationships/oleObject" Target="../embeddings/oleObject5.bin"/><Relationship Id="rId2" Type="http://schemas.openxmlformats.org/officeDocument/2006/relationships/tags" Target="../tags/tag17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0.xml"/><Relationship Id="rId4" Type="http://schemas.openxmlformats.org/officeDocument/2006/relationships/tags" Target="../tags/tag19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2.xml"/><Relationship Id="rId7" Type="http://schemas.openxmlformats.org/officeDocument/2006/relationships/oleObject" Target="../embeddings/oleObject6.bin"/><Relationship Id="rId2" Type="http://schemas.openxmlformats.org/officeDocument/2006/relationships/tags" Target="../tags/tag21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4.xml"/><Relationship Id="rId4" Type="http://schemas.openxmlformats.org/officeDocument/2006/relationships/tags" Target="../tags/tag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209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Moments of inertia for an object change depending upon the axis of rotation.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</p:nvPr>
        </p:nvSpPr>
        <p:spPr>
          <a:xfrm>
            <a:off x="457200" y="3124200"/>
            <a:ext cx="4114800" cy="3001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True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False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3"/>
            </p:custDataLst>
            <p:extLst>
              <p:ext uri="{D42A27DB-BD31-4B8C-83A1-F6EECF244321}">
                <p14:modId xmlns:p14="http://schemas.microsoft.com/office/powerpoint/2010/main" val="3018894739"/>
              </p:ext>
            </p:extLst>
          </p:nvPr>
        </p:nvGraphicFramePr>
        <p:xfrm>
          <a:off x="4508500" y="2971800"/>
          <a:ext cx="4572000" cy="3771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Chart" r:id="rId6" imgW="4572000" imgH="5143500" progId="MSGraph.Chart.8">
                  <p:embed followColorScheme="full"/>
                </p:oleObj>
              </mc:Choice>
              <mc:Fallback>
                <p:oleObj name="Chart" r:id="rId6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08500" y="2971800"/>
                        <a:ext cx="4572000" cy="3771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4"/>
            </p:custDataLst>
          </p:nvPr>
        </p:nvSpPr>
        <p:spPr>
          <a:xfrm>
            <a:off x="1037590" y="3169920"/>
            <a:ext cx="847916" cy="487680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75647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773362"/>
          </a:xfrm>
        </p:spPr>
        <p:txBody>
          <a:bodyPr>
            <a:normAutofit/>
          </a:bodyPr>
          <a:lstStyle/>
          <a:p>
            <a:r>
              <a:rPr lang="en-US" dirty="0"/>
              <a:t>Kinetic energy of a rigid body can </a:t>
            </a:r>
            <a:r>
              <a:rPr lang="en-US" dirty="0" smtClean="0"/>
              <a:t> ________ </a:t>
            </a:r>
            <a:r>
              <a:rPr lang="en-US" dirty="0"/>
              <a:t>be broken down into translational and rotational terms.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3429000"/>
            <a:ext cx="4114800" cy="26971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 always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never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sometimes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558917748"/>
              </p:ext>
            </p:extLst>
          </p:nvPr>
        </p:nvGraphicFramePr>
        <p:xfrm>
          <a:off x="4508500" y="3048000"/>
          <a:ext cx="4572000" cy="369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5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048000"/>
                        <a:ext cx="4572000" cy="3695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42240" y="3474720"/>
            <a:ext cx="393700" cy="3937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004757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3687762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/>
              <a:t>Two objects, one a </a:t>
            </a:r>
            <a:r>
              <a:rPr lang="en-US" dirty="0" smtClean="0"/>
              <a:t>cylinder </a:t>
            </a:r>
            <a:r>
              <a:rPr lang="en-US" dirty="0"/>
              <a:t>and the other a sphere, both of the same material and initially at rest, are dropped from the top of a building at the same time. The objects reach the ground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4267200"/>
            <a:ext cx="4114800" cy="1858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at the same time.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at different times.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731640915"/>
              </p:ext>
            </p:extLst>
          </p:nvPr>
        </p:nvGraphicFramePr>
        <p:xfrm>
          <a:off x="4508500" y="40386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038600"/>
                        <a:ext cx="45720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3520" y="4406900"/>
            <a:ext cx="292100" cy="292100"/>
          </a:xfrm>
          <a:prstGeom prst="smileyFace">
            <a:avLst/>
          </a:prstGeom>
          <a:solidFill>
            <a:srgbClr val="FFFF00"/>
          </a:solidFill>
          <a:effectLst>
            <a:prstShdw prst="shdw14" dist="35921" dir="2700000">
              <a:scrgbClr r="0" g="0" b="0">
                <a:alpha val="50000"/>
              </a:scrgbClr>
            </a:prst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303869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3687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Two objects, one a </a:t>
            </a:r>
            <a:r>
              <a:rPr lang="en-US" dirty="0" smtClean="0"/>
              <a:t>cylinder </a:t>
            </a:r>
            <a:r>
              <a:rPr lang="en-US" dirty="0"/>
              <a:t>and the other a sphere, both of the same </a:t>
            </a:r>
            <a:r>
              <a:rPr lang="en-US" dirty="0" smtClean="0"/>
              <a:t>l, and </a:t>
            </a:r>
            <a:r>
              <a:rPr lang="en-US" dirty="0"/>
              <a:t>initially at rest, </a:t>
            </a:r>
            <a:r>
              <a:rPr lang="en-US" dirty="0" smtClean="0"/>
              <a:t>roll down a ramp without slipping. </a:t>
            </a:r>
            <a:r>
              <a:rPr lang="en-US" dirty="0"/>
              <a:t>The objects reach the ground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4267200"/>
            <a:ext cx="4114800" cy="1858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at the same time.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at different times.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26338576"/>
              </p:ext>
            </p:extLst>
          </p:nvPr>
        </p:nvGraphicFramePr>
        <p:xfrm>
          <a:off x="4508500" y="40386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0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038600"/>
                        <a:ext cx="45720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72720" y="5041900"/>
            <a:ext cx="355600" cy="355600"/>
          </a:xfrm>
          <a:prstGeom prst="star5">
            <a:avLst/>
          </a:prstGeom>
          <a:gradFill flip="none" rotWithShape="1">
            <a:gsLst>
              <a:gs pos="0">
                <a:srgbClr val="FFFF00"/>
              </a:gs>
              <a:gs pos="100000">
                <a:srgbClr val="FFFFFF"/>
              </a:gs>
            </a:gsLst>
            <a:path path="rect">
              <a:fillToRect l="50000" t="50000" r="50000" b="50000"/>
            </a:path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5177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36877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Two objects, one a </a:t>
            </a:r>
            <a:r>
              <a:rPr lang="en-US" dirty="0" smtClean="0"/>
              <a:t>cylinder </a:t>
            </a:r>
            <a:r>
              <a:rPr lang="en-US" dirty="0"/>
              <a:t>and the other a sphere, both of the same </a:t>
            </a:r>
            <a:r>
              <a:rPr lang="en-US" dirty="0" smtClean="0"/>
              <a:t>material, and </a:t>
            </a:r>
            <a:r>
              <a:rPr lang="en-US" dirty="0"/>
              <a:t>initially at rest, </a:t>
            </a:r>
            <a:r>
              <a:rPr lang="en-US" dirty="0" smtClean="0"/>
              <a:t>slide down a ramp without friction. </a:t>
            </a:r>
            <a:r>
              <a:rPr lang="en-US" dirty="0"/>
              <a:t>The objects reach the ground</a:t>
            </a: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4267200"/>
            <a:ext cx="4114800" cy="18589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at the same time.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at different times.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28977582"/>
              </p:ext>
            </p:extLst>
          </p:nvPr>
        </p:nvGraphicFramePr>
        <p:xfrm>
          <a:off x="4508500" y="4038600"/>
          <a:ext cx="4572000" cy="270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4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4038600"/>
                        <a:ext cx="4572000" cy="27051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23520" y="4406900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25400" cap="flat" cmpd="sng" algn="ctr">
            <a:noFill/>
            <a:prstDash val="solid"/>
          </a:ln>
          <a:effectLst/>
          <a:extLst>
            <a:ext uri="{91240B29-F687-4F45-9708-019B960494DF}">
              <a14:hiddenLine xmlns:a14="http://schemas.microsoft.com/office/drawing/2010/main" w="25400" cap="flat" cmpd="sng" algn="ctr">
                <a:solidFill>
                  <a:schemeClr val="accent1">
                    <a:shade val="50000"/>
                  </a:schemeClr>
                </a:solidFill>
                <a:prstDash val="solid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32636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228600" y="274638"/>
            <a:ext cx="8458200" cy="3459162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When taking rotational and translational kinetic energy into account, final velocities of objects will be </a:t>
            </a:r>
            <a:r>
              <a:rPr lang="en-US" dirty="0" smtClean="0"/>
              <a:t>______ if </a:t>
            </a:r>
            <a:r>
              <a:rPr lang="en-US" dirty="0"/>
              <a:t>we only use translational kinetic </a:t>
            </a:r>
            <a:r>
              <a:rPr lang="en-US" dirty="0" smtClean="0"/>
              <a:t>energy.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4114800"/>
            <a:ext cx="4114800" cy="2011363"/>
          </a:xfrm>
        </p:spPr>
        <p:txBody>
          <a:bodyPr/>
          <a:lstStyle/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greater than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less than</a:t>
            </a:r>
          </a:p>
          <a:p>
            <a:pPr marL="514350" indent="-514350">
              <a:buFont typeface="Arial" pitchFamily="34" charset="0"/>
              <a:buAutoNum type="alphaUcPeriod"/>
            </a:pPr>
            <a:r>
              <a:rPr lang="en-US" dirty="0" smtClean="0"/>
              <a:t> equal </a:t>
            </a:r>
            <a:endParaRPr lang="en-US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63803413"/>
              </p:ext>
            </p:extLst>
          </p:nvPr>
        </p:nvGraphicFramePr>
        <p:xfrm>
          <a:off x="4508500" y="3733800"/>
          <a:ext cx="4572000" cy="300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7" name="Chart" r:id="rId7" imgW="4572000" imgH="5143500" progId="MSGraph.Chart.8">
                  <p:embed followColorScheme="full"/>
                </p:oleObj>
              </mc:Choice>
              <mc:Fallback>
                <p:oleObj name="Chart" r:id="rId7" imgW="4572000" imgH="5143500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508500" y="3733800"/>
                        <a:ext cx="4572000" cy="300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4648200"/>
            <a:ext cx="1674813" cy="585216"/>
          </a:xfrm>
          <a:prstGeom prst="roundRect">
            <a:avLst/>
          </a:prstGeom>
          <a:noFill/>
          <a:ln w="25400" cap="flat" cmpd="sng" algn="ctr">
            <a:solidFill>
              <a:srgbClr val="00C8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1041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6" presetClass="emph" presetSubtype="0" repeatCount="1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6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  <p:bldP spid="5" grpId="1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0.3121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82F01C05BA24C96A8FE4237D6D8FCE1&lt;/guid&gt;&#10;        &lt;description /&gt;&#10;        &lt;date&gt;10/14/2013 7:22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E4F6A07C3F04B71949255412143342C&lt;/guid&gt;&#10;            &lt;repollguid&gt;D4379F6B085748AB885AA73139568C47&lt;/repollguid&gt;&#10;            &lt;sourceid&gt;9F1048D723944CD7B1A3F7B3575CB5DB&lt;/sourceid&gt;&#10;            &lt;questiontext&gt;Two objects, one a cylinder and the other a sphere, both of the same l, and initially at rest, roll down a ramp without slipping. The objects reach the groun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876306933ED4F8B834EB00BE53645D0&lt;/guid&gt;&#10;                    &lt;answertext&gt; at the same time.&lt;/answertext&gt;&#10;                    &lt;valuetype&gt;-1&lt;/valuetype&gt;&#10;                &lt;/answer&gt;&#10;                &lt;answer&gt;&#10;                    &lt;guid&gt;90B5703B9CB34A0EAA167B1B2DCFC66B&lt;/guid&gt;&#10;                    &lt;answertext&gt; at different times.&lt;/answertext&gt;&#10;                    &lt;valuetype&gt;1&lt;/valuetype&gt;&#10;                &lt;/answer&gt;&#10;            &lt;/answers&gt;&#10;        &lt;/multichoice&gt;&#10;    &lt;/questions&gt;&#10;&lt;/questionlist&gt;"/>
  <p:tag name="HASRESULTS" val="Fals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3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82F01C05BA24C96A8FE4237D6D8FCE1&lt;/guid&gt;&#10;        &lt;description /&gt;&#10;        &lt;date&gt;10/14/2013 7:22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E4F6A07C3F04B71949255412143342C&lt;/guid&gt;&#10;            &lt;repollguid&gt;D4379F6B085748AB885AA73139568C47&lt;/repollguid&gt;&#10;            &lt;sourceid&gt;9F1048D723944CD7B1A3F7B3575CB5DB&lt;/sourceid&gt;&#10;            &lt;questiontext&gt;Two objects, one a cylinder and the other a sphere, both of the same material, and initially at rest, slide down a ramp without friction. The objects reach the groun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876306933ED4F8B834EB00BE53645D0&lt;/guid&gt;&#10;                    &lt;answertext&gt; at the same time.&lt;/answertext&gt;&#10;                    &lt;valuetype&gt;1&lt;/valuetype&gt;&#10;                &lt;/answer&gt;&#10;                &lt;answer&gt;&#10;                    &lt;guid&gt;90B5703B9CB34A0EAA167B1B2DCFC66B&lt;/guid&gt;&#10;                    &lt;answertext&gt; at different times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TrueFalse"/>
  <p:tag name="TPQUESTIONXML" val="﻿&lt;?xml version=&quot;1.0&quot; encoding=&quot;utf-8&quot;?&gt;&#10;&lt;questionlist&gt;&#10;    &lt;properties&gt;&#10;        &lt;guid&gt;D2604AA222E34E7AA2DB60A26B59F249&lt;/guid&gt;&#10;        &lt;description /&gt;&#10;        &lt;date&gt;10/14/2013 7:20:41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5954F26965B47AAB4ED15EEB8E16FC3&lt;/guid&gt;&#10;            &lt;repollguid&gt;F2ECDD526A09411182D9D6C6DED7B5E3&lt;/repollguid&gt;&#10;            &lt;sourceid&gt;AB65105441A7455283288F5EFF1B8D13&lt;/sourceid&gt;&#10;            &lt;questiontext&gt;Moments of inertia for an object change depending upon the axis of rota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truefalse&gt;True&lt;/truefalse&gt;&#10;            &lt;answers&gt;&#10;                &lt;answer&gt;&#10;                    &lt;guid&gt;158DCAA7191C48AF9E79D4EAC80297CA&lt;/guid&gt;&#10;                    &lt;answertext&gt;True&lt;/answertext&gt;&#10;                    &lt;valuetype&gt;1&lt;/valuetype&gt;&#10;                &lt;/answer&gt;&#10;                &lt;answer&gt;&#10;                    &lt;guid&gt;128D5FEA6FC44469880EB8FED68DBDD7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0ED0CA9C080549B59354325A510D048C&lt;/guid&gt;&#10;        &lt;description /&gt;&#10;        &lt;date&gt;10/14/2013 7:29:48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077DE40C729488A87F1B0FC2DF2DF22&lt;/guid&gt;&#10;            &lt;repollguid&gt;E5C8116D8A30456BBD022CC5C36B9B99&lt;/repollguid&gt;&#10;            &lt;sourceid&gt;78F08D79F85F434CA573E9921B36D97C&lt;/sourceid&gt;&#10;            &lt;questiontext&gt;When taking rotational and translational kinetic energy into account, final velocities of objects will be ______ if we only use translational kinetic energy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880DDA58A4BF4402B5B14B47054E6F16&lt;/guid&gt;&#10;                    &lt;answertext&gt; greater than&lt;/answertext&gt;&#10;                    &lt;valuetype&gt;-1&lt;/valuetype&gt;&#10;                &lt;/answer&gt;&#10;                &lt;answer&gt;&#10;                    &lt;guid&gt;12CBA0DFEF0E473AA8BEF053501E30A2&lt;/guid&gt;&#10;                    &lt;answertext&gt; less than&lt;/answertext&gt;&#10;                    &lt;valuetype&gt;1&lt;/valuetype&gt;&#10;                &lt;/answer&gt;&#10;                &lt;answer&gt;&#10;                    &lt;guid&gt;51DB08875C4540EFACEE61A6B255FE2B&lt;/guid&gt;&#10;                    &lt;answertext&gt; equal 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5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EA51E27928664C95AB5D02954364CF2A&lt;/guid&gt;&#10;        &lt;description /&gt;&#10;        &lt;date&gt;10/14/2013 7:21:43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D8C2A6210D6495B91F0151D2F856E6C&lt;/guid&gt;&#10;            &lt;repollguid&gt;B8241EC4951C4256AF2D8C8D8383FA5F&lt;/repollguid&gt;&#10;            &lt;sourceid&gt;44A531287AEE44FDACAA7177A16F5A42&lt;/sourceid&gt;&#10;            &lt;questiontext&gt;Kinetic energy of a rigid body can  ________ be broken down into translational and rotational terms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C586564F75CF4CAFA5692164490F908F&lt;/guid&gt;&#10;                    &lt;answertext&gt;  always&lt;/answertext&gt;&#10;                    &lt;valuetype&gt;1&lt;/valuetype&gt;&#10;                &lt;/answer&gt;&#10;                &lt;answer&gt;&#10;                    &lt;guid&gt;1908DECB76084B349F3C93E9D2B25075&lt;/guid&gt;&#10;                    &lt;answertext&gt; never&lt;/answertext&gt;&#10;                    &lt;valuetype&gt;-1&lt;/valuetype&gt;&#10;                &lt;/answer&gt;&#10;                &lt;answer&gt;&#10;                    &lt;guid&gt;58EC22075D70411FAC04FD00E82E7E76&lt;/guid&gt;&#10;                    &lt;answertext&gt; sometimes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AUTOFORMATCHART" val="True"/>
  <p:tag name="TYPE" val="MultiChoiceSlide"/>
  <p:tag name="TPQUESTIONXML" val="﻿&lt;?xml version=&quot;1.0&quot; encoding=&quot;utf-8&quot;?&gt;&#10;&lt;questionlist&gt;&#10;    &lt;properties&gt;&#10;        &lt;guid&gt;982F01C05BA24C96A8FE4237D6D8FCE1&lt;/guid&gt;&#10;        &lt;description /&gt;&#10;        &lt;date&gt;10/14/2013 7:22:52 A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3E4F6A07C3F04B71949255412143342C&lt;/guid&gt;&#10;            &lt;repollguid&gt;D4379F6B085748AB885AA73139568C47&lt;/repollguid&gt;&#10;            &lt;sourceid&gt;9F1048D723944CD7B1A3F7B3575CB5DB&lt;/sourceid&gt;&#10;            &lt;questiontext&gt;Two objects, one a cylinder and the other a sphere, both of the same material and initially at rest, are dropped from the top of a building at the same time. The objects reach the ground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5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B876306933ED4F8B834EB00BE53645D0&lt;/guid&gt;&#10;                    &lt;answertext&gt; at the same time.&lt;/answertext&gt;&#10;                    &lt;valuetype&gt;1&lt;/valuetype&gt;&#10;                &lt;/answer&gt;&#10;                &lt;answer&gt;&#10;                    &lt;guid&gt;90B5703B9CB34A0EAA167B1B2DCFC66B&lt;/guid&gt;&#10;                    &lt;answertext&gt; at different times.&lt;/answertext&gt;&#10;                    &lt;valuetype&gt;-1&lt;/valuetype&gt;&#10;                &lt;/answer&gt;&#10;            &lt;/answers&gt;&#10;        &lt;/multichoice&gt;&#10;    &lt;/questions&gt;&#10;&lt;/questionlist&gt;"/>
  <p:tag name="HASRESULTS" val="False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215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Office Theme</vt:lpstr>
      <vt:lpstr>Microsoft Graph Chart</vt:lpstr>
      <vt:lpstr>Moments of inertia for an object change depending upon the axis of rotation.</vt:lpstr>
      <vt:lpstr>Kinetic energy of a rigid body can  ________ be broken down into translational and rotational terms.</vt:lpstr>
      <vt:lpstr>Two objects, one a cylinder and the other a sphere, both of the same material and initially at rest, are dropped from the top of a building at the same time. The objects reach the ground</vt:lpstr>
      <vt:lpstr>Two objects, one a cylinder and the other a sphere, both of the same l, and initially at rest, roll down a ramp without slipping. The objects reach the ground</vt:lpstr>
      <vt:lpstr>Two objects, one a cylinder and the other a sphere, both of the same material, and initially at rest, slide down a ramp without friction. The objects reach the ground</vt:lpstr>
      <vt:lpstr>When taking rotational and translational kinetic energy into account, final velocities of objects will be ______ if we only use translational kinetic energy.</vt:lpstr>
    </vt:vector>
  </TitlesOfParts>
  <Company>SE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Karl H. Frinkle</dc:creator>
  <cp:lastModifiedBy>Karl H. Frinkle</cp:lastModifiedBy>
  <cp:revision>8</cp:revision>
  <dcterms:created xsi:type="dcterms:W3CDTF">2013-10-14T12:19:54Z</dcterms:created>
  <dcterms:modified xsi:type="dcterms:W3CDTF">2013-10-14T12:32:31Z</dcterms:modified>
</cp:coreProperties>
</file>