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E43501-9CF7-4FF5-95F0-8C89ECE33A94}" type="datetimeFigureOut">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231098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E43501-9CF7-4FF5-95F0-8C89ECE33A94}" type="datetimeFigureOut">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281451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E43501-9CF7-4FF5-95F0-8C89ECE33A94}" type="datetimeFigureOut">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154258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E43501-9CF7-4FF5-95F0-8C89ECE33A94}" type="datetimeFigureOut">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76412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E43501-9CF7-4FF5-95F0-8C89ECE33A94}" type="datetimeFigureOut">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947109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E43501-9CF7-4FF5-95F0-8C89ECE33A94}" type="datetimeFigureOut">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1074625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E43501-9CF7-4FF5-95F0-8C89ECE33A94}" type="datetimeFigureOut">
              <a:rPr lang="en-US" smtClean="0"/>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326483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E43501-9CF7-4FF5-95F0-8C89ECE33A94}" type="datetimeFigureOut">
              <a:rPr lang="en-US" smtClean="0"/>
              <a:t>10/16/2013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2153926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E43501-9CF7-4FF5-95F0-8C89ECE33A94}" type="datetimeFigureOut">
              <a:rPr lang="en-US" smtClean="0"/>
              <a:t>10/16/2013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736410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E43501-9CF7-4FF5-95F0-8C89ECE33A94}" type="datetimeFigureOut">
              <a:rPr lang="en-US" smtClean="0"/>
              <a:t>10/16/2013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38391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E43501-9CF7-4FF5-95F0-8C89ECE33A94}" type="datetimeFigureOut">
              <a:rPr lang="en-US" smtClean="0"/>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275478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E43501-9CF7-4FF5-95F0-8C89ECE33A94}" type="datetimeFigureOut">
              <a:rPr lang="en-US" smtClean="0"/>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C5DB2-A33E-49FE-92F2-458857D36593}" type="slidenum">
              <a:rPr lang="en-US" smtClean="0"/>
              <a:t>‹#›</a:t>
            </a:fld>
            <a:endParaRPr lang="en-US"/>
          </a:p>
        </p:txBody>
      </p:sp>
    </p:spTree>
    <p:extLst>
      <p:ext uri="{BB962C8B-B14F-4D97-AF65-F5344CB8AC3E}">
        <p14:creationId xmlns:p14="http://schemas.microsoft.com/office/powerpoint/2010/main" val="157701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43501-9CF7-4FF5-95F0-8C89ECE33A94}" type="datetimeFigureOut">
              <a:rPr lang="en-US" smtClean="0"/>
              <a:t>10/16/2013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C5DB2-A33E-49FE-92F2-458857D36593}" type="slidenum">
              <a:rPr lang="en-US" smtClean="0"/>
              <a:t>‹#›</a:t>
            </a:fld>
            <a:endParaRPr lang="en-US"/>
          </a:p>
        </p:txBody>
      </p:sp>
    </p:spTree>
    <p:extLst>
      <p:ext uri="{BB962C8B-B14F-4D97-AF65-F5344CB8AC3E}">
        <p14:creationId xmlns:p14="http://schemas.microsoft.com/office/powerpoint/2010/main" val="3395777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1.emf"/><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6.xml"/><Relationship Id="rId7" Type="http://schemas.openxmlformats.org/officeDocument/2006/relationships/oleObject" Target="../embeddings/oleObject2.bin"/><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slideLayout" Target="../slideLayouts/slideLayout12.xml"/><Relationship Id="rId5" Type="http://schemas.openxmlformats.org/officeDocument/2006/relationships/tags" Target="../tags/tag8.xml"/><Relationship Id="rId4" Type="http://schemas.openxmlformats.org/officeDocument/2006/relationships/tags" Target="../tags/tag7.xml"/><Relationship Id="rId9" Type="http://schemas.openxmlformats.org/officeDocument/2006/relationships/image" Target="../media/image3.gif"/></Relationships>
</file>

<file path=ppt/slides/_rels/slide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10.xml"/><Relationship Id="rId7" Type="http://schemas.openxmlformats.org/officeDocument/2006/relationships/oleObject" Target="../embeddings/oleObject3.bin"/><Relationship Id="rId2" Type="http://schemas.openxmlformats.org/officeDocument/2006/relationships/tags" Target="../tags/tag9.xml"/><Relationship Id="rId1" Type="http://schemas.openxmlformats.org/officeDocument/2006/relationships/vmlDrawing" Target="../drawings/vmlDrawing3.vml"/><Relationship Id="rId6" Type="http://schemas.openxmlformats.org/officeDocument/2006/relationships/slideLayout" Target="../slideLayouts/slideLayout12.xml"/><Relationship Id="rId5" Type="http://schemas.openxmlformats.org/officeDocument/2006/relationships/tags" Target="../tags/tag1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14.xml"/><Relationship Id="rId7" Type="http://schemas.openxmlformats.org/officeDocument/2006/relationships/oleObject" Target="../embeddings/oleObject4.bin"/><Relationship Id="rId2" Type="http://schemas.openxmlformats.org/officeDocument/2006/relationships/tags" Target="../tags/tag13.xml"/><Relationship Id="rId1" Type="http://schemas.openxmlformats.org/officeDocument/2006/relationships/vmlDrawing" Target="../drawings/vmlDrawing4.vml"/><Relationship Id="rId6" Type="http://schemas.openxmlformats.org/officeDocument/2006/relationships/slideLayout" Target="../slideLayouts/slideLayout12.xml"/><Relationship Id="rId5" Type="http://schemas.openxmlformats.org/officeDocument/2006/relationships/tags" Target="../tags/tag16.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image" Target="../media/image6.emf"/><Relationship Id="rId2" Type="http://schemas.openxmlformats.org/officeDocument/2006/relationships/tags" Target="../tags/tag17.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Layout" Target="../slideLayouts/slideLayout12.xml"/><Relationship Id="rId4" Type="http://schemas.openxmlformats.org/officeDocument/2006/relationships/tags" Target="../tags/tag19.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vmlDrawing" Target="../drawings/vmlDrawing6.vml"/><Relationship Id="rId6" Type="http://schemas.openxmlformats.org/officeDocument/2006/relationships/tags" Target="../tags/tag24.xml"/><Relationship Id="rId5" Type="http://schemas.openxmlformats.org/officeDocument/2006/relationships/tags" Target="../tags/tag23.xml"/><Relationship Id="rId10" Type="http://schemas.openxmlformats.org/officeDocument/2006/relationships/image" Target="../media/image7.emf"/><Relationship Id="rId4" Type="http://schemas.openxmlformats.org/officeDocument/2006/relationships/tags" Target="../tags/tag22.xml"/><Relationship Id="rId9"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468562"/>
          </a:xfrm>
        </p:spPr>
        <p:txBody>
          <a:bodyPr>
            <a:normAutofit/>
          </a:bodyPr>
          <a:lstStyle/>
          <a:p>
            <a:pPr algn="l"/>
            <a:r>
              <a:rPr lang="en-US" dirty="0" smtClean="0"/>
              <a:t>Angular momentum has the same SI units as momentum.</a:t>
            </a:r>
            <a:endParaRPr lang="en-US" dirty="0"/>
          </a:p>
        </p:txBody>
      </p:sp>
      <p:sp>
        <p:nvSpPr>
          <p:cNvPr id="3" name="TPAnswers"/>
          <p:cNvSpPr>
            <a:spLocks noGrp="1"/>
          </p:cNvSpPr>
          <p:nvPr>
            <p:ph type="body" idx="1"/>
          </p:nvPr>
        </p:nvSpPr>
        <p:spPr>
          <a:xfrm>
            <a:off x="457200" y="3429000"/>
            <a:ext cx="4114800" cy="26971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endParaRPr lang="en-US" dirty="0"/>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2058289048"/>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1040"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3352800"/>
                        <a:ext cx="4572000" cy="3390900"/>
                      </a:xfrm>
                      <a:prstGeom prst="rect">
                        <a:avLst/>
                      </a:prstGeom>
                    </p:spPr>
                  </p:pic>
                </p:oleObj>
              </mc:Fallback>
            </mc:AlternateContent>
          </a:graphicData>
        </a:graphic>
      </p:graphicFrame>
      <p:sp>
        <p:nvSpPr>
          <p:cNvPr id="5" name="CAI1"/>
          <p:cNvSpPr/>
          <p:nvPr>
            <p:custDataLst>
              <p:tags r:id="rId4"/>
            </p:custDataLst>
          </p:nvPr>
        </p:nvSpPr>
        <p:spPr>
          <a:xfrm>
            <a:off x="1037590" y="3962400"/>
            <a:ext cx="851154"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59986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3382962"/>
          </a:xfrm>
        </p:spPr>
        <p:txBody>
          <a:bodyPr>
            <a:noAutofit/>
          </a:bodyPr>
          <a:lstStyle/>
          <a:p>
            <a:pPr algn="l"/>
            <a:r>
              <a:rPr lang="en-US" sz="3800" dirty="0" smtClean="0"/>
              <a:t>A kitten is placed on a spinning disk near the edge.  Angular velocity is measured and determined to be constant. At this point, the kitten walks towards the center of the disk.  Angular velocity of the system</a:t>
            </a:r>
            <a:endParaRPr lang="en-US" sz="3800" dirty="0"/>
          </a:p>
        </p:txBody>
      </p:sp>
      <p:sp>
        <p:nvSpPr>
          <p:cNvPr id="3" name="TPAnswers"/>
          <p:cNvSpPr>
            <a:spLocks noGrp="1"/>
          </p:cNvSpPr>
          <p:nvPr>
            <p:ph type="body" idx="1"/>
            <p:custDataLst>
              <p:tags r:id="rId3"/>
            </p:custDataLst>
          </p:nvPr>
        </p:nvSpPr>
        <p:spPr>
          <a:xfrm>
            <a:off x="457200" y="3657600"/>
            <a:ext cx="4114800" cy="3048000"/>
          </a:xfrm>
        </p:spPr>
        <p:txBody>
          <a:bodyPr/>
          <a:lstStyle/>
          <a:p>
            <a:pPr marL="514350" indent="-514350">
              <a:buFont typeface="Arial" pitchFamily="34" charset="0"/>
              <a:buAutoNum type="alphaUcPeriod"/>
            </a:pPr>
            <a:r>
              <a:rPr lang="en-US" dirty="0" smtClean="0"/>
              <a:t> increases</a:t>
            </a:r>
            <a:br>
              <a:rPr lang="en-US" dirty="0" smtClean="0"/>
            </a:br>
            <a:endParaRPr lang="en-US" dirty="0" smtClean="0"/>
          </a:p>
          <a:p>
            <a:pPr marL="514350" indent="-514350">
              <a:buFont typeface="Arial" pitchFamily="34" charset="0"/>
              <a:buAutoNum type="alphaUcPeriod"/>
            </a:pPr>
            <a:r>
              <a:rPr lang="en-US" dirty="0" smtClean="0"/>
              <a:t> decreases</a:t>
            </a:r>
            <a:br>
              <a:rPr lang="en-US" dirty="0" smtClean="0"/>
            </a:br>
            <a:endParaRPr lang="en-US" dirty="0" smtClean="0"/>
          </a:p>
          <a:p>
            <a:pPr marL="514350" indent="-514350">
              <a:buFont typeface="Arial" pitchFamily="34" charset="0"/>
              <a:buAutoNum type="alphaUcPeriod"/>
            </a:pPr>
            <a:r>
              <a:rPr lang="en-US" dirty="0" smtClean="0"/>
              <a:t> stays the same.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92215289"/>
              </p:ext>
            </p:extLst>
          </p:nvPr>
        </p:nvGraphicFramePr>
        <p:xfrm>
          <a:off x="4508500" y="3962400"/>
          <a:ext cx="4572000" cy="2781300"/>
        </p:xfrm>
        <a:graphic>
          <a:graphicData uri="http://schemas.openxmlformats.org/presentationml/2006/ole">
            <mc:AlternateContent xmlns:mc="http://schemas.openxmlformats.org/markup-compatibility/2006">
              <mc:Choice xmlns:v="urn:schemas-microsoft-com:vml" Requires="v">
                <p:oleObj spid="_x0000_s3084"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962400"/>
                        <a:ext cx="4572000" cy="2781300"/>
                      </a:xfrm>
                      <a:prstGeom prst="rect">
                        <a:avLst/>
                      </a:prstGeom>
                    </p:spPr>
                  </p:pic>
                </p:oleObj>
              </mc:Fallback>
            </mc:AlternateContent>
          </a:graphicData>
        </a:graphic>
      </p:graphicFrame>
      <p:pic>
        <p:nvPicPr>
          <p:cNvPr id="5" name="CAI1"/>
          <p:cNvPicPr>
            <a:picLocks/>
          </p:cNvPicPr>
          <p:nvPr>
            <p:custDataLst>
              <p:tags r:id="rId5"/>
            </p:custDataLst>
          </p:nvPr>
        </p:nvPicPr>
        <p:blipFill>
          <a:blip r:embed="rId9" cstate="print">
            <a:extLst>
              <a:ext uri="{28A0092B-C50C-407E-A947-70E740481C1C}">
                <a14:useLocalDpi xmlns:a14="http://schemas.microsoft.com/office/drawing/2010/main" val="0"/>
              </a:ext>
            </a:extLst>
          </a:blip>
          <a:stretch>
            <a:fillRect/>
          </a:stretch>
        </p:blipFill>
        <p:spPr>
          <a:xfrm>
            <a:off x="2895600" y="3505200"/>
            <a:ext cx="1219200" cy="1066800"/>
          </a:xfrm>
          <a:prstGeom prst="rect">
            <a:avLst/>
          </a:prstGeom>
          <a:ln w="25400">
            <a:solidFill>
              <a:schemeClr val="tx1"/>
            </a:solidFill>
          </a:ln>
        </p:spPr>
      </p:pic>
    </p:spTree>
    <p:custDataLst>
      <p:tags r:id="rId2"/>
    </p:custDataLst>
    <p:extLst>
      <p:ext uri="{BB962C8B-B14F-4D97-AF65-F5344CB8AC3E}">
        <p14:creationId xmlns:p14="http://schemas.microsoft.com/office/powerpoint/2010/main" val="199005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316162"/>
          </a:xfrm>
        </p:spPr>
        <p:txBody>
          <a:bodyPr>
            <a:normAutofit/>
          </a:bodyPr>
          <a:lstStyle/>
          <a:p>
            <a:pPr algn="l"/>
            <a:r>
              <a:rPr lang="en-US" dirty="0" smtClean="0"/>
              <a:t>When the sum of torques of all external forces acting on an object sum to zero, we say….</a:t>
            </a:r>
            <a:endParaRPr lang="en-US" dirty="0"/>
          </a:p>
        </p:txBody>
      </p:sp>
      <p:sp>
        <p:nvSpPr>
          <p:cNvPr id="3" name="TPAnswers"/>
          <p:cNvSpPr>
            <a:spLocks noGrp="1"/>
          </p:cNvSpPr>
          <p:nvPr>
            <p:ph type="body" idx="1"/>
            <p:custDataLst>
              <p:tags r:id="rId3"/>
            </p:custDataLst>
          </p:nvPr>
        </p:nvSpPr>
        <p:spPr>
          <a:xfrm>
            <a:off x="457200" y="2667000"/>
            <a:ext cx="4114800" cy="3459163"/>
          </a:xfrm>
        </p:spPr>
        <p:txBody>
          <a:bodyPr/>
          <a:lstStyle/>
          <a:p>
            <a:pPr marL="514350" indent="-514350">
              <a:buFont typeface="Arial" pitchFamily="34" charset="0"/>
              <a:buAutoNum type="alphaUcPeriod"/>
            </a:pPr>
            <a:r>
              <a:rPr lang="en-US" dirty="0" smtClean="0"/>
              <a:t>angular momentum  is conserved</a:t>
            </a:r>
          </a:p>
          <a:p>
            <a:pPr marL="514350" indent="-514350">
              <a:buFont typeface="Arial" pitchFamily="34" charset="0"/>
              <a:buAutoNum type="alphaUcPeriod"/>
            </a:pPr>
            <a:r>
              <a:rPr lang="en-US" dirty="0" smtClean="0"/>
              <a:t>the object is in equilibrium</a:t>
            </a:r>
          </a:p>
          <a:p>
            <a:pPr marL="514350" indent="-514350">
              <a:buFont typeface="Arial" pitchFamily="34" charset="0"/>
              <a:buAutoNum type="alphaUcPeriod"/>
            </a:pPr>
            <a:r>
              <a:rPr lang="en-US" dirty="0" smtClean="0"/>
              <a:t>both A and B.</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580614846"/>
              </p:ext>
            </p:extLst>
          </p:nvPr>
        </p:nvGraphicFramePr>
        <p:xfrm>
          <a:off x="4508500" y="2514600"/>
          <a:ext cx="4572000" cy="4229100"/>
        </p:xfrm>
        <a:graphic>
          <a:graphicData uri="http://schemas.openxmlformats.org/presentationml/2006/ole">
            <mc:AlternateContent xmlns:mc="http://schemas.openxmlformats.org/markup-compatibility/2006">
              <mc:Choice xmlns:v="urn:schemas-microsoft-com:vml" Requires="v">
                <p:oleObj spid="_x0000_s2062"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2514600"/>
                        <a:ext cx="4572000" cy="4229100"/>
                      </a:xfrm>
                      <a:prstGeom prst="rect">
                        <a:avLst/>
                      </a:prstGeom>
                    </p:spPr>
                  </p:pic>
                </p:oleObj>
              </mc:Fallback>
            </mc:AlternateContent>
          </a:graphicData>
        </a:graphic>
      </p:graphicFrame>
      <p:sp>
        <p:nvSpPr>
          <p:cNvPr id="5" name="CAI1"/>
          <p:cNvSpPr/>
          <p:nvPr>
            <p:custDataLst>
              <p:tags r:id="rId5"/>
            </p:custDataLst>
          </p:nvPr>
        </p:nvSpPr>
        <p:spPr>
          <a:xfrm>
            <a:off x="1037590" y="2712720"/>
            <a:ext cx="3501454" cy="97536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74516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143000"/>
          </a:xfrm>
        </p:spPr>
        <p:txBody>
          <a:bodyPr/>
          <a:lstStyle/>
          <a:p>
            <a:r>
              <a:rPr lang="en-US" dirty="0" smtClean="0"/>
              <a:t>For a system to be in equilibrium, </a:t>
            </a:r>
            <a:endParaRPr lang="en-US" dirty="0"/>
          </a:p>
        </p:txBody>
      </p:sp>
      <p:sp>
        <p:nvSpPr>
          <p:cNvPr id="3" name="TPAnswers"/>
          <p:cNvSpPr>
            <a:spLocks noGrp="1"/>
          </p:cNvSpPr>
          <p:nvPr>
            <p:ph type="body" idx="1"/>
            <p:custDataLst>
              <p:tags r:id="rId3"/>
            </p:custDataLst>
          </p:nvPr>
        </p:nvSpPr>
        <p:spPr>
          <a:xfrm>
            <a:off x="457200" y="1600200"/>
            <a:ext cx="4114800" cy="4525963"/>
          </a:xfrm>
        </p:spPr>
        <p:txBody>
          <a:bodyPr/>
          <a:lstStyle/>
          <a:p>
            <a:pPr marL="514350" indent="-514350">
              <a:buFont typeface="Arial" pitchFamily="34" charset="0"/>
              <a:buAutoNum type="alphaUcPeriod"/>
            </a:pPr>
            <a:r>
              <a:rPr lang="en-US" dirty="0" smtClean="0"/>
              <a:t>the sum of external forces must be zero</a:t>
            </a:r>
          </a:p>
          <a:p>
            <a:pPr marL="514350" indent="-514350">
              <a:buFont typeface="Arial" pitchFamily="34" charset="0"/>
              <a:buAutoNum type="alphaUcPeriod"/>
            </a:pPr>
            <a:r>
              <a:rPr lang="en-US" dirty="0" smtClean="0"/>
              <a:t>the sum of torques due to external forces must be zero.</a:t>
            </a:r>
          </a:p>
          <a:p>
            <a:pPr marL="514350" indent="-514350">
              <a:buFont typeface="Arial" pitchFamily="34" charset="0"/>
              <a:buAutoNum type="alphaUcPeriod"/>
            </a:pPr>
            <a:r>
              <a:rPr lang="en-US" dirty="0" smtClean="0"/>
              <a:t>both A and B.</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43163414"/>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4106"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1600200"/>
                        <a:ext cx="4572000" cy="5143500"/>
                      </a:xfrm>
                      <a:prstGeom prst="rect">
                        <a:avLst/>
                      </a:prstGeom>
                    </p:spPr>
                  </p:pic>
                </p:oleObj>
              </mc:Fallback>
            </mc:AlternateContent>
          </a:graphicData>
        </a:graphic>
      </p:graphicFrame>
      <p:sp>
        <p:nvSpPr>
          <p:cNvPr id="5" name="CAI1"/>
          <p:cNvSpPr/>
          <p:nvPr>
            <p:custDataLst>
              <p:tags r:id="rId5"/>
            </p:custDataLst>
          </p:nvPr>
        </p:nvSpPr>
        <p:spPr>
          <a:xfrm>
            <a:off x="1037590" y="4181856"/>
            <a:ext cx="2263839"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64350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544762"/>
          </a:xfrm>
        </p:spPr>
        <p:txBody>
          <a:bodyPr>
            <a:normAutofit/>
          </a:bodyPr>
          <a:lstStyle/>
          <a:p>
            <a:pPr algn="l"/>
            <a:r>
              <a:rPr lang="en-US" dirty="0" smtClean="0"/>
              <a:t>A constant force applied to the center of mass of a rigid body usually produces rotation.</a:t>
            </a:r>
            <a:endParaRPr lang="en-US" dirty="0"/>
          </a:p>
        </p:txBody>
      </p:sp>
      <p:sp>
        <p:nvSpPr>
          <p:cNvPr id="3" name="TPAnswers"/>
          <p:cNvSpPr>
            <a:spLocks noGrp="1"/>
          </p:cNvSpPr>
          <p:nvPr>
            <p:ph type="body" idx="1"/>
          </p:nvPr>
        </p:nvSpPr>
        <p:spPr>
          <a:xfrm>
            <a:off x="457200" y="2971800"/>
            <a:ext cx="4114800" cy="3154363"/>
          </a:xfrm>
        </p:spPr>
        <p:txBody>
          <a:bodyPr/>
          <a:lstStyle/>
          <a:p>
            <a:pPr marL="514350" indent="-514350">
              <a:buFont typeface="Arial" pitchFamily="34" charset="0"/>
              <a:buAutoNum type="alphaUcPeriod"/>
            </a:pPr>
            <a:r>
              <a:rPr lang="en-US" smtClean="0"/>
              <a:t>True</a:t>
            </a:r>
          </a:p>
          <a:p>
            <a:pPr marL="514350" indent="-514350">
              <a:buFont typeface="Arial" pitchFamily="34" charset="0"/>
              <a:buAutoNum type="alphaUcPeriod"/>
            </a:pPr>
            <a:r>
              <a:rPr lang="en-US" smtClean="0"/>
              <a:t>False</a:t>
            </a:r>
            <a:endParaRPr lang="en-US"/>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1886448088"/>
              </p:ext>
            </p:extLst>
          </p:nvPr>
        </p:nvGraphicFramePr>
        <p:xfrm>
          <a:off x="4508500" y="2895600"/>
          <a:ext cx="4572000" cy="3848100"/>
        </p:xfrm>
        <a:graphic>
          <a:graphicData uri="http://schemas.openxmlformats.org/presentationml/2006/ole">
            <mc:AlternateContent xmlns:mc="http://schemas.openxmlformats.org/markup-compatibility/2006">
              <mc:Choice xmlns:v="urn:schemas-microsoft-com:vml" Requires="v">
                <p:oleObj spid="_x0000_s5128"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2895600"/>
                        <a:ext cx="4572000" cy="3848100"/>
                      </a:xfrm>
                      <a:prstGeom prst="rect">
                        <a:avLst/>
                      </a:prstGeom>
                    </p:spPr>
                  </p:pic>
                </p:oleObj>
              </mc:Fallback>
            </mc:AlternateContent>
          </a:graphicData>
        </a:graphic>
      </p:graphicFrame>
      <p:sp>
        <p:nvSpPr>
          <p:cNvPr id="5" name="CAI1"/>
          <p:cNvSpPr/>
          <p:nvPr>
            <p:custDataLst>
              <p:tags r:id="rId4"/>
            </p:custDataLst>
          </p:nvPr>
        </p:nvSpPr>
        <p:spPr>
          <a:xfrm flipH="1">
            <a:off x="1981200" y="3657600"/>
            <a:ext cx="1524000" cy="355600"/>
          </a:xfrm>
          <a:prstGeom prst="rightArrow">
            <a:avLst>
              <a:gd name="adj1" fmla="val 49190"/>
              <a:gd name="adj2" fmla="val 28010"/>
            </a:avLst>
          </a:prstGeom>
          <a:gradFill flip="none" rotWithShape="1">
            <a:gsLst>
              <a:gs pos="0">
                <a:srgbClr val="008000"/>
              </a:gs>
              <a:gs pos="100000">
                <a:srgbClr val="FFFFFF"/>
              </a:gs>
            </a:gsLst>
            <a:lin ang="10800000" scaled="1"/>
            <a:tileRect/>
          </a:gra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77047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239962"/>
          </a:xfrm>
        </p:spPr>
        <p:txBody>
          <a:bodyPr>
            <a:normAutofit/>
          </a:bodyPr>
          <a:lstStyle/>
          <a:p>
            <a:r>
              <a:rPr lang="en-US" dirty="0" smtClean="0"/>
              <a:t>Did you have a great and restorative Fall break?</a:t>
            </a:r>
            <a:endParaRPr lang="en-US" dirty="0"/>
          </a:p>
        </p:txBody>
      </p:sp>
      <p:sp>
        <p:nvSpPr>
          <p:cNvPr id="3" name="TPAnswers"/>
          <p:cNvSpPr>
            <a:spLocks noGrp="1"/>
          </p:cNvSpPr>
          <p:nvPr>
            <p:ph type="body" idx="1"/>
            <p:custDataLst>
              <p:tags r:id="rId3"/>
            </p:custDataLst>
          </p:nvPr>
        </p:nvSpPr>
        <p:spPr>
          <a:xfrm>
            <a:off x="457200" y="3124200"/>
            <a:ext cx="4114800" cy="3001963"/>
          </a:xfrm>
        </p:spPr>
        <p:txBody>
          <a:bodyPr/>
          <a:lstStyle/>
          <a:p>
            <a:pPr marL="514350" indent="-514350">
              <a:buFont typeface="Arial" pitchFamily="34" charset="0"/>
              <a:buAutoNum type="alphaUcPeriod"/>
            </a:pPr>
            <a:r>
              <a:rPr lang="en-US" dirty="0" smtClean="0"/>
              <a:t>Yes</a:t>
            </a:r>
          </a:p>
          <a:p>
            <a:pPr marL="514350" indent="-514350">
              <a:buFont typeface="Arial" pitchFamily="34" charset="0"/>
              <a:buAutoNum type="alphaUcPeriod"/>
            </a:pPr>
            <a:r>
              <a:rPr lang="en-US" dirty="0" smtClean="0"/>
              <a:t>No</a:t>
            </a:r>
          </a:p>
          <a:p>
            <a:pPr marL="514350" indent="-514350">
              <a:buFont typeface="Arial" pitchFamily="34" charset="0"/>
              <a:buAutoNum type="alphaUcPeriod"/>
            </a:pPr>
            <a:r>
              <a:rPr lang="en-US" dirty="0" smtClean="0"/>
              <a:t>Meh…</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883554947"/>
              </p:ext>
            </p:extLst>
          </p:nvPr>
        </p:nvGraphicFramePr>
        <p:xfrm>
          <a:off x="4508500" y="2895600"/>
          <a:ext cx="4572000" cy="3848100"/>
        </p:xfrm>
        <a:graphic>
          <a:graphicData uri="http://schemas.openxmlformats.org/presentationml/2006/ole">
            <mc:AlternateContent xmlns:mc="http://schemas.openxmlformats.org/markup-compatibility/2006">
              <mc:Choice xmlns:v="urn:schemas-microsoft-com:vml" Requires="v">
                <p:oleObj spid="_x0000_s6150" name="Chart" r:id="rId9" imgW="4572000" imgH="5143500" progId="MSGraph.Chart.8">
                  <p:embed followColorScheme="full"/>
                </p:oleObj>
              </mc:Choice>
              <mc:Fallback>
                <p:oleObj name="Chart" r:id="rId9" imgW="4572000" imgH="5143500" progId="MSGraph.Chart.8">
                  <p:embed followColorScheme="full"/>
                  <p:pic>
                    <p:nvPicPr>
                      <p:cNvPr id="0" name=""/>
                      <p:cNvPicPr/>
                      <p:nvPr/>
                    </p:nvPicPr>
                    <p:blipFill>
                      <a:blip r:embed="rId10"/>
                      <a:stretch>
                        <a:fillRect/>
                      </a:stretch>
                    </p:blipFill>
                    <p:spPr>
                      <a:xfrm>
                        <a:off x="4508500" y="2895600"/>
                        <a:ext cx="4572000" cy="3848100"/>
                      </a:xfrm>
                      <a:prstGeom prst="rect">
                        <a:avLst/>
                      </a:prstGeom>
                    </p:spPr>
                  </p:pic>
                </p:oleObj>
              </mc:Fallback>
            </mc:AlternateContent>
          </a:graphicData>
        </a:graphic>
      </p:graphicFrame>
      <p:sp>
        <p:nvSpPr>
          <p:cNvPr id="5" name="CAI1"/>
          <p:cNvSpPr/>
          <p:nvPr>
            <p:custDataLst>
              <p:tags r:id="rId5"/>
            </p:custDataLst>
          </p:nvPr>
        </p:nvSpPr>
        <p:spPr>
          <a:xfrm>
            <a:off x="1828800" y="3263900"/>
            <a:ext cx="292100" cy="2921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I2"/>
          <p:cNvSpPr/>
          <p:nvPr>
            <p:custDataLst>
              <p:tags r:id="rId6"/>
            </p:custDataLst>
          </p:nvPr>
        </p:nvSpPr>
        <p:spPr>
          <a:xfrm>
            <a:off x="223520" y="3848100"/>
            <a:ext cx="292100" cy="2921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I3"/>
          <p:cNvSpPr/>
          <p:nvPr>
            <p:custDataLst>
              <p:tags r:id="rId7"/>
            </p:custDataLst>
          </p:nvPr>
        </p:nvSpPr>
        <p:spPr>
          <a:xfrm>
            <a:off x="2286000" y="4432300"/>
            <a:ext cx="292100" cy="2921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35705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6" grpId="0" animBg="1"/>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WASPOLLED" val="DFB445100AA84B559AEC1CFD4865566E"/>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ZEROBASED" val="False"/>
</p:tagLst>
</file>

<file path=ppt/tags/tag11.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2.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3.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B2B0C9043D45481CB23711824CE14EE1&lt;/guid&gt;&#10;        &lt;description /&gt;&#10;        &lt;date&gt;10/16/2013 1:13:4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CBEFCC38D1F424EA06571AC36C4A488&lt;/guid&gt;&#10;            &lt;repollguid&gt;D4632A87591D415698416793A0C8F507&lt;/repollguid&gt;&#10;            &lt;sourceid&gt;118383412B3C40B0BC4EEF2F8C3A85CC&lt;/sourceid&gt;&#10;            &lt;questiontext&gt;For a system to be in equilibrium,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DB779EBC3E6349A28663981B46EEEE53&lt;/guid&gt;&#10;                    &lt;answertext&gt;the sum of external forces must be zero&lt;/answertext&gt;&#10;                    &lt;valuetype&gt;-1&lt;/valuetype&gt;&#10;                &lt;/answer&gt;&#10;                &lt;answer&gt;&#10;                    &lt;guid&gt;7CCEE50FB09B4EF5844CD96D6D4B129E&lt;/guid&gt;&#10;                    &lt;answertext&gt;the sum of torques due to external forces must be zero.&lt;/answertext&gt;&#10;                    &lt;valuetype&gt;-1&lt;/valuetype&gt;&#10;                &lt;/answer&gt;&#10;                &lt;answer&gt;&#10;                    &lt;guid&gt;2B3310B194BB4642BE77FA0EA25C105B&lt;/guid&gt;&#10;                    &lt;answertext&gt;both A and B.&lt;/answertext&gt;&#10;                    &lt;valuetype&gt;1&lt;/valuetype&gt;&#10;                &lt;/answer&gt;&#10;            &lt;/answers&gt;&#10;        &lt;/multichoice&gt;&#10;    &lt;/questions&gt;&#10;&lt;/questionlist&gt;"/>
  <p:tag name="HASRESULTS" val="False"/>
</p:tagLst>
</file>

<file path=ppt/tags/tag14.xml><?xml version="1.0" encoding="utf-8"?>
<p:tagLst xmlns:a="http://schemas.openxmlformats.org/drawingml/2006/main" xmlns:r="http://schemas.openxmlformats.org/officeDocument/2006/relationships" xmlns:p="http://schemas.openxmlformats.org/presentationml/2006/main">
  <p:tag name="ZEROBASED" val="False"/>
</p:tagLst>
</file>

<file path=ppt/tags/tag15.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6.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7.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TrueFalse"/>
  <p:tag name="TPQUESTIONXML" val="﻿&lt;?xml version=&quot;1.0&quot; encoding=&quot;utf-8&quot;?&gt;&#10;&lt;questionlist&gt;&#10;    &lt;properties&gt;&#10;        &lt;guid&gt;7C661A5A4CD84FD88E6701B95F4D1948&lt;/guid&gt;&#10;        &lt;description /&gt;&#10;        &lt;date&gt;10/16/2013 1:15:3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A571271E614455397BBB0616183A47D&lt;/guid&gt;&#10;            &lt;repollguid&gt;CA0A8BE07B234AABB3AA8C01F15F5C68&lt;/repollguid&gt;&#10;            &lt;sourceid&gt;739AE03F74EF4B28849D272CB2B56C84&lt;/sourceid&gt;&#10;            &lt;questiontext&gt;A constant force applied to the center of mass of a rigid body usually produces rotation.&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62EE93BFC6C84DD0A635AB6363610A51&lt;/guid&gt;&#10;                    &lt;answertext&gt;True&lt;/answertext&gt;&#10;                    &lt;valuetype&gt;-1&lt;/valuetype&gt;&#10;                &lt;/answer&gt;&#10;                &lt;answer&gt;&#10;                    &lt;guid&gt;A179035EEF7E458986229DA0B2061C3C&lt;/guid&gt;&#10;                    &lt;answertext&gt;False&lt;/answertext&gt;&#10;                    &lt;valuetype&gt;1&lt;/valuetype&gt;&#10;                &lt;/answer&gt;&#10;            &lt;/answers&gt;&#10;        &lt;/multichoice&gt;&#10;    &lt;/questions&gt;&#10;&lt;/questionlist&gt;"/>
  <p:tag name="HASRESULTS" val="False"/>
</p:tagLst>
</file>

<file path=ppt/tags/tag1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9.xml><?xml version="1.0" encoding="utf-8"?>
<p:tagLst xmlns:a="http://schemas.openxmlformats.org/drawingml/2006/main" xmlns:r="http://schemas.openxmlformats.org/officeDocument/2006/relationships" xmlns:p="http://schemas.openxmlformats.org/presentationml/2006/main">
  <p:tag name="ISCAI" val="True"/>
  <p:tag name="TYPE" val="4"/>
</p:tagLst>
</file>

<file path=ppt/tags/tag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TrueFalse"/>
  <p:tag name="TPQUESTIONXML" val="﻿&lt;?xml version=&quot;1.0&quot; encoding=&quot;utf-8&quot;?&gt;&#10;&lt;questionlist&gt;&#10;    &lt;properties&gt;&#10;        &lt;guid&gt;FB70618466F3462EBDB88C8A1C7C7D15&lt;/guid&gt;&#10;        &lt;description /&gt;&#10;        &lt;date&gt;10/16/2013 12:45:29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1752588AA7F48B0BFC5AC1535FCDEC5&lt;/guid&gt;&#10;            &lt;repollguid&gt;94F3EED8B7F44663ACD0D91BB81CD31D&lt;/repollguid&gt;&#10;            &lt;sourceid&gt;B1E05D8BF54E42ED830037F40BFD3362&lt;/sourceid&gt;&#10;            &lt;questiontext&gt;Angular momentum has the same SI units as momentum.&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4C0281B1F6FB4D7CA77B9334D755F5AE&lt;/guid&gt;&#10;                    &lt;answertext&gt;True&lt;/answertext&gt;&#10;                    &lt;valuetype&gt;-1&lt;/valuetype&gt;&#10;                &lt;/answer&gt;&#10;                &lt;answer&gt;&#10;                    &lt;guid&gt;C0A980DF8AD24C5B88AFA9ABA3FCBEA8&lt;/guid&gt;&#10;                    &lt;answertext&gt;False&lt;/answertext&gt;&#10;                    &lt;valuetype&gt;1&lt;/valuetype&gt;&#10;                &lt;/answer&gt;&#10;            &lt;/answers&gt;&#10;        &lt;/multichoice&gt;&#10;    &lt;/questions&gt;&#10;&lt;/questionlist&gt;"/>
  <p:tag name="HASRESULTS" val="False"/>
</p:tagLst>
</file>

<file path=ppt/tags/tag20.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762009112EEB46D7B421A4823F69E4F3&lt;/guid&gt;&#10;        &lt;description /&gt;&#10;        &lt;date&gt;10/16/2013 1:48:5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4042099175247B69E950B2012067033&lt;/guid&gt;&#10;            &lt;repollguid&gt;A23BC396A53549689CCD487344AE6FD6&lt;/repollguid&gt;&#10;            &lt;sourceid&gt;CA19BB637783404B9D5FA143D0AE8FE3&lt;/sourceid&gt;&#10;            &lt;questiontext&gt;Did you have a great and restorative Fall break?&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C6371B6E2745413FB90CB6366953CF36&lt;/guid&gt;&#10;                    &lt;answertext&gt;Yes&lt;/answertext&gt;&#10;                    &lt;valuetype&gt;1&lt;/valuetype&gt;&#10;                &lt;/answer&gt;&#10;                &lt;answer&gt;&#10;                    &lt;guid&gt;C41CC4495F9449D19745F5DE070D7F2B&lt;/guid&gt;&#10;                    &lt;answertext&gt;No&lt;/answertext&gt;&#10;                    &lt;valuetype&gt;1&lt;/valuetype&gt;&#10;                &lt;/answer&gt;&#10;                &lt;answer&gt;&#10;                    &lt;guid&gt;4BDCA76632D344138904B8D061C05DC5&lt;/guid&gt;&#10;                    &lt;answertext&gt;Meh…&lt;/answertext&gt;&#10;                    &lt;valuetype&gt;1&lt;/valuetype&gt;&#10;                &lt;/answer&gt;&#10;            &lt;/answers&gt;&#10;        &lt;/multichoice&gt;&#10;    &lt;/questions&gt;&#10;&lt;/questionlist&gt;"/>
  <p:tag name="HASRESULTS" val="False"/>
</p:tagLst>
</file>

<file path=ppt/tags/tag21.xml><?xml version="1.0" encoding="utf-8"?>
<p:tagLst xmlns:a="http://schemas.openxmlformats.org/drawingml/2006/main" xmlns:r="http://schemas.openxmlformats.org/officeDocument/2006/relationships" xmlns:p="http://schemas.openxmlformats.org/presentationml/2006/main">
  <p:tag name="ZEROBASED" val="False"/>
</p:tagLst>
</file>

<file path=ppt/tags/tag2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3.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24.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25.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4.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5.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09B71308C7654401AB34E6529A25641B&lt;/guid&gt;&#10;        &lt;description /&gt;&#10;        &lt;date&gt;10/16/2013 12:58:2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15B7F22300A4FCF89B4870824C5A8C8&lt;/guid&gt;&#10;            &lt;repollguid&gt;629AE3C4F95146FD942F0201DCC7E0F7&lt;/repollguid&gt;&#10;            &lt;sourceid&gt;4710B8691EFB44988DE7B3DF31135C48&lt;/sourceid&gt;&#10;            &lt;questiontext&gt;A kitten is placed on a spinning disk near the edge.  Angular velocity is measured and determined to be constant. At this point, the kitten walks towards the center of the disk.  Angular velocity of the system&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2A14BD401B14F95A55CDD2CE12EE302&lt;/guid&gt;&#10;                    &lt;answertext&gt; increases&lt;/answertext&gt;&#10;                    &lt;valuetype&gt;1&lt;/valuetype&gt;&#10;                &lt;/answer&gt;&#10;                &lt;answer&gt;&#10;                    &lt;guid&gt;CA00D4AABD1246A9A9B791D5B709029D&lt;/guid&gt;&#10;                    &lt;answertext&gt; decreases&lt;/answertext&gt;&#10;                    &lt;valuetype&gt;-1&lt;/valuetype&gt;&#10;                &lt;/answer&gt;&#10;                &lt;answer&gt;&#10;                    &lt;guid&gt;14BDAF2D21204DEBAC256430A4FA8DEB&lt;/guid&gt;&#10;                    &lt;answertext&gt; stays the same.&lt;/answertext&gt;&#10;                    &lt;valuetype&gt;-1&lt;/valuetype&gt;&#10;                &lt;/answer&gt;&#10;            &lt;/answers&gt;&#10;        &lt;/multichoice&gt;&#10;    &lt;/questions&gt;&#10;&lt;/questionlist&gt;"/>
  <p:tag name="HASRESULTS" val="False"/>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ISCAI" val="True"/>
  <p:tag name="TYPE" val="10"/>
</p:tagLst>
</file>

<file path=ppt/tags/tag9.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9DEDDD8FA7CF41199979B75C4CC5BD73&lt;/guid&gt;&#10;        &lt;description /&gt;&#10;        &lt;date&gt;10/16/2013 12:51:08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BB659613E55492FB20BC71CB87F5344&lt;/guid&gt;&#10;            &lt;repollguid&gt;5549CD7777704673B9C99E58BC5B8A43&lt;/repollguid&gt;&#10;            &lt;sourceid&gt;0F99DD89848B4A72801F0D1C21764BE5&lt;/sourceid&gt;&#10;            &lt;questiontext&gt;When the sum of torques of all external forces acting on an object sum to zero, we say….&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42394C46AB534942952F2B8113A0D37B&lt;/guid&gt;&#10;                    &lt;answertext&gt;angular momentum  is conserved&lt;/answertext&gt;&#10;                    &lt;valuetype&gt;1&lt;/valuetype&gt;&#10;                &lt;/answer&gt;&#10;                &lt;answer&gt;&#10;                    &lt;guid&gt;3212B22C8D1D4D9EBC047086B180544A&lt;/guid&gt;&#10;                    &lt;answertext&gt;the object is in equilibrium&lt;/answertext&gt;&#10;                    &lt;valuetype&gt;-1&lt;/valuetype&gt;&#10;                &lt;/answer&gt;&#10;                &lt;answer&gt;&#10;                    &lt;guid&gt;2E82D616DE2F47D1BC5A1C47A16998DA&lt;/guid&gt;&#10;                    &lt;answertext&gt;both A and B.&lt;/answertext&gt;&#10;                    &lt;valuetype&gt;-1&lt;/valuetype&gt;&#10;                &lt;/answer&gt;&#10;            &lt;/answers&gt;&#10;        &lt;/multichoice&gt;&#10;    &lt;/questions&gt;&#10;&lt;/questionlist&gt;"/>
  <p:tag name="HASRESULTS"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155</Words>
  <Application>Microsoft Office PowerPoint</Application>
  <PresentationFormat>On-screen Show (4:3)</PresentationFormat>
  <Paragraphs>22</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Microsoft Graph Chart</vt:lpstr>
      <vt:lpstr>Angular momentum has the same SI units as momentum.</vt:lpstr>
      <vt:lpstr>A kitten is placed on a spinning disk near the edge.  Angular velocity is measured and determined to be constant. At this point, the kitten walks towards the center of the disk.  Angular velocity of the system</vt:lpstr>
      <vt:lpstr>When the sum of torques of all external forces acting on an object sum to zero, we say….</vt:lpstr>
      <vt:lpstr>For a system to be in equilibrium, </vt:lpstr>
      <vt:lpstr>A constant force applied to the center of mass of a rigid body usually produces rotation.</vt:lpstr>
      <vt:lpstr>Did you have a great and restorative Fall break?</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16</cp:revision>
  <dcterms:created xsi:type="dcterms:W3CDTF">2013-10-16T17:42:55Z</dcterms:created>
  <dcterms:modified xsi:type="dcterms:W3CDTF">2013-10-16T18:52:35Z</dcterms:modified>
</cp:coreProperties>
</file>