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custDataLst>
    <p:tags r:id="rId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F9F4F-9A3E-43E7-B8B7-AB663BB2DE21}" type="datetimeFigureOut">
              <a:rPr lang="en-US" smtClean="0"/>
              <a:t>10/21/2013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D6AA3-EBE1-4A82-8A73-068D06F35D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6032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F9F4F-9A3E-43E7-B8B7-AB663BB2DE21}" type="datetimeFigureOut">
              <a:rPr lang="en-US" smtClean="0"/>
              <a:t>10/21/2013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D6AA3-EBE1-4A82-8A73-068D06F35D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3911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F9F4F-9A3E-43E7-B8B7-AB663BB2DE21}" type="datetimeFigureOut">
              <a:rPr lang="en-US" smtClean="0"/>
              <a:t>10/21/2013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D6AA3-EBE1-4A82-8A73-068D06F35D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53125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F9F4F-9A3E-43E7-B8B7-AB663BB2DE21}" type="datetimeFigureOut">
              <a:rPr lang="en-US" smtClean="0"/>
              <a:t>10/21/2013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D6AA3-EBE1-4A82-8A73-068D06F35D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311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F9F4F-9A3E-43E7-B8B7-AB663BB2DE21}" type="datetimeFigureOut">
              <a:rPr lang="en-US" smtClean="0"/>
              <a:t>10/21/2013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D6AA3-EBE1-4A82-8A73-068D06F35D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71076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F9F4F-9A3E-43E7-B8B7-AB663BB2DE21}" type="datetimeFigureOut">
              <a:rPr lang="en-US" smtClean="0"/>
              <a:t>10/21/2013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D6AA3-EBE1-4A82-8A73-068D06F35D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55125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F9F4F-9A3E-43E7-B8B7-AB663BB2DE21}" type="datetimeFigureOut">
              <a:rPr lang="en-US" smtClean="0"/>
              <a:t>10/21/2013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D6AA3-EBE1-4A82-8A73-068D06F35D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5451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F9F4F-9A3E-43E7-B8B7-AB663BB2DE21}" type="datetimeFigureOut">
              <a:rPr lang="en-US" smtClean="0"/>
              <a:t>10/21/2013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D6AA3-EBE1-4A82-8A73-068D06F35D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9827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F9F4F-9A3E-43E7-B8B7-AB663BB2DE21}" type="datetimeFigureOut">
              <a:rPr lang="en-US" smtClean="0"/>
              <a:t>10/21/2013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D6AA3-EBE1-4A82-8A73-068D06F35D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8519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F9F4F-9A3E-43E7-B8B7-AB663BB2DE21}" type="datetimeFigureOut">
              <a:rPr lang="en-US" smtClean="0"/>
              <a:t>10/21/2013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D6AA3-EBE1-4A82-8A73-068D06F35D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01838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F9F4F-9A3E-43E7-B8B7-AB663BB2DE21}" type="datetimeFigureOut">
              <a:rPr lang="en-US" smtClean="0"/>
              <a:t>10/21/2013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D6AA3-EBE1-4A82-8A73-068D06F35D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20156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F9F4F-9A3E-43E7-B8B7-AB663BB2DE21}" type="datetimeFigureOut">
              <a:rPr lang="en-US" smtClean="0"/>
              <a:t>10/21/2013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D6AA3-EBE1-4A82-8A73-068D06F35D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6657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DF9F4F-9A3E-43E7-B8B7-AB663BB2DE21}" type="datetimeFigureOut">
              <a:rPr lang="en-US" smtClean="0"/>
              <a:t>10/21/2013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FD6AA3-EBE1-4A82-8A73-068D06F35D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7018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tags" Target="../tags/tag3.xml"/><Relationship Id="rId7" Type="http://schemas.openxmlformats.org/officeDocument/2006/relationships/oleObject" Target="../embeddings/oleObject1.bin"/><Relationship Id="rId2" Type="http://schemas.openxmlformats.org/officeDocument/2006/relationships/tags" Target="../tags/tag2.xml"/><Relationship Id="rId1" Type="http://schemas.openxmlformats.org/officeDocument/2006/relationships/vmlDrawing" Target="../drawings/vmlDrawing1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5.xml"/><Relationship Id="rId4" Type="http://schemas.openxmlformats.org/officeDocument/2006/relationships/tags" Target="../tags/tag4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emf"/><Relationship Id="rId3" Type="http://schemas.openxmlformats.org/officeDocument/2006/relationships/tags" Target="../tags/tag7.xml"/><Relationship Id="rId7" Type="http://schemas.openxmlformats.org/officeDocument/2006/relationships/oleObject" Target="../embeddings/oleObject2.bin"/><Relationship Id="rId2" Type="http://schemas.openxmlformats.org/officeDocument/2006/relationships/tags" Target="../tags/tag6.xml"/><Relationship Id="rId1" Type="http://schemas.openxmlformats.org/officeDocument/2006/relationships/vmlDrawing" Target="../drawings/vmlDrawing2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9.xml"/><Relationship Id="rId4" Type="http://schemas.openxmlformats.org/officeDocument/2006/relationships/tags" Target="../tags/tag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11.xml"/><Relationship Id="rId7" Type="http://schemas.openxmlformats.org/officeDocument/2006/relationships/image" Target="../media/image3.emf"/><Relationship Id="rId2" Type="http://schemas.openxmlformats.org/officeDocument/2006/relationships/tags" Target="../tags/tag10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3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1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emf"/><Relationship Id="rId3" Type="http://schemas.openxmlformats.org/officeDocument/2006/relationships/tags" Target="../tags/tag14.xml"/><Relationship Id="rId7" Type="http://schemas.openxmlformats.org/officeDocument/2006/relationships/oleObject" Target="../embeddings/oleObject4.bin"/><Relationship Id="rId2" Type="http://schemas.openxmlformats.org/officeDocument/2006/relationships/tags" Target="../tags/tag13.xml"/><Relationship Id="rId1" Type="http://schemas.openxmlformats.org/officeDocument/2006/relationships/vmlDrawing" Target="../drawings/vmlDrawing4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16.xml"/><Relationship Id="rId4" Type="http://schemas.openxmlformats.org/officeDocument/2006/relationships/tags" Target="../tags/tag15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emf"/><Relationship Id="rId3" Type="http://schemas.openxmlformats.org/officeDocument/2006/relationships/tags" Target="../tags/tag18.xml"/><Relationship Id="rId7" Type="http://schemas.openxmlformats.org/officeDocument/2006/relationships/oleObject" Target="../embeddings/oleObject5.bin"/><Relationship Id="rId2" Type="http://schemas.openxmlformats.org/officeDocument/2006/relationships/tags" Target="../tags/tag17.xml"/><Relationship Id="rId1" Type="http://schemas.openxmlformats.org/officeDocument/2006/relationships/vmlDrawing" Target="../drawings/vmlDrawing5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20.xml"/><Relationship Id="rId4" Type="http://schemas.openxmlformats.org/officeDocument/2006/relationships/tags" Target="../tags/tag19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emf"/><Relationship Id="rId3" Type="http://schemas.openxmlformats.org/officeDocument/2006/relationships/tags" Target="../tags/tag22.xml"/><Relationship Id="rId7" Type="http://schemas.openxmlformats.org/officeDocument/2006/relationships/oleObject" Target="../embeddings/oleObject6.bin"/><Relationship Id="rId2" Type="http://schemas.openxmlformats.org/officeDocument/2006/relationships/tags" Target="../tags/tag21.xml"/><Relationship Id="rId1" Type="http://schemas.openxmlformats.org/officeDocument/2006/relationships/vmlDrawing" Target="../drawings/vmlDrawing6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24.xml"/><Relationship Id="rId4" Type="http://schemas.openxmlformats.org/officeDocument/2006/relationships/tags" Target="../tags/tag2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 smtClean="0"/>
              <a:t>Stress has the same SI units as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2743200"/>
            <a:ext cx="4114800" cy="33829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Force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Work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Pressure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Momentum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1578321354"/>
              </p:ext>
            </p:extLst>
          </p:nvPr>
        </p:nvGraphicFramePr>
        <p:xfrm>
          <a:off x="4508500" y="16002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Chart" r:id="rId7" imgW="4572000" imgH="5143500" progId="MSGraph.Chart.8">
                  <p:embed followColorScheme="full"/>
                </p:oleObj>
              </mc:Choice>
              <mc:Fallback>
                <p:oleObj name="Chart" r:id="rId7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508500" y="1600200"/>
                        <a:ext cx="4572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5"/>
            </p:custDataLst>
          </p:nvPr>
        </p:nvSpPr>
        <p:spPr>
          <a:xfrm>
            <a:off x="1037590" y="3861816"/>
            <a:ext cx="1533970" cy="585216"/>
          </a:xfrm>
          <a:prstGeom prst="roundRect">
            <a:avLst/>
          </a:prstGeom>
          <a:noFill/>
          <a:ln w="25400" cap="flat" cmpd="sng" algn="ctr">
            <a:solidFill>
              <a:schemeClr val="folHlink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2347726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87562"/>
          </a:xfrm>
        </p:spPr>
        <p:txBody>
          <a:bodyPr>
            <a:normAutofit/>
          </a:bodyPr>
          <a:lstStyle/>
          <a:p>
            <a:r>
              <a:rPr lang="en-US" dirty="0" smtClean="0"/>
              <a:t>Which type of deformation is reversible?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3429000"/>
            <a:ext cx="4114800" cy="26971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compressive</a:t>
            </a:r>
            <a:endParaRPr lang="en-US" dirty="0" smtClean="0"/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elastic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plastic</a:t>
            </a:r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1047264042"/>
              </p:ext>
            </p:extLst>
          </p:nvPr>
        </p:nvGraphicFramePr>
        <p:xfrm>
          <a:off x="4508500" y="2819400"/>
          <a:ext cx="4572000" cy="3924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6" name="Chart" r:id="rId7" imgW="4572000" imgH="5143500" progId="MSGraph.Chart.8">
                  <p:embed followColorScheme="full"/>
                </p:oleObj>
              </mc:Choice>
              <mc:Fallback>
                <p:oleObj name="Chart" r:id="rId7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508500" y="2819400"/>
                        <a:ext cx="4572000" cy="3924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5"/>
            </p:custDataLst>
          </p:nvPr>
        </p:nvSpPr>
        <p:spPr>
          <a:xfrm>
            <a:off x="1037590" y="3962400"/>
            <a:ext cx="1163828" cy="585216"/>
          </a:xfrm>
          <a:prstGeom prst="roundRect">
            <a:avLst/>
          </a:prstGeom>
          <a:noFill/>
          <a:ln w="25400" cap="flat" cmpd="sng" algn="ctr">
            <a:solidFill>
              <a:srgbClr val="00C800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3119747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6" presetClass="emph" presetSubtype="0" repeatCount="1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  <p:bldP spid="5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154362"/>
          </a:xfrm>
        </p:spPr>
        <p:txBody>
          <a:bodyPr>
            <a:normAutofit/>
          </a:bodyPr>
          <a:lstStyle/>
          <a:p>
            <a:r>
              <a:rPr lang="en-US" dirty="0" smtClean="0"/>
              <a:t>The forces used to measure shear stress and tensile stress are perpendicular to each other.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</p:nvPr>
        </p:nvSpPr>
        <p:spPr>
          <a:xfrm>
            <a:off x="457200" y="3810000"/>
            <a:ext cx="4114800" cy="23161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True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False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4252800110"/>
              </p:ext>
            </p:extLst>
          </p:nvPr>
        </p:nvGraphicFramePr>
        <p:xfrm>
          <a:off x="4508500" y="3048000"/>
          <a:ext cx="4572000" cy="3695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" name="Chart" r:id="rId6" imgW="4572000" imgH="5143500" progId="MSGraph.Chart.8">
                  <p:embed followColorScheme="full"/>
                </p:oleObj>
              </mc:Choice>
              <mc:Fallback>
                <p:oleObj name="Chart" r:id="rId6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508500" y="3048000"/>
                        <a:ext cx="4572000" cy="3695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4"/>
            </p:custDataLst>
          </p:nvPr>
        </p:nvSpPr>
        <p:spPr>
          <a:xfrm>
            <a:off x="1037590" y="3855720"/>
            <a:ext cx="847916" cy="487680"/>
          </a:xfrm>
          <a:prstGeom prst="roundRect">
            <a:avLst/>
          </a:prstGeom>
          <a:noFill/>
          <a:ln w="25400" cap="flat" cmpd="sng" algn="ctr">
            <a:solidFill>
              <a:schemeClr val="folHlink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154481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82762"/>
          </a:xfrm>
        </p:spPr>
        <p:txBody>
          <a:bodyPr>
            <a:normAutofit/>
          </a:bodyPr>
          <a:lstStyle/>
          <a:p>
            <a:r>
              <a:rPr lang="en-US" dirty="0" smtClean="0"/>
              <a:t>Total energy in simple harmonic motion is a maximum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2667000"/>
            <a:ext cx="4876800" cy="34591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At equilibrium position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At max displacement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At max velocity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None of the above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Any of the above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2448363584"/>
              </p:ext>
            </p:extLst>
          </p:nvPr>
        </p:nvGraphicFramePr>
        <p:xfrm>
          <a:off x="5410200" y="2209800"/>
          <a:ext cx="3670300" cy="453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2" name="Chart" r:id="rId7" imgW="4572000" imgH="5143500" progId="MSGraph.Chart.8">
                  <p:embed followColorScheme="full"/>
                </p:oleObj>
              </mc:Choice>
              <mc:Fallback>
                <p:oleObj name="Chart" r:id="rId7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410200" y="2209800"/>
                        <a:ext cx="3670300" cy="4533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5"/>
            </p:custDataLst>
          </p:nvPr>
        </p:nvSpPr>
        <p:spPr>
          <a:xfrm>
            <a:off x="1037590" y="4956048"/>
            <a:ext cx="2822004" cy="585216"/>
          </a:xfrm>
          <a:prstGeom prst="roundRect">
            <a:avLst/>
          </a:prstGeom>
          <a:noFill/>
          <a:ln w="25400" cap="flat" cmpd="sng" algn="ctr">
            <a:solidFill>
              <a:srgbClr val="00C800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2520715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6" presetClass="emph" presetSubtype="0" repeatCount="1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  <p:bldP spid="5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163762"/>
          </a:xfrm>
        </p:spPr>
        <p:txBody>
          <a:bodyPr>
            <a:normAutofit/>
          </a:bodyPr>
          <a:lstStyle/>
          <a:p>
            <a:r>
              <a:rPr lang="en-US" dirty="0" smtClean="0"/>
              <a:t>Kinetic energy in SHM is a maximum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2133600"/>
            <a:ext cx="4114800" cy="39925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when passing through the equilibrium position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when distance from equilibrium is maximized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neither of the above</a:t>
            </a:r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687069955"/>
              </p:ext>
            </p:extLst>
          </p:nvPr>
        </p:nvGraphicFramePr>
        <p:xfrm>
          <a:off x="5105400" y="2667000"/>
          <a:ext cx="3962400" cy="400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5" name="Chart" r:id="rId7" imgW="4572000" imgH="5143500" progId="MSGraph.Chart.8">
                  <p:embed followColorScheme="full"/>
                </p:oleObj>
              </mc:Choice>
              <mc:Fallback>
                <p:oleObj name="Chart" r:id="rId7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105400" y="2667000"/>
                        <a:ext cx="3962400" cy="4000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5"/>
            </p:custDataLst>
          </p:nvPr>
        </p:nvSpPr>
        <p:spPr>
          <a:xfrm>
            <a:off x="1037590" y="2179320"/>
            <a:ext cx="3449638" cy="1463040"/>
          </a:xfrm>
          <a:prstGeom prst="roundRect">
            <a:avLst/>
          </a:prstGeom>
          <a:noFill/>
          <a:ln w="25400" cap="flat" cmpd="sng" algn="ctr">
            <a:solidFill>
              <a:schemeClr val="folHlink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1966357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163762"/>
          </a:xfrm>
        </p:spPr>
        <p:txBody>
          <a:bodyPr>
            <a:normAutofit/>
          </a:bodyPr>
          <a:lstStyle/>
          <a:p>
            <a:r>
              <a:rPr lang="en-US" dirty="0" smtClean="0"/>
              <a:t>Elastic potential energy in SHM is a maximum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2514600"/>
            <a:ext cx="4114800" cy="3611563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when passing through the equilibrium position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when distance from equilibrium is maximized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neither of the above</a:t>
            </a:r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3724451601"/>
              </p:ext>
            </p:extLst>
          </p:nvPr>
        </p:nvGraphicFramePr>
        <p:xfrm>
          <a:off x="5105400" y="2667000"/>
          <a:ext cx="3962400" cy="400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9" name="Chart" r:id="rId7" imgW="4572000" imgH="5143500" progId="MSGraph.Chart.8">
                  <p:embed followColorScheme="full"/>
                </p:oleObj>
              </mc:Choice>
              <mc:Fallback>
                <p:oleObj name="Chart" r:id="rId7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105400" y="2667000"/>
                        <a:ext cx="3962400" cy="4000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5"/>
            </p:custDataLst>
          </p:nvPr>
        </p:nvSpPr>
        <p:spPr>
          <a:xfrm>
            <a:off x="1037590" y="3877056"/>
            <a:ext cx="3397060" cy="1414272"/>
          </a:xfrm>
          <a:prstGeom prst="roundRect">
            <a:avLst/>
          </a:prstGeom>
          <a:noFill/>
          <a:ln w="25400" cap="flat" cmpd="sng" algn="ctr">
            <a:solidFill>
              <a:srgbClr val="00C800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2525881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6" presetClass="emph" presetSubtype="0" repeatCount="1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  <p:bldP spid="5" grpId="1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VERSION" val="5"/>
  <p:tag name="TPFULLVERSION" val="5.2.0.3121"/>
  <p:tag name="PPTVERSION" val="14"/>
  <p:tag name="TPOS" val="2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TrueFalse"/>
  <p:tag name="TPQUESTIONXML" val="﻿&lt;?xml version=&quot;1.0&quot; encoding=&quot;utf-8&quot;?&gt;&#10;&lt;questionlist&gt;&#10;    &lt;properties&gt;&#10;        &lt;guid&gt;F77D06F480944BFA848B49B22C4AF94D&lt;/guid&gt;&#10;        &lt;description /&gt;&#10;        &lt;date&gt;10/21/2013 12:55:35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D9E1D4E5890349C590A780457418BFF5&lt;/guid&gt;&#10;            &lt;repollguid&gt;23E72038EF4D4FD79C9917FE52CB17E6&lt;/repollguid&gt;&#10;            &lt;sourceid&gt;C2B7E1CB2F944D078DF20BB68B6AC53C&lt;/sourceid&gt;&#10;            &lt;questiontext&gt;The forces used to measure shear stress and tensile stress are perpendicular to each other.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truefalse&gt;True&lt;/truefalse&gt;&#10;            &lt;answers&gt;&#10;                &lt;answer&gt;&#10;                    &lt;guid&gt;1EE38F25332D42D4AED4F42CF86454CC&lt;/guid&gt;&#10;                    &lt;answertext&gt;True&lt;/answertext&gt;&#10;                    &lt;valuetype&gt;1&lt;/valuetype&gt;&#10;                &lt;/answer&gt;&#10;                &lt;answer&gt;&#10;                    &lt;guid&gt;68FE330DF2624BD18E34B8960A112302&lt;/guid&gt;&#10;                    &lt;answertext&gt;False&lt;/answertext&gt;&#10;                    &lt;valuetype&gt;-1&lt;/valuetype&gt;&#10;                &lt;/answer&gt;&#10;            &lt;/answers&gt;&#10;        &lt;/multichoice&gt;&#10;    &lt;/questions&gt;&#10;&lt;/questionlist&gt;"/>
  <p:tag name="HASRESULTS" val="Fals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0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MultiChoiceSlide"/>
  <p:tag name="TPQUESTIONXML" val="﻿&lt;?xml version=&quot;1.0&quot; encoding=&quot;utf-8&quot;?&gt;&#10;&lt;questionlist&gt;&#10;    &lt;properties&gt;&#10;        &lt;guid&gt;F12F7B09C2514AB99EB9540BFFC07BD7&lt;/guid&gt;&#10;        &lt;description /&gt;&#10;        &lt;date&gt;10/21/2013 12:57:40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492CC6C7FBF24C2AA61DEA8D76FA3942&lt;/guid&gt;&#10;            &lt;repollguid&gt;D893A8AD47314D3597D92A439A407ABA&lt;/repollguid&gt;&#10;            &lt;sourceid&gt;4E8F9F33B20C4C22945FFDCED4BF889A&lt;/sourceid&gt;&#10;            &lt;questiontext&gt;Total energy in simple harmonic motion is a maximum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8F20F560D08843C58900B1C43A4CFA42&lt;/guid&gt;&#10;                    &lt;answertext&gt;At equilibrium position&lt;/answertext&gt;&#10;                    &lt;valuetype&gt;-1&lt;/valuetype&gt;&#10;                &lt;/answer&gt;&#10;                &lt;answer&gt;&#10;                    &lt;guid&gt;890CC0B17A3E4B24B2D331CFED3A7704&lt;/guid&gt;&#10;                    &lt;answertext&gt;At max displacement&lt;/answertext&gt;&#10;                    &lt;valuetype&gt;-1&lt;/valuetype&gt;&#10;                &lt;/answer&gt;&#10;                &lt;answer&gt;&#10;                    &lt;guid&gt;97379108B26B4EEDB301CAFE4E0C5FBF&lt;/guid&gt;&#10;                    &lt;answertext&gt;At max velocity&lt;/answertext&gt;&#10;                    &lt;valuetype&gt;-1&lt;/valuetype&gt;&#10;                &lt;/answer&gt;&#10;                &lt;answer&gt;&#10;                    &lt;guid&gt;84BEB69F5FBE428DAD3BA5048C9FC70F&lt;/guid&gt;&#10;                    &lt;answertext&gt;None of the above&lt;/answertext&gt;&#10;                    &lt;valuetype&gt;-1&lt;/valuetype&gt;&#10;                &lt;/answer&gt;&#10;                &lt;answer&gt;&#10;                    &lt;guid&gt;94D4AD9660EE43E58874A3DCE73F2796&lt;/guid&gt;&#10;                    &lt;answertext&gt;Any of the above&lt;/answertext&gt;&#10;                    &lt;valuetype&gt;1&lt;/valuetype&gt;&#10;                &lt;/answer&gt;&#10;            &lt;/answers&gt;&#10;        &lt;/multichoice&gt;&#10;    &lt;/questions&gt;&#10;&lt;/questionlist&gt;"/>
  <p:tag name="HASRESULTS" val="Fals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5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MultiChoiceSlide"/>
  <p:tag name="TPQUESTIONXML" val="﻿&lt;?xml version=&quot;1.0&quot; encoding=&quot;utf-8&quot;?&gt;&#10;&lt;questionlist&gt;&#10;    &lt;properties&gt;&#10;        &lt;guid&gt;023C3E09434840A0BF1DF6462F9CC49E&lt;/guid&gt;&#10;        &lt;description /&gt;&#10;        &lt;date&gt;10/21/2013 12:59:17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12F24FF1C17A43C4841FE1D2BC64039E&lt;/guid&gt;&#10;            &lt;repollguid&gt;8D941FB9BBF44D349377713E10EF9171&lt;/repollguid&gt;&#10;            &lt;sourceid&gt;877DA683491D48F38715DB718A914582&lt;/sourceid&gt;&#10;            &lt;questiontext&gt;Kinetic energy in SHM is a maximum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E7B669F96406445DB714D1A8CC39FDE9&lt;/guid&gt;&#10;                    &lt;answertext&gt;when passing through the equilibrium position&lt;/answertext&gt;&#10;                    &lt;valuetype&gt;1&lt;/valuetype&gt;&#10;                &lt;/answer&gt;&#10;                &lt;answer&gt;&#10;                    &lt;guid&gt;F9EF36D4D1434510BA2CF78A5545C000&lt;/guid&gt;&#10;                    &lt;answertext&gt;when distance from equilibrium is maximized&lt;/answertext&gt;&#10;                    &lt;valuetype&gt;-1&lt;/valuetype&gt;&#10;                &lt;/answer&gt;&#10;                &lt;answer&gt;&#10;                    &lt;guid&gt;478E10BA4F634ED49952522A7EBEADBB&lt;/guid&gt;&#10;                    &lt;answertext&gt;neither of the above&lt;/answertext&gt;&#10;                    &lt;valuetype&gt;-1&lt;/valuetype&gt;&#10;                &lt;/answer&gt;&#10;            &lt;/answers&gt;&#10;        &lt;/multichoice&gt;&#10;    &lt;/questions&gt;&#10;&lt;/questionlist&gt;"/>
  <p:tag name="HASRESULTS" val="False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MultiChoiceSlide"/>
  <p:tag name="TPQUESTIONXML" val="﻿&lt;?xml version=&quot;1.0&quot; encoding=&quot;utf-8&quot;?&gt;&#10;&lt;questionlist&gt;&#10;    &lt;properties&gt;&#10;        &lt;guid&gt;F3DD1E12E9374C869B150FB415FF4AEA&lt;/guid&gt;&#10;        &lt;description /&gt;&#10;        &lt;date&gt;10/21/2013 12:49:42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614F681A91334FE186E37658EC449DC6&lt;/guid&gt;&#10;            &lt;repollguid&gt;1CB4D466E9054A939840C44D114CE56E&lt;/repollguid&gt;&#10;            &lt;sourceid&gt;F8BE4404DBF440F09BFFFA5CC426863A&lt;/sourceid&gt;&#10;            &lt;questiontext&gt;Stress has the same SI units as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18E049C1092E44E8BD960B3EB6D785C9&lt;/guid&gt;&#10;                    &lt;answertext&gt;Force&lt;/answertext&gt;&#10;                    &lt;valuetype&gt;-1&lt;/valuetype&gt;&#10;                &lt;/answer&gt;&#10;                &lt;answer&gt;&#10;                    &lt;guid&gt;3457CD21635E4275A5B50856B5621A7C&lt;/guid&gt;&#10;                    &lt;answertext&gt;Work&lt;/answertext&gt;&#10;                    &lt;valuetype&gt;-1&lt;/valuetype&gt;&#10;                &lt;/answer&gt;&#10;                &lt;answer&gt;&#10;                    &lt;guid&gt;5CA94886735D4202B33CEE07BCEF5E18&lt;/guid&gt;&#10;                    &lt;answertext&gt;Pressure&lt;/answertext&gt;&#10;                    &lt;valuetype&gt;1&lt;/valuetype&gt;&#10;                &lt;/answer&gt;&#10;                &lt;answer&gt;&#10;                    &lt;guid&gt;BE960DC1265B4014BFB1480454DC8427&lt;/guid&gt;&#10;                    &lt;answertext&gt;Momentum&lt;/answertext&gt;&#10;                    &lt;valuetype&gt;-1&lt;/valuetype&gt;&#10;                &lt;/answer&gt;&#10;            &lt;/answers&gt;&#10;        &lt;/multichoice&gt;&#10;    &lt;/questions&gt;&#10;&lt;/questionlist&gt;"/>
  <p:tag name="HASRESULTS" val="Fals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0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MultiChoiceSlide"/>
  <p:tag name="TPQUESTIONXML" val="﻿&lt;?xml version=&quot;1.0&quot; encoding=&quot;utf-8&quot;?&gt;&#10;&lt;questionlist&gt;&#10;    &lt;properties&gt;&#10;        &lt;guid&gt;023C3E09434840A0BF1DF6462F9CC49E&lt;/guid&gt;&#10;        &lt;description /&gt;&#10;        &lt;date&gt;10/21/2013 12:59:17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12F24FF1C17A43C4841FE1D2BC64039E&lt;/guid&gt;&#10;            &lt;repollguid&gt;8D941FB9BBF44D349377713E10EF9171&lt;/repollguid&gt;&#10;            &lt;sourceid&gt;877DA683491D48F38715DB718A914582&lt;/sourceid&gt;&#10;            &lt;questiontext&gt;Elastic potential energy in SHM is a maximum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E7B669F96406445DB714D1A8CC39FDE9&lt;/guid&gt;&#10;                    &lt;answertext&gt;when passing through the equilibrium position&lt;/answertext&gt;&#10;                    &lt;valuetype&gt;-1&lt;/valuetype&gt;&#10;                &lt;/answer&gt;&#10;                &lt;answer&gt;&#10;                    &lt;guid&gt;F9EF36D4D1434510BA2CF78A5545C000&lt;/guid&gt;&#10;                    &lt;answertext&gt;when distance from equilibrium is maximized&lt;/answertext&gt;&#10;                    &lt;valuetype&gt;1&lt;/valuetype&gt;&#10;                &lt;/answer&gt;&#10;                &lt;answer&gt;&#10;                    &lt;guid&gt;478E10BA4F634ED49952522A7EBEADBB&lt;/guid&gt;&#10;                    &lt;answertext&gt;neither of the above&lt;/answertext&gt;&#10;                    &lt;valuetype&gt;-1&lt;/valuetype&gt;&#10;                &lt;/answer&gt;&#10;            &lt;/answers&gt;&#10;        &lt;/multichoice&gt;&#10;    &lt;/questions&gt;&#10;&lt;/questionlist&gt;"/>
  <p:tag name="HASRESULTS" val="False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0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MultiChoiceSlide"/>
  <p:tag name="TPQUESTIONXML" val="﻿&lt;?xml version=&quot;1.0&quot; encoding=&quot;utf-8&quot;?&gt;&#10;&lt;questionlist&gt;&#10;    &lt;properties&gt;&#10;        &lt;guid&gt;2BD143526B914E18BC60CFB13804A72E&lt;/guid&gt;&#10;        &lt;description /&gt;&#10;        &lt;date&gt;10/21/2013 12:53:47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E32C725803A44B5EA08E12CD4FC69476&lt;/guid&gt;&#10;            &lt;repollguid&gt;0D46E98B48574ABFA5FC97B43E5D4F26&lt;/repollguid&gt;&#10;            &lt;sourceid&gt;A1E4808AEC4748F0BEDAE657F89F3887&lt;/sourceid&gt;&#10;            &lt;questiontext&gt;Which type of deformation is reversible?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584F3FD5637F486C8636EFA023906BAE&lt;/guid&gt;&#10;                    &lt;answertext&gt;compressive&lt;/answertext&gt;&#10;                    &lt;valuetype&gt;-1&lt;/valuetype&gt;&#10;                &lt;/answer&gt;&#10;                &lt;answer&gt;&#10;                    &lt;guid&gt;E1F5471CFBAF45CBB4E90714C9ED5B15&lt;/guid&gt;&#10;                    &lt;answertext&gt;elastic&lt;/answertext&gt;&#10;                    &lt;valuetype&gt;1&lt;/valuetype&gt;&#10;                &lt;/answer&gt;&#10;                &lt;answer&gt;&#10;                    &lt;guid&gt;6E44342B2A1642FC9A40DD2647E08F1E&lt;/guid&gt;&#10;                    &lt;answertext&gt;plastic&lt;/answertext&gt;&#10;                    &lt;valuetype&gt;-1&lt;/valuetype&gt;&#10;                &lt;/answer&gt;&#10;            &lt;/answers&gt;&#10;        &lt;/multichoice&gt;&#10;    &lt;/questions&gt;&#10;&lt;/questionlist&gt;"/>
  <p:tag name="HASRESULTS" val="Fals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COLORTYPE" val="SCHEME"/>
  <p:tag name="LABELFORMAT" val="0"/>
  <p:tag name="NUMBERFORMAT" val="0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5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112</Words>
  <Application>Microsoft Office PowerPoint</Application>
  <PresentationFormat>On-screen Show (4:3)</PresentationFormat>
  <Paragraphs>26</Paragraphs>
  <Slides>6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Office Theme</vt:lpstr>
      <vt:lpstr>Microsoft Graph Chart</vt:lpstr>
      <vt:lpstr>Stress has the same SI units as</vt:lpstr>
      <vt:lpstr>Which type of deformation is reversible?</vt:lpstr>
      <vt:lpstr>The forces used to measure shear stress and tensile stress are perpendicular to each other.</vt:lpstr>
      <vt:lpstr>Total energy in simple harmonic motion is a maximum</vt:lpstr>
      <vt:lpstr>Kinetic energy in SHM is a maximum</vt:lpstr>
      <vt:lpstr>Elastic potential energy in SHM is a maximum</vt:lpstr>
    </vt:vector>
  </TitlesOfParts>
  <Company>SE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Karl H. Frinkle</dc:creator>
  <cp:lastModifiedBy>Karl H. Frinkle</cp:lastModifiedBy>
  <cp:revision>10</cp:revision>
  <dcterms:created xsi:type="dcterms:W3CDTF">2013-10-21T17:47:38Z</dcterms:created>
  <dcterms:modified xsi:type="dcterms:W3CDTF">2013-10-21T18:03:13Z</dcterms:modified>
</cp:coreProperties>
</file>