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7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6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0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4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0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8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4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5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2108-09E6-4AC5-97C3-F51D7DE688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DA87-938F-43E4-B609-EAA35066A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3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1.xml"/><Relationship Id="rId7" Type="http://schemas.openxmlformats.org/officeDocument/2006/relationships/image" Target="../media/image6.png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10" Type="http://schemas.openxmlformats.org/officeDocument/2006/relationships/image" Target="../media/image5.emf"/><Relationship Id="rId4" Type="http://schemas.openxmlformats.org/officeDocument/2006/relationships/tags" Target="../tags/tag12.xml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8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7.xml"/><Relationship Id="rId7" Type="http://schemas.openxmlformats.org/officeDocument/2006/relationships/image" Target="../media/image11.png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an object is traveling north at 30 m/s and east at 13 m/s, what is the objects speed?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33510"/>
              </p:ext>
            </p:extLst>
          </p:nvPr>
        </p:nvGraphicFramePr>
        <p:xfrm>
          <a:off x="127000" y="2666998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69017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05751324"/>
              </p:ext>
            </p:extLst>
          </p:nvPr>
        </p:nvGraphicFramePr>
        <p:xfrm>
          <a:off x="4508500" y="2362200"/>
          <a:ext cx="45720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2362200"/>
                        <a:ext cx="4572000" cy="436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9757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object is traveling north at 30 m/s and east at 13 m/s.  In what direction (East of North), to the nearest degree, is the object traveling?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17543"/>
              </p:ext>
            </p:extLst>
          </p:nvPr>
        </p:nvGraphicFramePr>
        <p:xfrm>
          <a:off x="127000" y="2819402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77593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769259"/>
              </p:ext>
            </p:extLst>
          </p:nvPr>
        </p:nvGraphicFramePr>
        <p:xfrm>
          <a:off x="4508500" y="3048000"/>
          <a:ext cx="4572000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8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6891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Vectors have two properties.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4958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i="1" dirty="0" smtClean="0"/>
              <a:t>x</a:t>
            </a:r>
            <a:r>
              <a:rPr lang="en-US" dirty="0" smtClean="0"/>
              <a:t>- and </a:t>
            </a:r>
            <a:r>
              <a:rPr lang="en-US" i="1" dirty="0" smtClean="0"/>
              <a:t>y</a:t>
            </a:r>
            <a:r>
              <a:rPr lang="en-US" dirty="0" smtClean="0"/>
              <a:t>-components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direction and magnitude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 arrow and a </a:t>
            </a:r>
            <a:r>
              <a:rPr lang="en-US" dirty="0" err="1" smtClean="0"/>
              <a:t>colour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 resultant and displacement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9300294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CAI1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124200"/>
            <a:ext cx="1066800" cy="10668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18134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1, 3, −1&gt;+&lt;2, 3, 0&gt; 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457200" y="2286000"/>
                <a:ext cx="4114800" cy="3840163"/>
              </a:xfrm>
            </p:spPr>
            <p:txBody>
              <a:bodyPr/>
              <a:lstStyle/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cannot be done, too many components!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9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514350" indent="-514350">
                  <a:buFont typeface="Arial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−1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457200" y="2286000"/>
                <a:ext cx="4114800" cy="3840163"/>
              </a:xfrm>
              <a:blipFill rotWithShape="1">
                <a:blip r:embed="rId8"/>
                <a:stretch>
                  <a:fillRect l="-3852" t="-2381" r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63830607"/>
              </p:ext>
            </p:extLst>
          </p:nvPr>
        </p:nvGraphicFramePr>
        <p:xfrm>
          <a:off x="4508500" y="2209800"/>
          <a:ext cx="45720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08500" y="2209800"/>
                        <a:ext cx="4572000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892296"/>
            <a:ext cx="2144141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2467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849562"/>
              </a:xfrm>
            </p:spPr>
            <p:txBody>
              <a:bodyPr>
                <a:normAutofit/>
              </a:bodyPr>
              <a:lstStyle/>
              <a:p>
                <a:r>
                  <a:rPr lang="en-US" sz="4000" dirty="0" smtClean="0">
                    <a:latin typeface="Cambria Math"/>
                  </a:rPr>
                  <a:t>Consider the following two vectors:</a:t>
                </a:r>
                <a:r>
                  <a:rPr lang="en-US" i="1" dirty="0" smtClean="0">
                    <a:latin typeface="Cambria Math"/>
                  </a:rPr>
                  <a:t/>
                </a:r>
                <a:br>
                  <a:rPr lang="en-US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en-US" sz="4000" b="0" i="1" smtClean="0">
                          <a:latin typeface="Cambria Math"/>
                        </a:rPr>
                        <m:t> :</m:t>
                      </m:r>
                      <m:r>
                        <a:rPr lang="en-US" sz="4000" b="0" i="1" smtClean="0">
                          <a:latin typeface="Cambria Math"/>
                        </a:rPr>
                        <m:t>𝑢</m:t>
                      </m:r>
                      <m:r>
                        <a:rPr lang="en-US" sz="4000" b="0" i="1" smtClean="0">
                          <a:latin typeface="Cambria Math"/>
                        </a:rPr>
                        <m:t>=11,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=35°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𝐸</m:t>
                      </m:r>
                    </m:oMath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en-US" sz="4000" b="0" i="1" smtClean="0">
                          <a:latin typeface="Cambria Math"/>
                        </a:rPr>
                        <m:t> :</m:t>
                      </m:r>
                      <m:r>
                        <a:rPr lang="en-US" sz="4000" b="0" i="1" smtClean="0">
                          <a:latin typeface="Cambria Math"/>
                        </a:rPr>
                        <m:t>𝑣</m:t>
                      </m:r>
                      <m:r>
                        <a:rPr lang="en-US" sz="4000" b="0" i="1" smtClean="0">
                          <a:latin typeface="Cambria Math"/>
                        </a:rPr>
                        <m:t>=1</m:t>
                      </m:r>
                      <m:r>
                        <a:rPr lang="en-US" sz="4000" b="0" i="1" smtClean="0">
                          <a:latin typeface="Cambria Math"/>
                        </a:rPr>
                        <m:t>2</m:t>
                      </m:r>
                      <m:r>
                        <a:rPr lang="en-US" sz="4000" b="0" i="1" smtClean="0">
                          <a:latin typeface="Cambria Math"/>
                        </a:rPr>
                        <m:t>,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=15°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r>
                  <a:rPr lang="en-US" sz="4000" dirty="0" smtClean="0"/>
                  <a:t/>
                </a:r>
                <a:br>
                  <a:rPr lang="en-US" sz="4000" dirty="0" smtClean="0"/>
                </a:br>
                <a:r>
                  <a:rPr lang="en-US" sz="4000" dirty="0" smtClean="0"/>
                  <a:t>Find the </a:t>
                </a:r>
                <a:r>
                  <a:rPr lang="en-US" sz="4000" i="1" dirty="0" smtClean="0"/>
                  <a:t>y</a:t>
                </a:r>
                <a:r>
                  <a:rPr lang="en-US" sz="4000" dirty="0" smtClean="0"/>
                  <a:t>-component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4000" dirty="0" smtClean="0"/>
                  <a:t>.</a:t>
                </a:r>
                <a:endParaRPr lang="en-US" sz="4000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849562"/>
              </a:xfrm>
              <a:blipFill rotWithShape="1">
                <a:blip r:embed="rId5"/>
                <a:stretch>
                  <a:fillRect l="-222" r="-222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04528"/>
              </p:ext>
            </p:extLst>
          </p:nvPr>
        </p:nvGraphicFramePr>
        <p:xfrm>
          <a:off x="127000" y="3124203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70115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70115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70115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70115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70115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70115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70115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605633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29759858"/>
              </p:ext>
            </p:extLst>
          </p:nvPr>
        </p:nvGraphicFramePr>
        <p:xfrm>
          <a:off x="4508500" y="3581400"/>
          <a:ext cx="45720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81400"/>
                        <a:ext cx="4572000" cy="31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5911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274638"/>
                <a:ext cx="8991600" cy="277336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4000" dirty="0" smtClean="0"/>
                  <a:t>Consider the equation: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𝑔</m:t>
                    </m:r>
                    <m:r>
                      <a:rPr lang="en-US" sz="40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/>
                </a:r>
                <a:br>
                  <a:rPr lang="en-US" sz="4000" dirty="0" smtClean="0"/>
                </a:br>
                <a:r>
                  <a:rPr lang="en-US" sz="4000" dirty="0" smtClean="0"/>
                  <a:t>Here,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4000" dirty="0" smtClean="0"/>
                  <a:t> has units meters and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4000" dirty="0" smtClean="0"/>
                  <a:t> has units seconds.  What must the units on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sz="4000" dirty="0" smtClean="0"/>
                  <a:t> be?</a:t>
                </a:r>
                <a:endParaRPr lang="en-US" sz="4000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274638"/>
                <a:ext cx="8991600" cy="2773362"/>
              </a:xfrm>
              <a:blipFill rotWithShape="1">
                <a:blip r:embed="rId7"/>
                <a:stretch>
                  <a:fillRect l="-2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4648200" cy="3429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Meters/second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</a:t>
            </a:r>
            <a:r>
              <a:rPr lang="en-US" baseline="30000" dirty="0" smtClean="0"/>
              <a:t>2</a:t>
            </a:r>
            <a:r>
              <a:rPr lang="en-US" dirty="0" smtClean="0"/>
              <a:t>/second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Meters/second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</a:t>
            </a:r>
            <a:r>
              <a:rPr lang="en-US" baseline="30000" dirty="0" smtClean="0"/>
              <a:t>2</a:t>
            </a:r>
            <a:r>
              <a:rPr lang="en-US" dirty="0" smtClean="0"/>
              <a:t>/second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1/</a:t>
            </a:r>
            <a:r>
              <a:rPr lang="en-US" dirty="0" smtClean="0"/>
              <a:t>second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Meters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4753448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221480"/>
            <a:ext cx="2720213" cy="536448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5319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CFCD6759C384EBBBFEC99FCA610E5C2&lt;/guid&gt;&#10;        &lt;description /&gt;&#10;        &lt;date&gt;8/19/2014 12:04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FD8800679E44E3A16FE3747E036140&lt;/guid&gt;&#10;            &lt;repollguid&gt;9616FA4BFD7D46E7AFF25E6BC8360D72&lt;/repollguid&gt;&#10;            &lt;sourceid&gt;41179F4225024587AD4D847BA6F0FC94&lt;/sourceid&gt;&#10;            &lt;questiontext&gt;&amp;lt;1, 3, −1&amp;gt;+&amp;lt;2, 3, 0&amp;gt;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C0B547FEB294B0394793CC14095523C&lt;/guid&gt;&#10;                    &lt;answertext&gt;cannot be done, too many components!&lt;/answertext&gt;&#10;                    &lt;valuetype&gt;-1&lt;/valuetype&gt;&#10;                &lt;/answer&gt;&#10;                &lt;answer&gt;&#10;                    &lt;guid&gt;E641898CD5514DA084C04B50098B42EB&lt;/guid&gt;&#10;                    &lt;answertext&gt;&amp;lt;2, 9, 0&amp;gt;&lt;/answertext&gt;&#10;                    &lt;valuetype&gt;-1&lt;/valuetype&gt;&#10;                &lt;/answer&gt;&#10;                &lt;answer&gt;&#10;                    &lt;guid&gt;5CB008F7669B433BA294F2ADCDE0F772&lt;/guid&gt;&#10;                    &lt;answertext&gt;&amp;lt;3, 6, −1&amp;gt;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865E361FA0B644F99FFD9AEB3834167B&lt;/guid&gt;&#10;        &lt;description /&gt;&#10;        &lt;date&gt;8/19/2014 12:08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DC6F9FA069A740E885BED93E268DE82A&lt;/guid&gt;&#10;            &lt;repollguid&gt;C2B9732127254D5EB46022FAA68B7F66&lt;/repollguid&gt;&#10;            &lt;sourceid&gt;83DBCFBB50D44591835D5C2750BA0D85&lt;/sourceid&gt;&#10;            &lt;questiontext&gt;Consider the following two vectors: $$  :$$=11, $$=35° $$ $$$$ $$ $$  :$$=12, $$=15° $$ $$$$ $$Find the y-component of  $$ + $$ 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&lt;/acceptablevalue&gt;&#10;            &lt;minvalue&gt;3&lt;/minvalue&gt;&#10;            &lt;maxvalue&gt;4&lt;/maxvalue&gt;&#10;            &lt;numericvaluetype&gt;1&lt;/numericvaluetype&gt;&#10;        &lt;/numeric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644928E90E74AD09FA4EA9E92DB7650&lt;/guid&gt;&#10;        &lt;description /&gt;&#10;        &lt;date&gt;8/19/2014 12:27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D59CDD438F64D2A8DA0A3385A3230FF&lt;/guid&gt;&#10;            &lt;repollguid&gt;F16D97B1077E4694B6263F8777A44C23&lt;/repollguid&gt;&#10;            &lt;sourceid&gt;7DECFBB7DBFE48FD8682761CB0311F7D&lt;/sourceid&gt;&#10;            &lt;questiontext&gt;Consider the equation: $$= 1 2 $$  $$ 2 Here, $$ has units meters and $$ has units seconds.  What must the units on $$ b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2223294105946718C34CAF51A20F478&lt;/guid&gt;&#10;                    &lt;answertext&gt;Meters/second&lt;/answertext&gt;&#10;                    &lt;valuetype&gt;-1&lt;/valuetype&gt;&#10;                &lt;/answer&gt;&#10;                &lt;answer&gt;&#10;                    &lt;guid&gt;0B1E62B99B9B46A59E7035FA5B808192&lt;/guid&gt;&#10;                    &lt;answertext&gt;Meters2/second&lt;/answertext&gt;&#10;                    &lt;valuetype&gt;-1&lt;/valuetype&gt;&#10;                &lt;/answer&gt;&#10;                &lt;answer&gt;&#10;                    &lt;guid&gt;E9E0009CEA90433FA2B60FD1866B45AA&lt;/guid&gt;&#10;                    &lt;answertext&gt;Meters/second2&lt;/answertext&gt;&#10;                    &lt;valuetype&gt;1&lt;/valuetype&gt;&#10;                &lt;/answer&gt;&#10;                &lt;answer&gt;&#10;                    &lt;guid&gt;C4B12910EE1C47779B009225D289E7F3&lt;/guid&gt;&#10;                    &lt;answertext&gt;Meters2/second2&lt;/answertext&gt;&#10;                    &lt;valuetype&gt;-1&lt;/valuetype&gt;&#10;                &lt;/answer&gt;&#10;                &lt;answer&gt;&#10;                    &lt;guid&gt;4D194570F5B04ECEB0305C4AD97C9ED5&lt;/guid&gt;&#10;                    &lt;answertext&gt;1/second2&lt;/answertext&gt;&#10;                    &lt;valuetype&gt;-1&lt;/valuetype&gt;&#10;                &lt;/answer&gt;&#10;                &lt;answer&gt;&#10;                    &lt;guid&gt;FD445FC6249A47DAAECCA0EB47DC98E6&lt;/guid&gt;&#10;                    &lt;answertext&gt;Meter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5A77BC5315724E169682B89486F3AB92&lt;/guid&gt;&#10;        &lt;description /&gt;&#10;        &lt;date&gt;8/19/2014 11:18:3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8C66ADD318774A989AB003AE9BBAE32E&lt;/guid&gt;&#10;            &lt;repollguid&gt;E02AB833EEEA40A6A76EF60D2E4B2C32&lt;/repollguid&gt;&#10;            &lt;sourceid&gt;A0BA688EA8EB49E19A19A813414A8E75&lt;/sourceid&gt;&#10;            &lt;questiontext&gt;If an object is traveling north at 30 m/s and east at 13 m/s, what is the objects spe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2&lt;/acceptablevalue&gt;&#10;            &lt;minvalue&gt;32&lt;/minvalue&gt;&#10;            &lt;maxvalue&gt;33&lt;/maxvalue&gt;&#10;            &lt;numericvaluetype&gt;1&lt;/numericvaluetype&gt;&#10;        &lt;/numeric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FA40163004B4D7BB59992DCDAC8C360&lt;/guid&gt;&#10;        &lt;description /&gt;&#10;        &lt;date&gt;8/19/2014 11:46:4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E0EE3388F6AE4D5DB1F6F103FCEAE83E&lt;/guid&gt;&#10;            &lt;repollguid&gt;BCEE8FFD241244538D9D4C10856FC9E0&lt;/repollguid&gt;&#10;            &lt;sourceid&gt;578C2F6ADF5740F5B61036A523BB8748&lt;/sourceid&gt;&#10;            &lt;questiontext&gt;An object is traveling north at 30 m/s and east at 13 m/s.  In what direction (East of North), to the nearest degree, is the object traveling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2&lt;/acceptablevalue&gt;&#10;            &lt;minvalue&gt;22&lt;/minvalue&gt;&#10;            &lt;maxvalue&gt;24&lt;/maxvalue&gt;&#10;            &lt;numericvaluetype&gt;1&lt;/numericvaluetype&gt;&#10;        &lt;/numeric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539DB6F15BD4AC48108298D4C68CC12&lt;/guid&gt;&#10;        &lt;description /&gt;&#10;        &lt;date&gt;8/19/2014 11:57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89B5955992641329CBF9A71F033289B&lt;/guid&gt;&#10;            &lt;repollguid&gt;F1FB78A0B4994203A17DF6DF5E115F8E&lt;/repollguid&gt;&#10;            &lt;sourceid&gt;1A2784B7F78741E08FABFABB87D7B042&lt;/sourceid&gt;&#10;            &lt;questiontext&gt;Vectors have two properti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859E73092E14711A315C0E2D3164E7F&lt;/guid&gt;&#10;                    &lt;answertext&gt;x- and y-components&lt;/answertext&gt;&#10;                    &lt;valuetype&gt;-1&lt;/valuetype&gt;&#10;                &lt;/answer&gt;&#10;                &lt;answer&gt;&#10;                    &lt;guid&gt;A9479810BBD14B37B1EE1E07701BEB12&lt;/guid&gt;&#10;                    &lt;answertext&gt;direction and magnitude&lt;/answertext&gt;&#10;                    &lt;valuetype&gt;1&lt;/valuetype&gt;&#10;                &lt;/answer&gt;&#10;                &lt;answer&gt;&#10;                    &lt;guid&gt;A65780886D544DA5A8FD3A9C04B17EDC&lt;/guid&gt;&#10;                    &lt;answertext&gt;an arrow and a colour&lt;/answertext&gt;&#10;                    &lt;valuetype&gt;-1&lt;/valuetype&gt;&#10;                &lt;/answer&gt;&#10;                &lt;answer&gt;&#10;                    &lt;guid&gt;AA3C356D8F594BF786B39584817F4883&lt;/guid&gt;&#10;                    &lt;answertext&gt;a resultant and displacement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If an object is traveling north at 30 m/s and east at 13 m/s, what is the objects speed?</vt:lpstr>
      <vt:lpstr>An object is traveling north at 30 m/s and east at 13 m/s.  In what direction (East of North), to the nearest degree, is the object traveling?</vt:lpstr>
      <vt:lpstr>Vectors have two properties.</vt:lpstr>
      <vt:lpstr>&lt;1, 3, -1&gt;+&lt;2, 3, 0&gt; = </vt:lpstr>
      <vt:lpstr>Consider the following two vectors: u ⃗  :u=11, θ=35° N of E v ⃗  :v=12, θ=15° S of E Find the y-component of u ⃗+v ⃗.</vt:lpstr>
      <vt:lpstr>Consider the equation: x=1/2 g t^2 Here, x has units meters and t has units seconds.  What must the units on g be?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an object is traveling north at 30 m/s and east at 13 m/s, what is the objects speed?</dc:title>
  <dc:creator>Karl H. Frinkle</dc:creator>
  <cp:lastModifiedBy>Karl H. Frinkle</cp:lastModifiedBy>
  <cp:revision>13</cp:revision>
  <dcterms:created xsi:type="dcterms:W3CDTF">2014-08-19T16:16:29Z</dcterms:created>
  <dcterms:modified xsi:type="dcterms:W3CDTF">2014-08-19T17:36:29Z</dcterms:modified>
</cp:coreProperties>
</file>