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2108-09E6-4AC5-97C3-F51D7DE688D8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DA87-938F-43E4-B609-EAA35066A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877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2108-09E6-4AC5-97C3-F51D7DE688D8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DA87-938F-43E4-B609-EAA35066A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566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2108-09E6-4AC5-97C3-F51D7DE688D8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DA87-938F-43E4-B609-EAA35066A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602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2108-09E6-4AC5-97C3-F51D7DE688D8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DA87-938F-43E4-B609-EAA35066A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446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2108-09E6-4AC5-97C3-F51D7DE688D8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DA87-938F-43E4-B609-EAA35066A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506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2108-09E6-4AC5-97C3-F51D7DE688D8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DA87-938F-43E4-B609-EAA35066A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907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2108-09E6-4AC5-97C3-F51D7DE688D8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DA87-938F-43E4-B609-EAA35066A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008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2108-09E6-4AC5-97C3-F51D7DE688D8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DA87-938F-43E4-B609-EAA35066A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981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2108-09E6-4AC5-97C3-F51D7DE688D8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DA87-938F-43E4-B609-EAA35066A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940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2108-09E6-4AC5-97C3-F51D7DE688D8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DA87-938F-43E4-B609-EAA35066A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55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2108-09E6-4AC5-97C3-F51D7DE688D8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DA87-938F-43E4-B609-EAA35066A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143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2108-09E6-4AC5-97C3-F51D7DE688D8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DA87-938F-43E4-B609-EAA35066A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459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E2108-09E6-4AC5-97C3-F51D7DE688D8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EDA87-938F-43E4-B609-EAA35066A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47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7.xml"/><Relationship Id="rId7" Type="http://schemas.openxmlformats.org/officeDocument/2006/relationships/oleObject" Target="../embeddings/oleObject3.bin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9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11.xml"/><Relationship Id="rId7" Type="http://schemas.openxmlformats.org/officeDocument/2006/relationships/image" Target="../media/image6.png"/><Relationship Id="rId2" Type="http://schemas.openxmlformats.org/officeDocument/2006/relationships/tags" Target="../tags/tag10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3.xml"/><Relationship Id="rId10" Type="http://schemas.openxmlformats.org/officeDocument/2006/relationships/image" Target="../media/image5.emf"/><Relationship Id="rId4" Type="http://schemas.openxmlformats.org/officeDocument/2006/relationships/tags" Target="../tags/tag12.xml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image" Target="../media/image8.emf"/><Relationship Id="rId2" Type="http://schemas.openxmlformats.org/officeDocument/2006/relationships/tags" Target="../tags/tag1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9.png"/><Relationship Id="rId4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tags" Target="../tags/tag17.xml"/><Relationship Id="rId7" Type="http://schemas.openxmlformats.org/officeDocument/2006/relationships/image" Target="../media/image11.png"/><Relationship Id="rId2" Type="http://schemas.openxmlformats.org/officeDocument/2006/relationships/tags" Target="../tags/tag16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9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2087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 an object is traveling north at 30 m/s and east at 13 m/s, what is the objects speed?</a:t>
            </a:r>
            <a:endParaRPr lang="en-US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633510"/>
              </p:ext>
            </p:extLst>
          </p:nvPr>
        </p:nvGraphicFramePr>
        <p:xfrm>
          <a:off x="127000" y="2666998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446314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446314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46314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446314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46314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446314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46314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869017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905751324"/>
              </p:ext>
            </p:extLst>
          </p:nvPr>
        </p:nvGraphicFramePr>
        <p:xfrm>
          <a:off x="4508500" y="2362200"/>
          <a:ext cx="4572000" cy="436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2362200"/>
                        <a:ext cx="4572000" cy="436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197575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 object is traveling north at 30 m/s and east at 13 m/s.  In what direction (East of North), to the nearest degree, is the object traveling?</a:t>
            </a:r>
            <a:endParaRPr lang="en-US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117543"/>
              </p:ext>
            </p:extLst>
          </p:nvPr>
        </p:nvGraphicFramePr>
        <p:xfrm>
          <a:off x="127000" y="2819402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424543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424543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24543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424543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24543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424543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24543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77593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4769259"/>
              </p:ext>
            </p:extLst>
          </p:nvPr>
        </p:nvGraphicFramePr>
        <p:xfrm>
          <a:off x="4508500" y="3048000"/>
          <a:ext cx="4572000" cy="368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3048000"/>
                        <a:ext cx="4572000" cy="368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4268919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Vectors have two properties.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438400"/>
            <a:ext cx="4495800" cy="36877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i="1" dirty="0" smtClean="0"/>
              <a:t>x</a:t>
            </a:r>
            <a:r>
              <a:rPr lang="en-US" dirty="0" smtClean="0"/>
              <a:t>- and </a:t>
            </a:r>
            <a:r>
              <a:rPr lang="en-US" i="1" dirty="0" smtClean="0"/>
              <a:t>y</a:t>
            </a:r>
            <a:r>
              <a:rPr lang="en-US" dirty="0" smtClean="0"/>
              <a:t>-components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direction and magnitude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an arrow and a </a:t>
            </a:r>
            <a:r>
              <a:rPr lang="en-US" dirty="0" err="1" smtClean="0"/>
              <a:t>colour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 resultant and displacement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593002947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CAI1"/>
          <p:cNvPicPr>
            <a:picLocks/>
          </p:cNvPicPr>
          <p:nvPr>
            <p:custDataLst>
              <p:tags r:id="rId5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3124200"/>
            <a:ext cx="1066800" cy="1066800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2181347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114300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1, 3, −1&gt;+&lt;2, 3, 0&gt; </m:t>
                    </m:r>
                    <m:r>
                      <a:rPr lang="en-US" b="0" i="0" smtClean="0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1143000"/>
              </a:xfr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PAnswers"/>
              <p:cNvSpPr>
                <a:spLocks noGrp="1"/>
              </p:cNvSpPr>
              <p:nvPr>
                <p:ph type="body" idx="1"/>
                <p:custDataLst>
                  <p:tags r:id="rId3"/>
                </p:custDataLst>
              </p:nvPr>
            </p:nvSpPr>
            <p:spPr>
              <a:xfrm>
                <a:off x="457200" y="2286000"/>
                <a:ext cx="4114800" cy="3840163"/>
              </a:xfrm>
            </p:spPr>
            <p:txBody>
              <a:bodyPr/>
              <a:lstStyle/>
              <a:p>
                <a:pPr marL="514350" indent="-514350">
                  <a:buFont typeface="Arial" pitchFamily="34" charset="0"/>
                  <a:buAutoNum type="alphaUcPeriod"/>
                </a:pPr>
                <a:r>
                  <a:rPr lang="en-US" dirty="0" smtClean="0"/>
                  <a:t>cannot be done, too many components!</a:t>
                </a:r>
              </a:p>
              <a:p>
                <a:pPr marL="514350" indent="-514350">
                  <a:buFont typeface="Arial" pitchFamily="34" charset="0"/>
                  <a:buAutoNum type="alphaUcPeriod"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2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9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0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&gt;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514350" indent="-514350">
                  <a:buFont typeface="Arial" pitchFamily="34" charset="0"/>
                  <a:buAutoNum type="alphaUcPeriod"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3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6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 −1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&gt;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TPAnswers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  <p:custDataLst>
                  <p:tags r:id="rId3"/>
                </p:custDataLst>
              </p:nvPr>
            </p:nvSpPr>
            <p:spPr>
              <a:xfrm>
                <a:off x="457200" y="2286000"/>
                <a:ext cx="4114800" cy="3840163"/>
              </a:xfrm>
              <a:blipFill rotWithShape="1">
                <a:blip r:embed="rId8"/>
                <a:stretch>
                  <a:fillRect l="-3852" t="-2381" r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263830607"/>
              </p:ext>
            </p:extLst>
          </p:nvPr>
        </p:nvGraphicFramePr>
        <p:xfrm>
          <a:off x="4508500" y="2209800"/>
          <a:ext cx="4572000" cy="453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Chart" r:id="rId9" imgW="4572000" imgH="5143500" progId="MSGraph.Chart.8">
                  <p:embed followColorScheme="full"/>
                </p:oleObj>
              </mc:Choice>
              <mc:Fallback>
                <p:oleObj name="Chart" r:id="rId9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08500" y="2209800"/>
                        <a:ext cx="4572000" cy="453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892296"/>
            <a:ext cx="2144141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02467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2849562"/>
              </a:xfrm>
            </p:spPr>
            <p:txBody>
              <a:bodyPr>
                <a:normAutofit/>
              </a:bodyPr>
              <a:lstStyle/>
              <a:p>
                <a:r>
                  <a:rPr lang="en-US" sz="4000" dirty="0" smtClean="0">
                    <a:latin typeface="Cambria Math"/>
                  </a:rPr>
                  <a:t>Consider the following two vectors:</a:t>
                </a:r>
                <a:r>
                  <a:rPr lang="en-US" i="1" dirty="0" smtClean="0">
                    <a:latin typeface="Cambria Math"/>
                  </a:rPr>
                  <a:t/>
                </a:r>
                <a:br>
                  <a:rPr lang="en-US" i="1" dirty="0" smtClean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40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000" b="0" i="1" smtClean="0">
                              <a:latin typeface="Cambria Math"/>
                            </a:rPr>
                            <m:t>𝑢</m:t>
                          </m:r>
                        </m:e>
                      </m:acc>
                      <m:r>
                        <a:rPr lang="en-US" sz="4000" b="0" i="1" smtClean="0">
                          <a:latin typeface="Cambria Math"/>
                        </a:rPr>
                        <m:t> :</m:t>
                      </m:r>
                      <m:r>
                        <a:rPr lang="en-US" sz="4000" b="0" i="1" smtClean="0">
                          <a:latin typeface="Cambria Math"/>
                        </a:rPr>
                        <m:t>𝑢</m:t>
                      </m:r>
                      <m:r>
                        <a:rPr lang="en-US" sz="4000" b="0" i="1" smtClean="0">
                          <a:latin typeface="Cambria Math"/>
                        </a:rPr>
                        <m:t>=11, </m:t>
                      </m:r>
                      <m:r>
                        <a:rPr lang="en-US" sz="40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4000" b="0" i="1" smtClean="0">
                          <a:latin typeface="Cambria Math"/>
                          <a:ea typeface="Cambria Math"/>
                        </a:rPr>
                        <m:t>=35° </m:t>
                      </m:r>
                      <m:r>
                        <a:rPr lang="en-US" sz="4000" b="0" i="1" smtClean="0">
                          <a:latin typeface="Cambria Math"/>
                          <a:ea typeface="Cambria Math"/>
                        </a:rPr>
                        <m:t>𝑁</m:t>
                      </m:r>
                      <m:r>
                        <a:rPr lang="en-US" sz="40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4000" b="0" i="1" smtClean="0">
                          <a:latin typeface="Cambria Math"/>
                          <a:ea typeface="Cambria Math"/>
                        </a:rPr>
                        <m:t>𝑜𝑓</m:t>
                      </m:r>
                      <m:r>
                        <a:rPr lang="en-US" sz="40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4000" b="0" i="1" smtClean="0">
                          <a:latin typeface="Cambria Math"/>
                          <a:ea typeface="Cambria Math"/>
                        </a:rPr>
                        <m:t>𝐸</m:t>
                      </m:r>
                    </m:oMath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40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4000" b="0" i="1" smtClean="0"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en-US" sz="4000" b="0" i="1" smtClean="0">
                          <a:latin typeface="Cambria Math"/>
                        </a:rPr>
                        <m:t> :</m:t>
                      </m:r>
                      <m:r>
                        <a:rPr lang="en-US" sz="4000" b="0" i="1" smtClean="0">
                          <a:latin typeface="Cambria Math"/>
                        </a:rPr>
                        <m:t>𝑣</m:t>
                      </m:r>
                      <m:r>
                        <a:rPr lang="en-US" sz="4000" b="0" i="1" smtClean="0">
                          <a:latin typeface="Cambria Math"/>
                        </a:rPr>
                        <m:t>=1</m:t>
                      </m:r>
                      <m:r>
                        <a:rPr lang="en-US" sz="4000" b="0" i="1" smtClean="0">
                          <a:latin typeface="Cambria Math"/>
                        </a:rPr>
                        <m:t>2</m:t>
                      </m:r>
                      <m:r>
                        <a:rPr lang="en-US" sz="4000" b="0" i="1" smtClean="0">
                          <a:latin typeface="Cambria Math"/>
                        </a:rPr>
                        <m:t>, </m:t>
                      </m:r>
                      <m:r>
                        <a:rPr lang="en-US" sz="40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4000" b="0" i="1" smtClean="0">
                          <a:latin typeface="Cambria Math"/>
                          <a:ea typeface="Cambria Math"/>
                        </a:rPr>
                        <m:t>=15° </m:t>
                      </m:r>
                      <m:r>
                        <a:rPr lang="en-US" sz="4000" b="0" i="1" smtClean="0">
                          <a:latin typeface="Cambria Math"/>
                          <a:ea typeface="Cambria Math"/>
                        </a:rPr>
                        <m:t>𝑆</m:t>
                      </m:r>
                      <m:r>
                        <a:rPr lang="en-US" sz="40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4000" b="0" i="1" smtClean="0">
                          <a:latin typeface="Cambria Math"/>
                          <a:ea typeface="Cambria Math"/>
                        </a:rPr>
                        <m:t>𝑜𝑓</m:t>
                      </m:r>
                      <m:r>
                        <a:rPr lang="en-US" sz="40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4000" b="0" i="1" smtClean="0">
                          <a:latin typeface="Cambria Math"/>
                          <a:ea typeface="Cambria Math"/>
                        </a:rPr>
                        <m:t>𝐸</m:t>
                      </m:r>
                    </m:oMath>
                  </m:oMathPara>
                </a14:m>
                <a:r>
                  <a:rPr lang="en-US" sz="4000" dirty="0" smtClean="0"/>
                  <a:t/>
                </a:r>
                <a:br>
                  <a:rPr lang="en-US" sz="4000" dirty="0" smtClean="0"/>
                </a:br>
                <a:r>
                  <a:rPr lang="en-US" sz="4000" dirty="0" smtClean="0"/>
                  <a:t>Find the </a:t>
                </a:r>
                <a:r>
                  <a:rPr lang="en-US" sz="4000" i="1" dirty="0" smtClean="0"/>
                  <a:t>y</a:t>
                </a:r>
                <a:r>
                  <a:rPr lang="en-US" sz="4000" dirty="0" smtClean="0"/>
                  <a:t>-component of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0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4000" b="0" i="1" smtClean="0">
                            <a:latin typeface="Cambria Math"/>
                          </a:rPr>
                          <m:t>𝑢</m:t>
                        </m:r>
                      </m:e>
                    </m:acc>
                    <m:r>
                      <a:rPr lang="en-US" sz="4000" b="0" i="1" smtClean="0">
                        <a:latin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0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4000" b="0" i="1" smtClean="0">
                            <a:latin typeface="Cambria Math"/>
                          </a:rPr>
                          <m:t>𝑣</m:t>
                        </m:r>
                      </m:e>
                    </m:acc>
                  </m:oMath>
                </a14:m>
                <a:r>
                  <a:rPr lang="en-US" sz="4000" dirty="0" smtClean="0"/>
                  <a:t>.</a:t>
                </a:r>
                <a:endParaRPr lang="en-US" sz="4000" dirty="0"/>
              </a:p>
            </p:txBody>
          </p:sp>
        </mc:Choice>
        <mc:Fallback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2849562"/>
              </a:xfrm>
              <a:blipFill rotWithShape="1">
                <a:blip r:embed="rId5"/>
                <a:stretch>
                  <a:fillRect l="-222" r="-222" b="-34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804528"/>
              </p:ext>
            </p:extLst>
          </p:nvPr>
        </p:nvGraphicFramePr>
        <p:xfrm>
          <a:off x="127000" y="3124203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70115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70115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70115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70115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70115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70115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70115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605633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829759858"/>
              </p:ext>
            </p:extLst>
          </p:nvPr>
        </p:nvGraphicFramePr>
        <p:xfrm>
          <a:off x="4508500" y="3581400"/>
          <a:ext cx="4572000" cy="314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581400"/>
                        <a:ext cx="4572000" cy="314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15911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76200" y="274638"/>
                <a:ext cx="8991600" cy="2773362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en-US" sz="4000" dirty="0" smtClean="0"/>
                  <a:t>Consider the equation:</a:t>
                </a:r>
                <a14:m>
                  <m:oMath xmlns:m="http://schemas.openxmlformats.org/officeDocument/2006/math">
                    <m:r>
                      <a:rPr lang="en-US" sz="4000" b="0" i="0" smtClean="0">
                        <a:latin typeface="Cambria Math"/>
                      </a:rPr>
                      <m:t> </m:t>
                    </m:r>
                    <m:r>
                      <a:rPr lang="en-US" sz="4000" b="0" i="1" smtClean="0">
                        <a:latin typeface="Cambria Math"/>
                      </a:rPr>
                      <m:t>𝑥</m:t>
                    </m:r>
                    <m:r>
                      <a:rPr lang="en-US" sz="4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4000" b="0" i="1" smtClean="0">
                        <a:latin typeface="Cambria Math"/>
                      </a:rPr>
                      <m:t>𝑔</m:t>
                    </m:r>
                    <m:r>
                      <a:rPr lang="en-US" sz="4000" b="0" i="1" smtClean="0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sz="40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sz="40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 smtClean="0"/>
                  <a:t/>
                </a:r>
                <a:br>
                  <a:rPr lang="en-US" sz="4000" dirty="0" smtClean="0"/>
                </a:br>
                <a:r>
                  <a:rPr lang="en-US" sz="4000" dirty="0" smtClean="0"/>
                  <a:t>Here,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sz="4000" dirty="0" smtClean="0"/>
                  <a:t> has units meters and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/>
                      </a:rPr>
                      <m:t>𝑡</m:t>
                    </m:r>
                  </m:oMath>
                </a14:m>
                <a:r>
                  <a:rPr lang="en-US" sz="4000" dirty="0" smtClean="0"/>
                  <a:t> has units seconds.  What must the units on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/>
                      </a:rPr>
                      <m:t>𝑔</m:t>
                    </m:r>
                  </m:oMath>
                </a14:m>
                <a:r>
                  <a:rPr lang="en-US" sz="4000" dirty="0" smtClean="0"/>
                  <a:t> be?</a:t>
                </a:r>
                <a:endParaRPr lang="en-US" sz="4000" dirty="0"/>
              </a:p>
            </p:txBody>
          </p:sp>
        </mc:Choice>
        <mc:Fallback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6200" y="274638"/>
                <a:ext cx="8991600" cy="2773362"/>
              </a:xfrm>
              <a:blipFill rotWithShape="1">
                <a:blip r:embed="rId7"/>
                <a:stretch>
                  <a:fillRect l="-24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200400"/>
            <a:ext cx="4648200" cy="34290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Meters/second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Meters</a:t>
            </a:r>
            <a:r>
              <a:rPr lang="en-US" baseline="30000" dirty="0" smtClean="0"/>
              <a:t>2</a:t>
            </a:r>
            <a:r>
              <a:rPr lang="en-US" dirty="0" smtClean="0"/>
              <a:t>/second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Meters/second</a:t>
            </a:r>
            <a:r>
              <a:rPr lang="en-US" baseline="30000" dirty="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Meters</a:t>
            </a:r>
            <a:r>
              <a:rPr lang="en-US" baseline="30000" dirty="0" smtClean="0"/>
              <a:t>2</a:t>
            </a:r>
            <a:r>
              <a:rPr lang="en-US" dirty="0" smtClean="0"/>
              <a:t>/second</a:t>
            </a:r>
            <a:r>
              <a:rPr lang="en-US" baseline="30000" dirty="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1/</a:t>
            </a:r>
            <a:r>
              <a:rPr lang="en-US" dirty="0" smtClean="0"/>
              <a:t>second</a:t>
            </a:r>
            <a:r>
              <a:rPr lang="en-US" baseline="30000" dirty="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Meters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24753448"/>
              </p:ext>
            </p:extLst>
          </p:nvPr>
        </p:nvGraphicFramePr>
        <p:xfrm>
          <a:off x="4508500" y="3124200"/>
          <a:ext cx="4572000" cy="361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3124200"/>
                        <a:ext cx="4572000" cy="361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4221480"/>
            <a:ext cx="2720213" cy="536448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153196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DCFCD6759C384EBBBFEC99FCA610E5C2&lt;/guid&gt;&#10;        &lt;description /&gt;&#10;        &lt;date&gt;8/19/2014 12:04:4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CFD8800679E44E3A16FE3747E036140&lt;/guid&gt;&#10;            &lt;repollguid&gt;9616FA4BFD7D46E7AFF25E6BC8360D72&lt;/repollguid&gt;&#10;            &lt;sourceid&gt;41179F4225024587AD4D847BA6F0FC94&lt;/sourceid&gt;&#10;            &lt;questiontext&gt;&amp;lt;1, 3, −1&amp;gt;+&amp;lt;2, 3, 0&amp;gt; =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C0B547FEB294B0394793CC14095523C&lt;/guid&gt;&#10;                    &lt;answertext&gt;cannot be done, too many components!&lt;/answertext&gt;&#10;                    &lt;valuetype&gt;-1&lt;/valuetype&gt;&#10;                &lt;/answer&gt;&#10;                &lt;answer&gt;&#10;                    &lt;guid&gt;E641898CD5514DA084C04B50098B42EB&lt;/guid&gt;&#10;                    &lt;answertext&gt;&amp;lt;2, 9, 0&amp;gt;&lt;/answertext&gt;&#10;                    &lt;valuetype&gt;-1&lt;/valuetype&gt;&#10;                &lt;/answer&gt;&#10;                &lt;answer&gt;&#10;                    &lt;guid&gt;5CB008F7669B433BA294F2ADCDE0F772&lt;/guid&gt;&#10;                    &lt;answertext&gt;&amp;lt;3, 6, −1&amp;gt;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865E361FA0B644F99FFD9AEB3834167B&lt;/guid&gt;&#10;        &lt;description /&gt;&#10;        &lt;date&gt;8/19/2014 12:08:0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DC6F9FA069A740E885BED93E268DE82A&lt;/guid&gt;&#10;            &lt;repollguid&gt;C2B9732127254D5EB46022FAA68B7F66&lt;/repollguid&gt;&#10;            &lt;sourceid&gt;83DBCFBB50D44591835D5C2750BA0D85&lt;/sourceid&gt;&#10;            &lt;questiontext&gt;Consider the following two vectors: $$  :$$=11, $$=35° $$ $$$$ $$ $$  :$$=12, $$=15° $$ $$$$ $$Find the y-component of  $$ + $$ 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3&lt;/acceptablevalue&gt;&#10;            &lt;minvalue&gt;3&lt;/minvalue&gt;&#10;            &lt;maxvalue&gt;4&lt;/maxvalue&gt;&#10;            &lt;numericvaluetype&gt;1&lt;/numericvaluetype&gt;&#10;        &lt;/numeric&gt;&#10;    &lt;/questions&gt;&#10;&lt;/questionlist&gt;"/>
  <p:tag name="HASRESULTS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A644928E90E74AD09FA4EA9E92DB7650&lt;/guid&gt;&#10;        &lt;description /&gt;&#10;        &lt;date&gt;8/19/2014 12:27:3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D59CDD438F64D2A8DA0A3385A3230FF&lt;/guid&gt;&#10;            &lt;repollguid&gt;F16D97B1077E4694B6263F8777A44C23&lt;/repollguid&gt;&#10;            &lt;sourceid&gt;7DECFBB7DBFE48FD8682761CB0311F7D&lt;/sourceid&gt;&#10;            &lt;questiontext&gt;Consider the equation: $$= 1 2 $$  $$ 2 Here, $$ has units meters and $$ has units seconds.  What must the units on $$ b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42223294105946718C34CAF51A20F478&lt;/guid&gt;&#10;                    &lt;answertext&gt;Meters/second&lt;/answertext&gt;&#10;                    &lt;valuetype&gt;-1&lt;/valuetype&gt;&#10;                &lt;/answer&gt;&#10;                &lt;answer&gt;&#10;                    &lt;guid&gt;0B1E62B99B9B46A59E7035FA5B808192&lt;/guid&gt;&#10;                    &lt;answertext&gt;Meters2/second&lt;/answertext&gt;&#10;                    &lt;valuetype&gt;-1&lt;/valuetype&gt;&#10;                &lt;/answer&gt;&#10;                &lt;answer&gt;&#10;                    &lt;guid&gt;E9E0009CEA90433FA2B60FD1866B45AA&lt;/guid&gt;&#10;                    &lt;answertext&gt;Meters/second2&lt;/answertext&gt;&#10;                    &lt;valuetype&gt;1&lt;/valuetype&gt;&#10;                &lt;/answer&gt;&#10;                &lt;answer&gt;&#10;                    &lt;guid&gt;C4B12910EE1C47779B009225D289E7F3&lt;/guid&gt;&#10;                    &lt;answertext&gt;Meters2/second2&lt;/answertext&gt;&#10;                    &lt;valuetype&gt;-1&lt;/valuetype&gt;&#10;                &lt;/answer&gt;&#10;                &lt;answer&gt;&#10;                    &lt;guid&gt;4D194570F5B04ECEB0305C4AD97C9ED5&lt;/guid&gt;&#10;                    &lt;answertext&gt;1/second2&lt;/answertext&gt;&#10;                    &lt;valuetype&gt;-1&lt;/valuetype&gt;&#10;                &lt;/answer&gt;&#10;                &lt;answer&gt;&#10;                    &lt;guid&gt;FD445FC6249A47DAAECCA0EB47DC98E6&lt;/guid&gt;&#10;                    &lt;answertext&gt;Meters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5A77BC5315724E169682B89486F3AB92&lt;/guid&gt;&#10;        &lt;description /&gt;&#10;        &lt;date&gt;8/19/2014 11:18:3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8C66ADD318774A989AB003AE9BBAE32E&lt;/guid&gt;&#10;            &lt;repollguid&gt;E02AB833EEEA40A6A76EF60D2E4B2C32&lt;/repollguid&gt;&#10;            &lt;sourceid&gt;A0BA688EA8EB49E19A19A813414A8E75&lt;/sourceid&gt;&#10;            &lt;questiontext&gt;If an object is traveling north at 30 m/s and east at 13 m/s, what is the objects speed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32&lt;/acceptablevalue&gt;&#10;            &lt;minvalue&gt;32&lt;/minvalue&gt;&#10;            &lt;maxvalue&gt;33&lt;/maxvalue&gt;&#10;            &lt;numericvaluetype&gt;1&lt;/numericvaluetype&gt;&#10;        &lt;/numeric&gt;&#10;    &lt;/questions&gt;&#10;&lt;/questionlis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FFA40163004B4D7BB59992DCDAC8C360&lt;/guid&gt;&#10;        &lt;description /&gt;&#10;        &lt;date&gt;8/19/2014 11:46:40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E0EE3388F6AE4D5DB1F6F103FCEAE83E&lt;/guid&gt;&#10;            &lt;repollguid&gt;BCEE8FFD241244538D9D4C10856FC9E0&lt;/repollguid&gt;&#10;            &lt;sourceid&gt;578C2F6ADF5740F5B61036A523BB8748&lt;/sourceid&gt;&#10;            &lt;questiontext&gt;An object is traveling north at 30 m/s and east at 13 m/s.  In what direction (East of North), to the nearest degree, is the object traveling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22&lt;/acceptablevalue&gt;&#10;            &lt;minvalue&gt;22&lt;/minvalue&gt;&#10;            &lt;maxvalue&gt;24&lt;/maxvalue&gt;&#10;            &lt;numericvaluetype&gt;1&lt;/numericvaluetype&gt;&#10;        &lt;/numeric&gt;&#10;    &lt;/questions&gt;&#10;&lt;/questionlist&gt;"/>
  <p:tag name="HASRESULTS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9539DB6F15BD4AC48108298D4C68CC12&lt;/guid&gt;&#10;        &lt;description /&gt;&#10;        &lt;date&gt;8/19/2014 11:57:1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89B5955992641329CBF9A71F033289B&lt;/guid&gt;&#10;            &lt;repollguid&gt;F1FB78A0B4994203A17DF6DF5E115F8E&lt;/repollguid&gt;&#10;            &lt;sourceid&gt;1A2784B7F78741E08FABFABB87D7B042&lt;/sourceid&gt;&#10;            &lt;questiontext&gt;Vectors have two properties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3859E73092E14711A315C0E2D3164E7F&lt;/guid&gt;&#10;                    &lt;answertext&gt;x- and y-components&lt;/answertext&gt;&#10;                    &lt;valuetype&gt;-1&lt;/valuetype&gt;&#10;                &lt;/answer&gt;&#10;                &lt;answer&gt;&#10;                    &lt;guid&gt;A9479810BBD14B37B1EE1E07701BEB12&lt;/guid&gt;&#10;                    &lt;answertext&gt;direction and magnitude&lt;/answertext&gt;&#10;                    &lt;valuetype&gt;1&lt;/valuetype&gt;&#10;                &lt;/answer&gt;&#10;                &lt;answer&gt;&#10;                    &lt;guid&gt;A65780886D544DA5A8FD3A9C04B17EDC&lt;/guid&gt;&#10;                    &lt;answertext&gt;an arrow and a colour&lt;/answertext&gt;&#10;                    &lt;valuetype&gt;-1&lt;/valuetype&gt;&#10;                &lt;/answer&gt;&#10;                &lt;answer&gt;&#10;                    &lt;guid&gt;AA3C356D8F594BF786B39584817F4883&lt;/guid&gt;&#10;                    &lt;answertext&gt;a resultant and displacement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163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If an object is traveling north at 30 m/s and east at 13 m/s, what is the objects speed?</vt:lpstr>
      <vt:lpstr>An object is traveling north at 30 m/s and east at 13 m/s.  In what direction (East of North), to the nearest degree, is the object traveling?</vt:lpstr>
      <vt:lpstr>Vectors have two properties.</vt:lpstr>
      <vt:lpstr>&lt;1, 3, -1&gt;+&lt;2, 3, 0&gt; = </vt:lpstr>
      <vt:lpstr>Consider the following two vectors: u ⃗  :u=11, θ=35° N of E v ⃗  :v=12, θ=15° S of E Find the y-component of u ⃗+v ⃗.</vt:lpstr>
      <vt:lpstr>Consider the equation: x=1/2 g t^2 Here, x has units meters and t has units seconds.  What must the units on g be?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 an object is traveling north at 30 m/s and east at 13 m/s, what is the objects speed?</dc:title>
  <dc:creator>Karl H. Frinkle</dc:creator>
  <cp:lastModifiedBy>Karl H. Frinkle</cp:lastModifiedBy>
  <cp:revision>13</cp:revision>
  <dcterms:created xsi:type="dcterms:W3CDTF">2014-08-19T16:16:29Z</dcterms:created>
  <dcterms:modified xsi:type="dcterms:W3CDTF">2014-08-19T17:36:29Z</dcterms:modified>
</cp:coreProperties>
</file>