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66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4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98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744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124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321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5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4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496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84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138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4A650-3B5A-4EEA-8BAB-2E7912E50BBD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65FBF9-4E1D-41FB-A904-BF6FFA5101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268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1.bin"/><Relationship Id="rId4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2.bin"/><Relationship Id="rId4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7" Type="http://schemas.openxmlformats.org/officeDocument/2006/relationships/image" Target="../media/image3.emf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openxmlformats.org/officeDocument/2006/relationships/tags" Target="../tags/tag10.xml"/><Relationship Id="rId7" Type="http://schemas.openxmlformats.org/officeDocument/2006/relationships/image" Target="../media/image4.emf"/><Relationship Id="rId2" Type="http://schemas.openxmlformats.org/officeDocument/2006/relationships/tags" Target="../tags/tag9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3154362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You are standing at your 2.0 m tall window on the 5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floor of the apartment complex you live in.  You see a rock fly straight upward past your window. It takes 0.2 seconds for the rock to travel the 2.0 m height of your window.  How long do you have to wait before it becomes visible at the top of your window again?</a:t>
            </a:r>
            <a:endParaRPr lang="en-US" sz="28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372838"/>
              </p:ext>
            </p:extLst>
          </p:nvPr>
        </p:nvGraphicFramePr>
        <p:xfrm>
          <a:off x="127000" y="3276600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424543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290344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048560061"/>
              </p:ext>
            </p:extLst>
          </p:nvPr>
        </p:nvGraphicFramePr>
        <p:xfrm>
          <a:off x="4508500" y="3581400"/>
          <a:ext cx="4572000" cy="314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3581400"/>
                        <a:ext cx="4572000" cy="314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736572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/>
              <a:t>You throw two rocks straight up into the air.  The first one reaches a maximum height H.  The second has an initial velocity three times that of the first.  The second rock reaches a  maximum height of  ___*H.</a:t>
            </a:r>
            <a:endParaRPr lang="en-US" sz="3200" dirty="0"/>
          </a:p>
        </p:txBody>
      </p:sp>
      <p:graphicFrame>
        <p:nvGraphicFramePr>
          <p:cNvPr id="4" name="TPResult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384657"/>
              </p:ext>
            </p:extLst>
          </p:nvPr>
        </p:nvGraphicFramePr>
        <p:xfrm>
          <a:off x="127000" y="3048001"/>
          <a:ext cx="44450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000"/>
                <a:gridCol w="3175000"/>
              </a:tblGrid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Rank</a:t>
                      </a:r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b="1" smtClean="0">
                          <a:solidFill>
                            <a:schemeClr val="tx2"/>
                          </a:solidFill>
                        </a:rPr>
                        <a:t>Responses</a:t>
                      </a:r>
                      <a:endParaRPr lang="en-US" sz="2400" b="1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4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5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tint val="40000"/>
                        <a:alpha val="1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l"/>
                      <a:r>
                        <a:rPr lang="en-US" sz="2400" b="0" smtClean="0">
                          <a:solidFill>
                            <a:schemeClr val="tx2"/>
                          </a:solidFill>
                        </a:rPr>
                        <a:t>6</a:t>
                      </a:r>
                      <a:endParaRPr lang="en-US" sz="2400" b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2400" b="0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tint val="20000"/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PKeywords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6491045"/>
              </p:ext>
            </p:extLst>
          </p:nvPr>
        </p:nvGraphicFramePr>
        <p:xfrm>
          <a:off x="127000" y="4914900"/>
          <a:ext cx="4445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5000"/>
              </a:tblGrid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12700" cap="flat" cmpd="sng" algn="ctr">
                      <a:solidFill>
                        <a:schemeClr val="l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  <a:tr h="317500">
                <a:tc>
                  <a:txBody>
                    <a:bodyPr/>
                    <a:lstStyle/>
                    <a:p>
                      <a:pPr algn="l"/>
                      <a:endParaRPr lang="en-US" sz="2400" b="1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lt1"/>
                      </a:solidFill>
                    </a:lnL>
                    <a:lnR w="12700" cmpd="sng">
                      <a:solidFill>
                        <a:schemeClr val="lt1"/>
                      </a:solidFill>
                    </a:lnR>
                    <a:lnT w="12700" cmpd="sng">
                      <a:solidFill>
                        <a:schemeClr val="lt1"/>
                      </a:solidFill>
                    </a:lnT>
                    <a:lnB w="38100" cmpd="sng">
                      <a:solidFill>
                        <a:schemeClr val="lt1"/>
                      </a:solidFill>
                    </a:lnB>
                    <a:solidFill>
                      <a:schemeClr val="accent1">
                        <a:alpha val="1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1877990582"/>
              </p:ext>
            </p:extLst>
          </p:nvPr>
        </p:nvGraphicFramePr>
        <p:xfrm>
          <a:off x="4508500" y="4572000"/>
          <a:ext cx="4572000" cy="215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Chart" r:id="rId5" imgW="4572000" imgH="5143500" progId="MSGraph.Chart.8">
                  <p:embed followColorScheme="full"/>
                </p:oleObj>
              </mc:Choice>
              <mc:Fallback>
                <p:oleObj name="Chart" r:id="rId5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08500" y="4572000"/>
                        <a:ext cx="4572000" cy="2159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13995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If you are traveling in a straight line at 35 m/s and an object travels at 30 m/s in a straight line opposite your direction, the relative velocity between you and the object is 65 m/s.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625592036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1"/>
          <p:cNvSpPr/>
          <p:nvPr>
            <p:custDataLst>
              <p:tags r:id="rId4"/>
            </p:custDataLst>
          </p:nvPr>
        </p:nvSpPr>
        <p:spPr>
          <a:xfrm>
            <a:off x="223520" y="3568700"/>
            <a:ext cx="292100" cy="292100"/>
          </a:xfrm>
          <a:prstGeom prst="smileyFace">
            <a:avLst/>
          </a:prstGeom>
          <a:solidFill>
            <a:srgbClr val="FFFF00"/>
          </a:solidFill>
          <a:effectLst>
            <a:prstShdw prst="shdw14" dist="35921" dir="2700000">
              <a:scrgbClr r="0" g="0" b="0">
                <a:alpha val="50000"/>
              </a:scrgbClr>
            </a:prst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483456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73362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If you are traveling in a straight line at 0.9c and an object travels at 0.2c in a straight line opposite your direction, the relative velocity between you and the object is 1.1c.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</p:nvPr>
        </p:nvSpPr>
        <p:spPr>
          <a:xfrm>
            <a:off x="457200" y="3429000"/>
            <a:ext cx="4114800" cy="2697163"/>
          </a:xfrm>
        </p:spPr>
        <p:txBody>
          <a:bodyPr/>
          <a:lstStyle/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True</a:t>
            </a:r>
          </a:p>
          <a:p>
            <a:pPr marL="514350" indent="-514350">
              <a:buFont typeface="Arial" pitchFamily="34" charset="0"/>
              <a:buAutoNum type="alphaUcPeriod"/>
            </a:pPr>
            <a:r>
              <a:rPr lang="en-US" dirty="0" smtClean="0"/>
              <a:t>False</a:t>
            </a:r>
            <a:endParaRPr lang="en-US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951110554"/>
              </p:ext>
            </p:extLst>
          </p:nvPr>
        </p:nvGraphicFramePr>
        <p:xfrm>
          <a:off x="4508500" y="3048000"/>
          <a:ext cx="4572000" cy="369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Chart" r:id="rId6" imgW="4572000" imgH="5143500" progId="MSGraph.Chart.8">
                  <p:embed followColorScheme="full"/>
                </p:oleObj>
              </mc:Choice>
              <mc:Fallback>
                <p:oleObj name="Chart" r:id="rId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508500" y="3048000"/>
                        <a:ext cx="4572000" cy="369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CAI1"/>
          <p:cNvPicPr>
            <a:picLocks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3962400"/>
            <a:ext cx="1143000" cy="1130300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1593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ED4D7C6DE1C64B11AA76EAE0415DD7E2&lt;/guid&gt;&#10;        &lt;description /&gt;&#10;        &lt;date&gt;8/26/2014 12:15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59CAB27C08F84CE2870D9F9CA99486D9&lt;/guid&gt;&#10;            &lt;repollguid&gt;87C5E773B86D4B8AB8FFBAEA1CBCA656&lt;/repollguid&gt;&#10;            &lt;sourceid&gt;3565711D07904EE6910FE376960CFDE0&lt;/sourceid&gt;&#10;            &lt;questiontext&gt;You are standing at your 2.0 m tall window on the 5th floor of the apartment complex you live in.  You see a rock fly straight upward past your window. It takes 0.2 seconds for the rock to travel the 2.0 m height of your window.  How long do you have to wait before it becomes visible at the top of your window again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correctanswerindicator&gt;True&lt;/correctanswerindicator&gt;&#10;            &lt;acceptablevalue&gt;1.75&lt;/acceptablevalue&gt;&#10;            &lt;minvalue&gt;1.75&lt;/minvalue&gt;&#10;            &lt;maxvalue&gt;1.9&lt;/maxvalue&gt;&#10;            &lt;numericvaluetype&gt;1&lt;/numericvaluetype&gt;&#10;        &lt;/numeric&gt;&#10;    &lt;/questions&gt;&#10;&lt;/questionlist&gt;"/>
  <p:tag name="HASRESULTS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UTOOPENPOLL" val="True"/>
  <p:tag name="AUTOFORMATCHART" val="True"/>
  <p:tag name="TYPE" val="NumericSlide"/>
  <p:tag name="TPQUESTIONXML" val="﻿&lt;?xml version=&quot;1.0&quot; encoding=&quot;utf-8&quot;?&gt;&#10;&lt;questionlist&gt;&#10;    &lt;properties&gt;&#10;        &lt;guid&gt;F6F699AB7BE942E6B8D9E79959B3CE7C&lt;/guid&gt;&#10;        &lt;description /&gt;&#10;        &lt;date&gt;8/26/2014 12:34:02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numeric&gt;&#10;            &lt;guid&gt;9D95B46B785A4A9999A9506325B55A5F&lt;/guid&gt;&#10;            &lt;repollguid&gt;ED467A69CF66407095D65B7115B5D848&lt;/repollguid&gt;&#10;            &lt;sourceid&gt;116E8F50B14646FDA50819B2BB5A28E5&lt;/sourceid&gt;&#10;            &lt;questiontext&gt;You throw two rocks straight up into the air.  The first one reaches a maximum height H.  The second has an initial velocity three times that of the first.  The second rock reaches a  maximum height of  ___*H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0&lt;/correctvalue&gt;&#10;            &lt;incorrectvalue&gt;0&lt;/incorrectvalue&gt;&#10;            &lt;correctanswerindicator&gt;True&lt;/correctanswerindicator&gt;&#10;            &lt;acceptablevalue&gt;9&lt;/acceptablevalue&gt;&#10;            &lt;minvalue&gt;9&lt;/minvalue&gt;&#10;            &lt;maxvalue&gt;9&lt;/maxvalue&gt;&#10;            &lt;numericvaluetype&gt;1&lt;/numericvaluetype&gt;&#10;        &lt;/numeric&gt;&#10;    &lt;/questions&gt;&#10;&lt;/questionlist&gt;"/>
  <p:tag name="HASRESULTS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D28533970DC42CD828A4C466731D679&lt;/guid&gt;&#10;        &lt;description /&gt;&#10;        &lt;date&gt;8/26/2014 12:38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254A7EF39029428BAEC0C50E1618F729&lt;/guid&gt;&#10;            &lt;repollguid&gt;9E4AE428CF334F669A7049681D5F12FB&lt;/repollguid&gt;&#10;            &lt;sourceid&gt;9A6FD5748F4F4020894FE10DBEA12181&lt;/sourceid&gt;&#10;            &lt;questiontext&gt;If you are traveling in a straight line at 35 m/s and an object travels at 30 m/s in a straight line opposite your direction, the relative velocity between you and the object is 65 m/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C49A0E0B7D2407CB5050401E7F29DE5&lt;/guid&gt;&#10;                    &lt;answertext&gt;True&lt;/answertext&gt;&#10;                    &lt;valuetype&gt;1&lt;/valuetype&gt;&#10;                &lt;/answer&gt;&#10;                &lt;answer&gt;&#10;                    &lt;guid&gt;BB58BBFBE7DC45E6842DA0908D490BE0&lt;/guid&gt;&#10;                    &lt;answertext&gt;False&lt;/answertext&gt;&#10;                    &lt;valuetype&gt;-1&lt;/valuetype&gt;&#10;                &lt;/answer&gt;&#10;            &lt;/answers&gt;&#10;        &lt;/multichoice&gt;&#10;    &lt;/questions&gt;&#10;&lt;/questionlist&gt;"/>
  <p:tag name="HASRESULTS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IVECHARTING" val="False"/>
  <p:tag name="AUTOOPENPOLL" val="True"/>
  <p:tag name="AUTOFORMATCHART" val="True"/>
  <p:tag name="TYPE" val="TrueFalse"/>
  <p:tag name="TPQUESTIONXML" val="﻿&lt;?xml version=&quot;1.0&quot; encoding=&quot;utf-8&quot;?&gt;&#10;&lt;questionlist&gt;&#10;    &lt;properties&gt;&#10;        &lt;guid&gt;BD28533970DC42CD828A4C466731D679&lt;/guid&gt;&#10;        &lt;description /&gt;&#10;        &lt;date&gt;8/26/2014 12:38:05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92BDAF522FD49CB87C7DE1ABFF9F425&lt;/guid&gt;&#10;            &lt;repollguid&gt;9E4AE428CF334F669A7049681D5F12FB&lt;/repollguid&gt;&#10;            &lt;sourceid&gt;9A6FD5748F4F4020894FE10DBEA12181&lt;/sourceid&gt;&#10;            &lt;questiontext&gt;If you are traveling in a straight line at 0.9c and an object travels at 0.2c in a straight line opposite your direction, the relative velocity between you and the object is 1.1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5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truefalse&gt;True&lt;/truefalse&gt;&#10;            &lt;answers&gt;&#10;                &lt;answer&gt;&#10;                    &lt;guid&gt;FC49A0E0B7D2407CB5050401E7F29DE5&lt;/guid&gt;&#10;                    &lt;answertext&gt;True&lt;/answertext&gt;&#10;                    &lt;valuetype&gt;-1&lt;/valuetype&gt;&#10;                &lt;/answer&gt;&#10;                &lt;answer&gt;&#10;                    &lt;guid&gt;BB58BBFBE7DC45E6842DA0908D490BE0&lt;/guid&gt;&#10;                    &lt;answertext&gt;False&lt;/answertext&gt;&#10;                    &lt;valuetype&gt;1&lt;/valuetype&gt;&#10;                &lt;/answer&gt;&#10;            &lt;/answers&gt;&#10;        &lt;/multichoice&gt;&#10;    &lt;/questions&gt;&#10;&lt;/questionlist&gt;"/>
  <p:tag name="HASRESULTS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204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Microsoft Graph Chart</vt:lpstr>
      <vt:lpstr>You are standing at your 2.0 m tall window on the 5th floor of the apartment complex you live in.  You see a rock fly straight upward past your window. It takes 0.2 seconds for the rock to travel the 2.0 m height of your window.  How long do you have to wait before it becomes visible at the top of your window again?</vt:lpstr>
      <vt:lpstr>You throw two rocks straight up into the air.  The first one reaches a maximum height H.  The second has an initial velocity three times that of the first.  The second rock reaches a  maximum height of  ___*H.</vt:lpstr>
      <vt:lpstr>If you are traveling in a straight line at 35 m/s and an object travels at 30 m/s in a straight line opposite your direction, the relative velocity between you and the object is 65 m/s.</vt:lpstr>
      <vt:lpstr>If you are traveling in a straight line at 0.9c and an object travels at 0.2c in a straight line opposite your direction, the relative velocity between you and the object is 1.1c.</vt:lpstr>
    </vt:vector>
  </TitlesOfParts>
  <Company>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Question Text</dc:title>
  <dc:creator>Karl H. Frinkle</dc:creator>
  <cp:lastModifiedBy>Karl H. Frinkle</cp:lastModifiedBy>
  <cp:revision>12</cp:revision>
  <dcterms:created xsi:type="dcterms:W3CDTF">2014-08-26T17:14:59Z</dcterms:created>
  <dcterms:modified xsi:type="dcterms:W3CDTF">2014-08-26T17:43:16Z</dcterms:modified>
</cp:coreProperties>
</file>