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6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49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977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529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42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343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16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087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67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83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43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7070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5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9D759C-09A5-4512-A4EA-72804FB1D6DA}" type="datetimeFigureOut">
              <a:rPr lang="en-US" smtClean="0"/>
              <a:t>9/17/2014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8632E-AA4B-4C1B-8611-DEF0711E11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743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tags" Target="../tags/tag5.xml"/><Relationship Id="rId7" Type="http://schemas.openxmlformats.org/officeDocument/2006/relationships/image" Target="../media/image4.png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.xml"/><Relationship Id="rId10" Type="http://schemas.openxmlformats.org/officeDocument/2006/relationships/image" Target="../media/image5.png"/><Relationship Id="rId4" Type="http://schemas.openxmlformats.org/officeDocument/2006/relationships/tags" Target="../tags/tag6.xml"/><Relationship Id="rId9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tags" Target="../tags/tag9.xml"/><Relationship Id="rId7" Type="http://schemas.openxmlformats.org/officeDocument/2006/relationships/image" Target="../media/image7.png"/><Relationship Id="rId2" Type="http://schemas.openxmlformats.org/officeDocument/2006/relationships/tags" Target="../tags/tag8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1.xml"/><Relationship Id="rId10" Type="http://schemas.openxmlformats.org/officeDocument/2006/relationships/image" Target="../media/image8.png"/><Relationship Id="rId4" Type="http://schemas.openxmlformats.org/officeDocument/2006/relationships/tags" Target="../tags/tag10.xml"/><Relationship Id="rId9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tags" Target="../tags/tag13.xml"/><Relationship Id="rId7" Type="http://schemas.openxmlformats.org/officeDocument/2006/relationships/image" Target="../media/image10.png"/><Relationship Id="rId2" Type="http://schemas.openxmlformats.org/officeDocument/2006/relationships/tags" Target="../tags/tag12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5.xml"/><Relationship Id="rId10" Type="http://schemas.openxmlformats.org/officeDocument/2006/relationships/image" Target="../media/image11.png"/><Relationship Id="rId4" Type="http://schemas.openxmlformats.org/officeDocument/2006/relationships/tags" Target="../tags/tag14.xml"/><Relationship Id="rId9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tags" Target="../tags/tag17.xml"/><Relationship Id="rId7" Type="http://schemas.openxmlformats.org/officeDocument/2006/relationships/image" Target="../media/image13.png"/><Relationship Id="rId2" Type="http://schemas.openxmlformats.org/officeDocument/2006/relationships/tags" Target="../tags/tag16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9.xml"/><Relationship Id="rId10" Type="http://schemas.openxmlformats.org/officeDocument/2006/relationships/image" Target="../media/image6.png"/><Relationship Id="rId4" Type="http://schemas.openxmlformats.org/officeDocument/2006/relationships/tags" Target="../tags/tag18.xml"/><Relationship Id="rId9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tags" Target="../tags/tag21.xml"/><Relationship Id="rId7" Type="http://schemas.openxmlformats.org/officeDocument/2006/relationships/image" Target="../media/image16.png"/><Relationship Id="rId2" Type="http://schemas.openxmlformats.org/officeDocument/2006/relationships/tags" Target="../tags/tag20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3.xml"/><Relationship Id="rId4" Type="http://schemas.openxmlformats.org/officeDocument/2006/relationships/tags" Target="../tags/tag22.xml"/><Relationship Id="rId9" Type="http://schemas.openxmlformats.org/officeDocument/2006/relationships/image" Target="../media/image6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2087562"/>
              </a:xfrm>
            </p:spPr>
            <p:txBody>
              <a:bodyPr>
                <a:normAutofit fontScale="90000"/>
              </a:bodyPr>
              <a:lstStyle/>
              <a:p>
                <a:pPr algn="l"/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. Two roots are at x=0 and x=1, where is the third root?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2087562"/>
              </a:xfrm>
              <a:blipFill rotWithShape="1">
                <a:blip r:embed="rId5"/>
                <a:stretch>
                  <a:fillRect l="-2593" t="-875" r="-2519" b="-8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PResul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792841"/>
              </p:ext>
            </p:extLst>
          </p:nvPr>
        </p:nvGraphicFramePr>
        <p:xfrm>
          <a:off x="152400" y="2286001"/>
          <a:ext cx="4445000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000"/>
                <a:gridCol w="3175000"/>
              </a:tblGrid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Rank</a:t>
                      </a:r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b="1" smtClean="0">
                          <a:solidFill>
                            <a:schemeClr val="tx2"/>
                          </a:solidFill>
                        </a:rPr>
                        <a:t>Responses</a:t>
                      </a:r>
                      <a:endParaRPr lang="en-US" sz="2400" b="1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1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2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3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4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5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tint val="40000"/>
                        <a:alpha val="1000"/>
                      </a:schemeClr>
                    </a:solidFill>
                  </a:tcPr>
                </a:tc>
              </a:tr>
              <a:tr h="402771">
                <a:tc>
                  <a:txBody>
                    <a:bodyPr/>
                    <a:lstStyle/>
                    <a:p>
                      <a:pPr algn="l"/>
                      <a:r>
                        <a:rPr lang="en-US" sz="2400" b="0" smtClean="0">
                          <a:solidFill>
                            <a:schemeClr val="tx2"/>
                          </a:solidFill>
                        </a:rPr>
                        <a:t>6</a:t>
                      </a:r>
                      <a:endParaRPr lang="en-US" sz="2400" b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2400" b="0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tint val="20000"/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PKeyword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549325"/>
              </p:ext>
            </p:extLst>
          </p:nvPr>
        </p:nvGraphicFramePr>
        <p:xfrm>
          <a:off x="152400" y="5791200"/>
          <a:ext cx="44450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45000"/>
              </a:tblGrid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  <a:tr h="317500">
                <a:tc>
                  <a:txBody>
                    <a:bodyPr/>
                    <a:lstStyle/>
                    <a:p>
                      <a:pPr algn="l"/>
                      <a:endParaRPr lang="en-US" sz="2400" b="1" dirty="0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mpd="sng">
                      <a:solidFill>
                        <a:schemeClr val="lt1"/>
                      </a:solidFill>
                    </a:lnL>
                    <a:lnR w="12700" cmpd="sng">
                      <a:solidFill>
                        <a:schemeClr val="lt1"/>
                      </a:solidFill>
                    </a:lnR>
                    <a:lnT w="12700" cmpd="sng">
                      <a:solidFill>
                        <a:schemeClr val="lt1"/>
                      </a:solidFill>
                    </a:lnT>
                    <a:lnB w="38100" cmpd="sng">
                      <a:solidFill>
                        <a:schemeClr val="lt1"/>
                      </a:solidFill>
                    </a:lnB>
                    <a:solidFill>
                      <a:schemeClr val="accent1">
                        <a:alpha val="1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6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14117226"/>
              </p:ext>
            </p:extLst>
          </p:nvPr>
        </p:nvGraphicFramePr>
        <p:xfrm>
          <a:off x="4508500" y="3200400"/>
          <a:ext cx="4572000" cy="353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200400"/>
                        <a:ext cx="4572000" cy="3530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1262316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63036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. What is f’(x)?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630362"/>
              </a:xfrm>
              <a:blipFill rotWithShape="1">
                <a:blip r:embed="rId7"/>
                <a:stretch>
                  <a:fillRect l="-1037" t="-1119" r="-2667" b="-11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057400"/>
            <a:ext cx="838200" cy="4068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900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900" dirty="0"/>
              <a:t> </a:t>
            </a:r>
            <a:endParaRPr lang="en-US" sz="29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900" dirty="0"/>
              <a:t> </a:t>
            </a:r>
            <a:endParaRPr lang="en-US" sz="29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900" dirty="0"/>
              <a:t> </a:t>
            </a:r>
            <a:endParaRPr lang="en-US" sz="29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900" dirty="0"/>
              <a:t> </a:t>
            </a:r>
            <a:endParaRPr lang="en-US" sz="29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800" dirty="0"/>
              <a:t>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1425638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95400" y="2057400"/>
                <a:ext cx="24384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+1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=7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dirty="0"/>
              </a:p>
              <a:p>
                <a:r>
                  <a:rPr lang="en-US" b="0" dirty="0" smtClean="0"/>
                  <a:t>None of the above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057400"/>
                <a:ext cx="2438400" cy="3139321"/>
              </a:xfrm>
              <a:prstGeom prst="rect">
                <a:avLst/>
              </a:prstGeom>
              <a:blipFill rotWithShape="1">
                <a:blip r:embed="rId10"/>
                <a:stretch>
                  <a:fillRect l="-2250" b="-2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203200" y="4343400"/>
            <a:ext cx="317500" cy="3175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1347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0" y="274638"/>
                <a:ext cx="9067800" cy="1401762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sz="4000" dirty="0" smtClean="0"/>
                  <a:t>Let </a:t>
                </a:r>
                <a14:m>
                  <m:oMath xmlns:m="http://schemas.openxmlformats.org/officeDocument/2006/math">
                    <m:r>
                      <a:rPr lang="en-US" sz="400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4000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sz="4000" b="0" i="1" smtClean="0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latin typeface="Cambria Math"/>
                      </a:rPr>
                      <m:t>−3</m:t>
                    </m:r>
                    <m:r>
                      <a:rPr lang="en-US" sz="40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4000" dirty="0" smtClean="0"/>
                  <a:t>.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</a:rPr>
                          <m:t>𝑓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</a:rPr>
                          <m:t>′</m:t>
                        </m:r>
                      </m:sup>
                    </m:sSup>
                    <m:d>
                      <m:d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4000" b="0" i="1" smtClean="0">
                        <a:latin typeface="Cambria Math"/>
                      </a:rPr>
                      <m:t>=3</m:t>
                    </m:r>
                    <m:sSup>
                      <m:sSupPr>
                        <m:ctrlPr>
                          <a:rPr lang="en-US" sz="400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40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40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4000" b="0" i="1" smtClean="0">
                        <a:latin typeface="Cambria Math"/>
                      </a:rPr>
                      <m:t>+4</m:t>
                    </m:r>
                    <m:r>
                      <a:rPr lang="en-US" sz="4000" b="0" i="1" smtClean="0">
                        <a:latin typeface="Cambria Math"/>
                      </a:rPr>
                      <m:t>𝑥</m:t>
                    </m:r>
                    <m:r>
                      <a:rPr lang="en-US" sz="4000" b="0" i="1" smtClean="0">
                        <a:latin typeface="Cambria Math"/>
                      </a:rPr>
                      <m:t>−3</m:t>
                    </m:r>
                  </m:oMath>
                </a14:m>
                <a:r>
                  <a:rPr lang="en-US" sz="4000" b="0" dirty="0" smtClean="0"/>
                  <a:t>.  Where does f’(x) = 0?</a:t>
                </a:r>
                <a:r>
                  <a:rPr lang="en-US" b="0" dirty="0" smtClean="0"/>
                  <a:t/>
                </a:r>
                <a:br>
                  <a:rPr lang="en-US" b="0" dirty="0" smtClean="0"/>
                </a:b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0" y="274638"/>
                <a:ext cx="9067800" cy="1401762"/>
              </a:xfrm>
              <a:blipFill rotWithShape="1">
                <a:blip r:embed="rId7"/>
                <a:stretch>
                  <a:fillRect t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057401"/>
            <a:ext cx="838200" cy="38100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/>
              <a:t> </a:t>
            </a:r>
            <a:endParaRPr lang="en-US" sz="36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/>
              <a:t> </a:t>
            </a:r>
            <a:endParaRPr lang="en-US" sz="36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/>
              <a:t> </a:t>
            </a:r>
            <a:endParaRPr lang="en-US" sz="36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/>
              <a:t> </a:t>
            </a:r>
            <a:endParaRPr lang="en-US" sz="36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3600" dirty="0" smtClean="0"/>
              <a:t> 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683008935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0600" y="2062264"/>
                <a:ext cx="2438400" cy="35312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=1, 2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−4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26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b="0" dirty="0" smtClean="0"/>
              </a:p>
              <a:p>
                <a:r>
                  <a:rPr lang="en-US" b="0" dirty="0" smtClean="0"/>
                  <a:t>None of the above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2062264"/>
                <a:ext cx="2438400" cy="3531223"/>
              </a:xfrm>
              <a:prstGeom prst="rect">
                <a:avLst/>
              </a:prstGeom>
              <a:blipFill rotWithShape="1">
                <a:blip r:embed="rId10"/>
                <a:stretch>
                  <a:fillRect l="-2250" b="-17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25697" y="3962400"/>
            <a:ext cx="368300" cy="3683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28778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630362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. What is f’’(x)?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630362"/>
              </a:xfrm>
              <a:blipFill rotWithShape="1">
                <a:blip r:embed="rId7"/>
                <a:stretch>
                  <a:fillRect l="-1037" t="-1119" r="-2667" b="-115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057400"/>
            <a:ext cx="838200" cy="40687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sz="2900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900" dirty="0"/>
              <a:t> </a:t>
            </a:r>
            <a:endParaRPr lang="en-US" sz="29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900" dirty="0"/>
              <a:t> </a:t>
            </a:r>
            <a:endParaRPr lang="en-US" sz="29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900" dirty="0"/>
              <a:t> </a:t>
            </a:r>
            <a:endParaRPr lang="en-US" sz="29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900" dirty="0"/>
              <a:t> </a:t>
            </a:r>
            <a:endParaRPr lang="en-US" sz="2900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sz="2800" dirty="0"/>
              <a:t> 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09903790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3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295400" y="2057400"/>
                <a:ext cx="2590800" cy="31393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=9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+8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−3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=3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=9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𝑓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′′</m:t>
                          </m:r>
                        </m:sup>
                      </m:sSup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=6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dirty="0"/>
              </a:p>
              <a:p>
                <a:r>
                  <a:rPr lang="en-US" b="0" dirty="0" smtClean="0"/>
                  <a:t>None of the above</a:t>
                </a: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2057400"/>
                <a:ext cx="2590800" cy="3139321"/>
              </a:xfrm>
              <a:prstGeom prst="rect">
                <a:avLst/>
              </a:prstGeom>
              <a:blipFill rotWithShape="1">
                <a:blip r:embed="rId10"/>
                <a:stretch>
                  <a:fillRect l="-2118" b="-21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AI1"/>
          <p:cNvSpPr/>
          <p:nvPr>
            <p:custDataLst>
              <p:tags r:id="rId5"/>
            </p:custDataLst>
          </p:nvPr>
        </p:nvSpPr>
        <p:spPr>
          <a:xfrm>
            <a:off x="203200" y="3289300"/>
            <a:ext cx="317500" cy="3175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21247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Where are the inflection point(s) for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? 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7"/>
                <a:stretch>
                  <a:fillRect t="-17021" r="-370" b="-303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102796"/>
            <a:ext cx="685800" cy="3886199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/>
              <a:t> </a:t>
            </a:r>
            <a:endParaRPr lang="en-US" dirty="0" smtClean="0"/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44987376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19200" y="2133600"/>
                <a:ext cx="2057400" cy="28202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=1, 2, −3</m:t>
                      </m:r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13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−2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b="0" dirty="0" smtClean="0"/>
              </a:p>
              <a:p>
                <a:endParaRPr lang="en-US" b="0" dirty="0" smtClean="0"/>
              </a:p>
              <a:p>
                <a:pPr algn="ctr"/>
                <a:r>
                  <a:rPr lang="en-US" dirty="0" smtClean="0"/>
                  <a:t>None of the above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2133600"/>
                <a:ext cx="2057400" cy="2820259"/>
              </a:xfrm>
              <a:prstGeom prst="rect">
                <a:avLst/>
              </a:prstGeom>
              <a:blipFill rotWithShape="1">
                <a:blip r:embed="rId10"/>
                <a:stretch>
                  <a:fillRect b="-2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172720" y="34544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2861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PQuestion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</p:spPr>
            <p:txBody>
              <a:bodyPr>
                <a:normAutofit fontScale="90000"/>
              </a:bodyPr>
              <a:lstStyle/>
              <a:p>
                <a:r>
                  <a:rPr lang="en-US" dirty="0" smtClean="0"/>
                  <a:t>The function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+2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−3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dirty="0" smtClean="0"/>
                  <a:t> has ____________ asymptotes.</a:t>
                </a:r>
                <a:endParaRPr lang="en-US" dirty="0"/>
              </a:p>
            </p:txBody>
          </p:sp>
        </mc:Choice>
        <mc:Fallback xmlns="">
          <p:sp>
            <p:nvSpPr>
              <p:cNvPr id="2" name="TPQuestion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1143000"/>
              </a:xfrm>
              <a:blipFill rotWithShape="1">
                <a:blip r:embed="rId7"/>
                <a:stretch>
                  <a:fillRect t="-16489" b="-29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09800"/>
            <a:ext cx="4572000" cy="3916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horizontal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vertical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slant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vertical and horizontal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no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39627857"/>
              </p:ext>
            </p:extLst>
          </p:nvPr>
        </p:nvGraphicFramePr>
        <p:xfrm>
          <a:off x="4508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Chart" r:id="rId8" imgW="4572000" imgH="5143500" progId="MSGraph.Chart.8">
                  <p:embed followColorScheme="full"/>
                </p:oleObj>
              </mc:Choice>
              <mc:Fallback>
                <p:oleObj name="Chart" r:id="rId8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8500" y="1600200"/>
                        <a:ext cx="4572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4610100"/>
            <a:ext cx="355600" cy="3556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25175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27070A842CF44FA9A897A9FD208A059D&lt;/guid&gt;&#10;        &lt;description /&gt;&#10;        &lt;date&gt;9/16/2014 11:32:1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D08312DB95B4773969708B847CCFA5A&lt;/guid&gt;&#10;            &lt;repollguid&gt;1A66EB8C4A36453B8A213677EA639428&lt;/repollguid&gt;&#10;            &lt;sourceid&gt;220D30A8FED347AC890423112E206DB9&lt;/sourceid&gt;&#10;            &lt;questiontext&gt;Let $$ $$ =  $$ 3 +2 $$ 2 −3$$. What is f’’(x)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D78CC64795841249CB2C4AA57CCF068&lt;/guid&gt;&#10;                    &lt;answertext&gt; &lt;/answertext&gt;&#10;                    &lt;valuetype&gt;-1&lt;/valuetype&gt;&#10;                &lt;/answer&gt;&#10;                &lt;answer&gt;&#10;                    &lt;guid&gt;053AFC0423DC44968AC7CD0FA5BC2B02&lt;/guid&gt;&#10;                    &lt;answertext&gt; &lt;/answertext&gt;&#10;                    &lt;valuetype&gt;-1&lt;/valuetype&gt;&#10;                &lt;/answer&gt;&#10;                &lt;answer&gt;&#10;                    &lt;guid&gt;29810C8B63AA499AAD3D744A13AA881D&lt;/guid&gt;&#10;                    &lt;answertext&gt; &lt;/answertext&gt;&#10;                    &lt;valuetype&gt;1&lt;/valuetype&gt;&#10;                &lt;/answer&gt;&#10;                &lt;answer&gt;&#10;                    &lt;guid&gt;8AA211A2DD824C30BE26112B733658A1&lt;/guid&gt;&#10;                    &lt;answertext&gt; &lt;/answertext&gt;&#10;                    &lt;valuetype&gt;-1&lt;/valuetype&gt;&#10;                &lt;/answer&gt;&#10;                &lt;answer&gt;&#10;                    &lt;guid&gt;AE8AB2FB8F984AD9ABE46A5984326619&lt;/guid&gt;&#10;                    &lt;answertext&gt; &lt;/answertext&gt;&#10;                    &lt;valuetype&gt;-1&lt;/valuetype&gt;&#10;                &lt;/answer&gt;&#10;                &lt;answer&gt;&#10;                    &lt;guid&gt;F74BFDAA0B4B4FC187922C643CA8F348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6CC8C5ED6955497D8A20CD6404DECF59&lt;/guid&gt;&#10;        &lt;description /&gt;&#10;        &lt;date&gt;9/16/2014 11:43:0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D59E9A735A44638967C3EC9B17A0BF7&lt;/guid&gt;&#10;            &lt;repollguid&gt;61DB1EA71193408787D9760242421195&lt;/repollguid&gt;&#10;            &lt;sourceid&gt;772CFFE135CB48338990CADCE3219D95&lt;/sourceid&gt;&#10;            &lt;questiontext&gt;Where are the inflection point(s) for $$ $$ =  $$ 3 +2 $$ 2 −3$$?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A42B586D5174BE6AAFA0E7C0A6943F2&lt;/guid&gt;&#10;                    &lt;answertext&gt; &lt;/answertext&gt;&#10;                    &lt;valuetype&gt;-1&lt;/valuetype&gt;&#10;                &lt;/answer&gt;&#10;                &lt;answer&gt;&#10;                    &lt;guid&gt;F0AF8AB137B34244B5BF2A7F7DB17BBE&lt;/guid&gt;&#10;                    &lt;answertext&gt; &lt;/answertext&gt;&#10;                    &lt;valuetype&gt;-1&lt;/valuetype&gt;&#10;                &lt;/answer&gt;&#10;                &lt;answer&gt;&#10;                    &lt;guid&gt;1E27948269014514BA80EC040F7A4641&lt;/guid&gt;&#10;                    &lt;answertext&gt; &lt;/answertext&gt;&#10;                    &lt;valuetype&gt;1&lt;/valuetype&gt;&#10;                &lt;/answer&gt;&#10;                &lt;answer&gt;&#10;                    &lt;guid&gt;BE9998BF38F9436F922C6CCE81B6211A&lt;/guid&gt;&#10;                    &lt;answertext&gt; &lt;/answertext&gt;&#10;                    &lt;valuetype&gt;-1&lt;/valuetype&gt;&#10;                &lt;/answer&gt;&#10;                &lt;answer&gt;&#10;                    &lt;guid&gt;68C45128607143E4B1BEFABBC869C396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TYPE" val="NumericSlide"/>
  <p:tag name="TPQUESTIONXML" val="﻿&lt;?xml version=&quot;1.0&quot; encoding=&quot;utf-8&quot;?&gt;&#10;&lt;questionlist&gt;&#10;    &lt;properties&gt;&#10;        &lt;guid&gt;318F424823204F0D8A15F1076D7507ED&lt;/guid&gt;&#10;        &lt;description /&gt;&#10;        &lt;date&gt;9/16/2014 11:27:15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numeric&gt;&#10;            &lt;guid&gt;7C5B253835F14EB989B29F7DFC5CEAAE&lt;/guid&gt;&#10;            &lt;repollguid&gt;1887F4B6493141B3844DDFE6D66FA88F&lt;/repollguid&gt;&#10;            &lt;sourceid&gt;F86F1A4F4A9045B98F53CBDAFA4172A9&lt;/sourceid&gt;&#10;            &lt;questiontext&gt;Let $$ $$ =  $$ 3 +2 $$ 2 −3$$. Two roots are at x=0 and x=1, where is the third roo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correctanswerindicator&gt;True&lt;/correctanswerindicator&gt;&#10;            &lt;acceptablevalue&gt;-3&lt;/acceptablevalue&gt;&#10;            &lt;minvalue&gt;-3&lt;/minvalue&gt;&#10;            &lt;maxvalue&gt;-3&lt;/maxvalue&gt;&#10;            &lt;numericvaluetype&gt;1&lt;/numericvaluetype&gt;&#10;        &lt;/numeric&gt;&#10;    &lt;/questions&gt;&#10;&lt;/questionlist&gt;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C6F1041769D421F8FD00BFD2F3B6D8E&lt;/guid&gt;&#10;        &lt;description /&gt;&#10;        &lt;date&gt;9/16/2014 11:50:17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C99242E41DA45569032A095E64FB0FF&lt;/guid&gt;&#10;            &lt;repollguid&gt;C3F626E30DD146BC8B9EB322F645FD37&lt;/repollguid&gt;&#10;            &lt;sourceid&gt;6198103AADFB409C9B9E3F70D1C86F51&lt;/sourceid&gt;&#10;            &lt;questiontext&gt;The function $$ $$ =  $$ 3 +2 $$ 2 −3$$ has ____________ asymptote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1E1E075654D4E7388FF5F38D153FB4D&lt;/guid&gt;&#10;                    &lt;answertext&gt;Horizontal&lt;/answertext&gt;&#10;                    &lt;valuetype&gt;-1&lt;/valuetype&gt;&#10;                &lt;/answer&gt;&#10;                &lt;answer&gt;&#10;                    &lt;guid&gt;AC69A3BB7C7B410DBF44CD4F380E332B&lt;/guid&gt;&#10;                    &lt;answertext&gt;Vertical&lt;/answertext&gt;&#10;                    &lt;valuetype&gt;-1&lt;/valuetype&gt;&#10;                &lt;/answer&gt;&#10;                &lt;answer&gt;&#10;                    &lt;guid&gt;F0F2A93294854B999A6A9A789BD7203A&lt;/guid&gt;&#10;                    &lt;answertext&gt;Slant&lt;/answertext&gt;&#10;                    &lt;valuetype&gt;-1&lt;/valuetype&gt;&#10;                &lt;/answer&gt;&#10;                &lt;answer&gt;&#10;                    &lt;guid&gt;E28B3E53A3574DC1B8EEB59D7AE0B457&lt;/guid&gt;&#10;                    &lt;answertext&gt;Vertical and Horizontal&lt;/answertext&gt;&#10;                    &lt;valuetype&gt;-1&lt;/valuetype&gt;&#10;                &lt;/answer&gt;&#10;                &lt;answer&gt;&#10;                    &lt;guid&gt;7CFB67DFFF8D48528949D9655CBB02D3&lt;/guid&gt;&#10;                    &lt;answertext&gt;no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27070A842CF44FA9A897A9FD208A059D&lt;/guid&gt;&#10;        &lt;description /&gt;&#10;        &lt;date&gt;9/16/2014 11:32:1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C65C1CF89DB40F899F0F68ABA68641A&lt;/guid&gt;&#10;            &lt;repollguid&gt;1A66EB8C4A36453B8A213677EA639428&lt;/repollguid&gt;&#10;            &lt;sourceid&gt;220D30A8FED347AC890423112E206DB9&lt;/sourceid&gt;&#10;            &lt;questiontext&gt;Let $$ $$ =  $$ 3 +2 $$ 2 −3$$. What is f’(x)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D78CC64795841249CB2C4AA57CCF068&lt;/guid&gt;&#10;                    &lt;answertext&gt; &lt;/answertext&gt;&#10;                    &lt;valuetype&gt;-1&lt;/valuetype&gt;&#10;                &lt;/answer&gt;&#10;                &lt;answer&gt;&#10;                    &lt;guid&gt;053AFC0423DC44968AC7CD0FA5BC2B02&lt;/guid&gt;&#10;                    &lt;answertext&gt; &lt;/answertext&gt;&#10;                    &lt;valuetype&gt;-1&lt;/valuetype&gt;&#10;                &lt;/answer&gt;&#10;                &lt;answer&gt;&#10;                    &lt;guid&gt;29810C8B63AA499AAD3D744A13AA881D&lt;/guid&gt;&#10;                    &lt;answertext&gt; &lt;/answertext&gt;&#10;                    &lt;valuetype&gt;-1&lt;/valuetype&gt;&#10;                &lt;/answer&gt;&#10;                &lt;answer&gt;&#10;                    &lt;guid&gt;8AA211A2DD824C30BE26112B733658A1&lt;/guid&gt;&#10;                    &lt;answertext&gt; &lt;/answertext&gt;&#10;                    &lt;valuetype&gt;-1&lt;/valuetype&gt;&#10;                &lt;/answer&gt;&#10;                &lt;answer&gt;&#10;                    &lt;guid&gt;AE8AB2FB8F984AD9ABE46A5984326619&lt;/guid&gt;&#10;                    &lt;answertext&gt; &lt;/answertext&gt;&#10;                    &lt;valuetype&gt;1&lt;/valuetype&gt;&#10;                &lt;/answer&gt;&#10;                &lt;answer&gt;&#10;                    &lt;guid&gt;F74BFDAA0B4B4FC187922C643CA8F348&lt;/guid&gt;&#10;                    &lt;answertext&gt; 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HASRESULTS" val="False"/>
  <p:tag name="AUTOOPENPOLL" val="True"/>
  <p:tag name="AUTOFORMATCHART" val="True"/>
  <p:tag name="LIVECHARTING" val="False"/>
  <p:tag name="TYPE" val="MultiChoiceSlide"/>
  <p:tag name="TPQUESTIONXML" val="﻿&lt;?xml version=&quot;1.0&quot; encoding=&quot;utf-8&quot;?&gt;&#10;&lt;questionlist&gt;&#10;    &lt;properties&gt;&#10;        &lt;guid&gt;27070A842CF44FA9A897A9FD208A059D&lt;/guid&gt;&#10;        &lt;description /&gt;&#10;        &lt;date&gt;9/16/2014 11:32:14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49D77378BE243998D4F1D53FABBDDB5&lt;/guid&gt;&#10;            &lt;repollguid&gt;1A66EB8C4A36453B8A213677EA639428&lt;/repollguid&gt;&#10;            &lt;sourceid&gt;220D30A8FED347AC890423112E206DB9&lt;/sourceid&gt;&#10;            &lt;questiontext&gt;Let $$ $$ =  $$ 3 +2 $$ 2 −3$$. Then  $$ ′  $$ =3 $$ 2 +4$$−3.  Where does f’(x) = 0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D78CC64795841249CB2C4AA57CCF068&lt;/guid&gt;&#10;                    &lt;answertext&gt; &lt;/answertext&gt;&#10;                    &lt;valuetype&gt;-1&lt;/valuetype&gt;&#10;                &lt;/answer&gt;&#10;                &lt;answer&gt;&#10;                    &lt;guid&gt;053AFC0423DC44968AC7CD0FA5BC2B02&lt;/guid&gt;&#10;                    &lt;answertext&gt; &lt;/answertext&gt;&#10;                    &lt;valuetype&gt;-1&lt;/valuetype&gt;&#10;                &lt;/answer&gt;&#10;                &lt;answer&gt;&#10;                    &lt;guid&gt;29810C8B63AA499AAD3D744A13AA881D&lt;/guid&gt;&#10;                    &lt;answertext&gt; &lt;/answertext&gt;&#10;                    &lt;valuetype&gt;-1&lt;/valuetype&gt;&#10;                &lt;/answer&gt;&#10;                &lt;answer&gt;&#10;                    &lt;guid&gt;8AA211A2DD824C30BE26112B733658A1&lt;/guid&gt;&#10;                    &lt;answertext&gt; &lt;/answertext&gt;&#10;                    &lt;valuetype&gt;1&lt;/valuetype&gt;&#10;                &lt;/answer&gt;&#10;                &lt;answer&gt;&#10;                    &lt;guid&gt;AE8AB2FB8F984AD9ABE46A5984326619&lt;/guid&gt;&#10;                    &lt;answertext&gt; &lt;/answertext&gt;&#10;                    &lt;valuetype&gt;-1&lt;/valuetype&gt;&#10;                &lt;/answer&gt;&#10;                &lt;answer&gt;&#10;                    &lt;guid&gt;F74BFDAA0B4B4FC187922C643CA8F348&lt;/guid&gt;&#10;                    &lt;answertext&gt;  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435</Words>
  <Application>Microsoft Office PowerPoint</Application>
  <PresentationFormat>On-screen Show (4:3)</PresentationFormat>
  <Paragraphs>79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Chart</vt:lpstr>
      <vt:lpstr>Let f(x)= x^3+2x^2-3x. Two roots are at x=0 and x=1, where is the third root?</vt:lpstr>
      <vt:lpstr>Let f(x)= x^3+2x^2-3x. What is f’(x)?</vt:lpstr>
      <vt:lpstr>Let f(x)= x^3+2x^2-3x. Then f^′ (x)=3x^2+4x-3.  Where does f’(x) = 0? </vt:lpstr>
      <vt:lpstr>Let f(x)= x^3+2x^2-3x. What is f’’(x)?</vt:lpstr>
      <vt:lpstr>Where are the inflection point(s) for f(x)= x^3+2x^2-3x? </vt:lpstr>
      <vt:lpstr>The function f(x)= x^3+2x^2-3x has ____________ asymptotes.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f(x)= x^3+2x^2-3x. Two roots are at x=0 and x=1, where is the third root?</dc:title>
  <dc:creator>Karl H. Frinkle</dc:creator>
  <cp:lastModifiedBy>Karl H. Frinkle</cp:lastModifiedBy>
  <cp:revision>8</cp:revision>
  <dcterms:created xsi:type="dcterms:W3CDTF">2014-09-16T16:27:11Z</dcterms:created>
  <dcterms:modified xsi:type="dcterms:W3CDTF">2014-09-17T20:31:27Z</dcterms:modified>
</cp:coreProperties>
</file>