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4" d="100"/>
          <a:sy n="114" d="100"/>
        </p:scale>
        <p:origin x="-155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9C94AE-601A-4169-9089-9361AA3F7914}"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212296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C94AE-601A-4169-9089-9361AA3F7914}"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1776248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C94AE-601A-4169-9089-9361AA3F7914}"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2160052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C94AE-601A-4169-9089-9361AA3F7914}"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3308170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9C94AE-601A-4169-9089-9361AA3F7914}"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3120545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9C94AE-601A-4169-9089-9361AA3F7914}"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4063699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9C94AE-601A-4169-9089-9361AA3F7914}" type="datetimeFigureOut">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59517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9C94AE-601A-4169-9089-9361AA3F7914}" type="datetimeFigureOut">
              <a:rPr lang="en-US" smtClean="0"/>
              <a:t>9/2/2014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332448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9C94AE-601A-4169-9089-9361AA3F7914}" type="datetimeFigureOut">
              <a:rPr lang="en-US" smtClean="0"/>
              <a:t>9/2/2014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2861077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9C94AE-601A-4169-9089-9361AA3F7914}" type="datetimeFigureOut">
              <a:rPr lang="en-US" smtClean="0"/>
              <a:t>9/2/2014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4005866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9C94AE-601A-4169-9089-9361AA3F7914}" type="datetimeFigureOut">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1545040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9C94AE-601A-4169-9089-9361AA3F7914}" type="datetimeFigureOut">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477124-A3FC-45CE-8185-3EDC9DE53436}" type="slidenum">
              <a:rPr lang="en-US" smtClean="0"/>
              <a:t>‹#›</a:t>
            </a:fld>
            <a:endParaRPr lang="en-US"/>
          </a:p>
        </p:txBody>
      </p:sp>
    </p:spTree>
    <p:extLst>
      <p:ext uri="{BB962C8B-B14F-4D97-AF65-F5344CB8AC3E}">
        <p14:creationId xmlns:p14="http://schemas.microsoft.com/office/powerpoint/2010/main" val="2893023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C94AE-601A-4169-9089-9361AA3F7914}" type="datetimeFigureOut">
              <a:rPr lang="en-US" smtClean="0"/>
              <a:t>9/2/2014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77124-A3FC-45CE-8185-3EDC9DE53436}" type="slidenum">
              <a:rPr lang="en-US" smtClean="0"/>
              <a:t>‹#›</a:t>
            </a:fld>
            <a:endParaRPr lang="en-US"/>
          </a:p>
        </p:txBody>
      </p:sp>
    </p:spTree>
    <p:extLst>
      <p:ext uri="{BB962C8B-B14F-4D97-AF65-F5344CB8AC3E}">
        <p14:creationId xmlns:p14="http://schemas.microsoft.com/office/powerpoint/2010/main" val="3636155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5.xm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xml"/><Relationship Id="rId7" Type="http://schemas.openxmlformats.org/officeDocument/2006/relationships/oleObject" Target="../embeddings/oleObject2.bin"/><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slideLayout" Target="../slideLayouts/slideLayout12.xml"/><Relationship Id="rId5" Type="http://schemas.openxmlformats.org/officeDocument/2006/relationships/tags" Target="../tags/tag9.xml"/><Relationship Id="rId4" Type="http://schemas.openxmlformats.org/officeDocument/2006/relationships/tags" Target="../tags/tag8.xml"/></Relationships>
</file>

<file path=ppt/slides/_rels/slide3.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tags" Target="../tags/tag11.xml"/><Relationship Id="rId7" Type="http://schemas.openxmlformats.org/officeDocument/2006/relationships/oleObject" Target="../embeddings/oleObject3.bin"/><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slideLayout" Target="../slideLayouts/slideLayout12.xml"/><Relationship Id="rId5" Type="http://schemas.openxmlformats.org/officeDocument/2006/relationships/tags" Target="../tags/tag13.xml"/><Relationship Id="rId4" Type="http://schemas.openxmlformats.org/officeDocument/2006/relationships/tags" Target="../tags/tag12.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15.xml"/><Relationship Id="rId7" Type="http://schemas.openxmlformats.org/officeDocument/2006/relationships/oleObject" Target="../embeddings/oleObject4.bin"/><Relationship Id="rId2" Type="http://schemas.openxmlformats.org/officeDocument/2006/relationships/tags" Target="../tags/tag14.xml"/><Relationship Id="rId1" Type="http://schemas.openxmlformats.org/officeDocument/2006/relationships/vmlDrawing" Target="../drawings/vmlDrawing4.vml"/><Relationship Id="rId6" Type="http://schemas.openxmlformats.org/officeDocument/2006/relationships/slideLayout" Target="../slideLayouts/slideLayout12.xml"/><Relationship Id="rId5" Type="http://schemas.openxmlformats.org/officeDocument/2006/relationships/tags" Target="../tags/tag17.xml"/><Relationship Id="rId4" Type="http://schemas.openxmlformats.org/officeDocument/2006/relationships/tags" Target="../tags/tag16.xml"/><Relationship Id="rId9"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19.xml"/><Relationship Id="rId7" Type="http://schemas.openxmlformats.org/officeDocument/2006/relationships/oleObject" Target="../embeddings/oleObject5.bin"/><Relationship Id="rId2" Type="http://schemas.openxmlformats.org/officeDocument/2006/relationships/tags" Target="../tags/tag18.xml"/><Relationship Id="rId1" Type="http://schemas.openxmlformats.org/officeDocument/2006/relationships/vmlDrawing" Target="../drawings/vmlDrawing5.vml"/><Relationship Id="rId6" Type="http://schemas.openxmlformats.org/officeDocument/2006/relationships/slideLayout" Target="../slideLayouts/slideLayout12.xml"/><Relationship Id="rId5" Type="http://schemas.openxmlformats.org/officeDocument/2006/relationships/tags" Target="../tags/tag21.xml"/><Relationship Id="rId4" Type="http://schemas.openxmlformats.org/officeDocument/2006/relationships/tags" Target="../tags/tag20.xml"/><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tags" Target="../tags/tag23.xml"/><Relationship Id="rId7" Type="http://schemas.openxmlformats.org/officeDocument/2006/relationships/oleObject" Target="../embeddings/oleObject6.bin"/><Relationship Id="rId2" Type="http://schemas.openxmlformats.org/officeDocument/2006/relationships/tags" Target="../tags/tag22.xml"/><Relationship Id="rId1" Type="http://schemas.openxmlformats.org/officeDocument/2006/relationships/vmlDrawing" Target="../drawings/vmlDrawing6.vml"/><Relationship Id="rId6" Type="http://schemas.openxmlformats.org/officeDocument/2006/relationships/slideLayout" Target="../slideLayouts/slideLayout12.xml"/><Relationship Id="rId5" Type="http://schemas.openxmlformats.org/officeDocument/2006/relationships/tags" Target="../tags/tag25.xml"/><Relationship Id="rId4" Type="http://schemas.openxmlformats.org/officeDocument/2006/relationships/tags" Target="../tags/tag24.xml"/><Relationship Id="rId9"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tags" Target="../tags/tag27.xml"/><Relationship Id="rId7" Type="http://schemas.openxmlformats.org/officeDocument/2006/relationships/oleObject" Target="../embeddings/oleObject7.bin"/><Relationship Id="rId2" Type="http://schemas.openxmlformats.org/officeDocument/2006/relationships/tags" Target="../tags/tag26.xml"/><Relationship Id="rId1" Type="http://schemas.openxmlformats.org/officeDocument/2006/relationships/vmlDrawing" Target="../drawings/vmlDrawing7.vml"/><Relationship Id="rId6" Type="http://schemas.openxmlformats.org/officeDocument/2006/relationships/slideLayout" Target="../slideLayouts/slideLayout12.xml"/><Relationship Id="rId5" Type="http://schemas.openxmlformats.org/officeDocument/2006/relationships/tags" Target="../tags/tag29.xml"/><Relationship Id="rId4" Type="http://schemas.openxmlformats.org/officeDocument/2006/relationships/tags" Target="../tags/tag28.xm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tags" Target="../tags/tag31.xml"/><Relationship Id="rId7" Type="http://schemas.openxmlformats.org/officeDocument/2006/relationships/oleObject" Target="../embeddings/oleObject8.bin"/><Relationship Id="rId2" Type="http://schemas.openxmlformats.org/officeDocument/2006/relationships/tags" Target="../tags/tag30.xml"/><Relationship Id="rId1" Type="http://schemas.openxmlformats.org/officeDocument/2006/relationships/vmlDrawing" Target="../drawings/vmlDrawing8.vml"/><Relationship Id="rId6" Type="http://schemas.openxmlformats.org/officeDocument/2006/relationships/slideLayout" Target="../slideLayouts/slideLayout12.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tags" Target="../tags/tag35.xml"/><Relationship Id="rId7" Type="http://schemas.openxmlformats.org/officeDocument/2006/relationships/oleObject" Target="../embeddings/oleObject9.bin"/><Relationship Id="rId2" Type="http://schemas.openxmlformats.org/officeDocument/2006/relationships/tags" Target="../tags/tag34.xml"/><Relationship Id="rId1" Type="http://schemas.openxmlformats.org/officeDocument/2006/relationships/vmlDrawing" Target="../drawings/vmlDrawing9.vml"/><Relationship Id="rId6" Type="http://schemas.openxmlformats.org/officeDocument/2006/relationships/slideLayout" Target="../slideLayouts/slideLayout12.xml"/><Relationship Id="rId5" Type="http://schemas.openxmlformats.org/officeDocument/2006/relationships/tags" Target="../tags/tag37.xml"/><Relationship Id="rId4" Type="http://schemas.openxmlformats.org/officeDocument/2006/relationships/tags" Target="../tags/tag36.xm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554162"/>
          </a:xfrm>
        </p:spPr>
        <p:txBody>
          <a:bodyPr>
            <a:normAutofit fontScale="90000"/>
          </a:bodyPr>
          <a:lstStyle/>
          <a:p>
            <a:r>
              <a:rPr lang="en-US" dirty="0" smtClean="0"/>
              <a:t>When moving with a constant speed in a circular path, velocity is __________</a:t>
            </a:r>
            <a:endParaRPr lang="en-US" dirty="0"/>
          </a:p>
        </p:txBody>
      </p:sp>
      <p:sp>
        <p:nvSpPr>
          <p:cNvPr id="3" name="TPAnswers"/>
          <p:cNvSpPr>
            <a:spLocks noGrp="1"/>
          </p:cNvSpPr>
          <p:nvPr>
            <p:ph type="body" idx="1"/>
            <p:custDataLst>
              <p:tags r:id="rId3"/>
            </p:custDataLst>
          </p:nvPr>
        </p:nvSpPr>
        <p:spPr>
          <a:xfrm>
            <a:off x="457200" y="2514600"/>
            <a:ext cx="4114800" cy="3611563"/>
          </a:xfrm>
        </p:spPr>
        <p:txBody>
          <a:bodyPr/>
          <a:lstStyle/>
          <a:p>
            <a:pPr marL="514350" indent="-514350">
              <a:buFont typeface="Arial" pitchFamily="34" charset="0"/>
              <a:buAutoNum type="alphaUcPeriod"/>
            </a:pPr>
            <a:r>
              <a:rPr lang="en-US" dirty="0" smtClean="0"/>
              <a:t>Constant</a:t>
            </a:r>
          </a:p>
          <a:p>
            <a:pPr marL="514350" indent="-514350">
              <a:buFont typeface="Arial" pitchFamily="34" charset="0"/>
              <a:buAutoNum type="alphaUcPeriod"/>
            </a:pPr>
            <a:r>
              <a:rPr lang="en-US" dirty="0" smtClean="0"/>
              <a:t>Equal to speed</a:t>
            </a:r>
          </a:p>
          <a:p>
            <a:pPr marL="514350" indent="-514350">
              <a:buFont typeface="Arial" pitchFamily="34" charset="0"/>
              <a:buAutoNum type="alphaUcPeriod"/>
            </a:pPr>
            <a:r>
              <a:rPr lang="en-US" dirty="0" smtClean="0"/>
              <a:t>Always changing</a:t>
            </a:r>
          </a:p>
          <a:p>
            <a:pPr marL="514350" indent="-514350">
              <a:buFont typeface="Arial" pitchFamily="34" charset="0"/>
              <a:buAutoNum type="alphaUcPeriod"/>
            </a:pPr>
            <a:r>
              <a:rPr lang="en-US" dirty="0" smtClean="0"/>
              <a:t>None of the above.</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751427266"/>
              </p:ext>
            </p:extLst>
          </p:nvPr>
        </p:nvGraphicFramePr>
        <p:xfrm>
          <a:off x="4508500" y="2133600"/>
          <a:ext cx="4572000" cy="4610100"/>
        </p:xfrm>
        <a:graphic>
          <a:graphicData uri="http://schemas.openxmlformats.org/presentationml/2006/ole">
            <mc:AlternateContent xmlns:mc="http://schemas.openxmlformats.org/markup-compatibility/2006">
              <mc:Choice xmlns:v="urn:schemas-microsoft-com:vml" Requires="v">
                <p:oleObj spid="_x0000_s1039"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2133600"/>
                        <a:ext cx="4572000" cy="4610100"/>
                      </a:xfrm>
                      <a:prstGeom prst="rect">
                        <a:avLst/>
                      </a:prstGeom>
                    </p:spPr>
                  </p:pic>
                </p:oleObj>
              </mc:Fallback>
            </mc:AlternateContent>
          </a:graphicData>
        </a:graphic>
      </p:graphicFrame>
      <p:sp>
        <p:nvSpPr>
          <p:cNvPr id="5" name="CAI1"/>
          <p:cNvSpPr/>
          <p:nvPr>
            <p:custDataLst>
              <p:tags r:id="rId5"/>
            </p:custDataLst>
          </p:nvPr>
        </p:nvSpPr>
        <p:spPr>
          <a:xfrm>
            <a:off x="1037590" y="3633216"/>
            <a:ext cx="2838450" cy="585216"/>
          </a:xfrm>
          <a:prstGeom prst="roundRect">
            <a:avLst/>
          </a:prstGeom>
          <a:noFill/>
          <a:ln w="25400" cap="flat" cmpd="sng" algn="ctr">
            <a:solidFill>
              <a:schemeClr val="folHlink"/>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56563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274638"/>
            <a:ext cx="8991600" cy="3306762"/>
          </a:xfrm>
        </p:spPr>
        <p:txBody>
          <a:bodyPr>
            <a:normAutofit/>
          </a:bodyPr>
          <a:lstStyle/>
          <a:p>
            <a:r>
              <a:rPr lang="en-US" sz="3600" dirty="0" smtClean="0"/>
              <a:t>You and your BFF throw rocks with different initial speeds.  The rocks follow parabolic trajectories with the same maximum height.  Whose rock hits the ground first if your BFF’s rock hits the ground 10 meters past yours?</a:t>
            </a:r>
            <a:endParaRPr lang="en-US" sz="3600" dirty="0"/>
          </a:p>
        </p:txBody>
      </p:sp>
      <p:sp>
        <p:nvSpPr>
          <p:cNvPr id="3" name="TPAnswers"/>
          <p:cNvSpPr>
            <a:spLocks noGrp="1"/>
          </p:cNvSpPr>
          <p:nvPr>
            <p:ph type="body" idx="1"/>
            <p:custDataLst>
              <p:tags r:id="rId3"/>
            </p:custDataLst>
          </p:nvPr>
        </p:nvSpPr>
        <p:spPr>
          <a:xfrm>
            <a:off x="457200" y="3657600"/>
            <a:ext cx="4114800" cy="2468563"/>
          </a:xfrm>
        </p:spPr>
        <p:txBody>
          <a:bodyPr>
            <a:normAutofit fontScale="92500" lnSpcReduction="10000"/>
          </a:bodyPr>
          <a:lstStyle/>
          <a:p>
            <a:pPr marL="514350" indent="-514350">
              <a:buFont typeface="Arial" pitchFamily="34" charset="0"/>
              <a:buAutoNum type="alphaUcPeriod"/>
            </a:pPr>
            <a:r>
              <a:rPr lang="en-US" dirty="0" smtClean="0"/>
              <a:t>Yours</a:t>
            </a:r>
          </a:p>
          <a:p>
            <a:pPr marL="514350" indent="-514350">
              <a:buFont typeface="Arial" pitchFamily="34" charset="0"/>
              <a:buAutoNum type="alphaUcPeriod"/>
            </a:pPr>
            <a:r>
              <a:rPr lang="en-US" dirty="0" smtClean="0"/>
              <a:t>Your BFF’s</a:t>
            </a:r>
          </a:p>
          <a:p>
            <a:pPr marL="514350" indent="-514350">
              <a:buFont typeface="Arial" pitchFamily="34" charset="0"/>
              <a:buAutoNum type="alphaUcPeriod"/>
            </a:pPr>
            <a:r>
              <a:rPr lang="en-US" dirty="0" smtClean="0"/>
              <a:t>They hit at the same time</a:t>
            </a:r>
          </a:p>
          <a:p>
            <a:pPr marL="514350" indent="-514350">
              <a:buFont typeface="Arial" pitchFamily="34" charset="0"/>
              <a:buAutoNum type="alphaUcPeriod"/>
            </a:pPr>
            <a:r>
              <a:rPr lang="en-US" dirty="0" smtClean="0"/>
              <a:t>Not enough info!</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57526771"/>
              </p:ext>
            </p:extLst>
          </p:nvPr>
        </p:nvGraphicFramePr>
        <p:xfrm>
          <a:off x="4508500" y="3276600"/>
          <a:ext cx="4572000" cy="3467100"/>
        </p:xfrm>
        <a:graphic>
          <a:graphicData uri="http://schemas.openxmlformats.org/presentationml/2006/ole">
            <mc:AlternateContent xmlns:mc="http://schemas.openxmlformats.org/markup-compatibility/2006">
              <mc:Choice xmlns:v="urn:schemas-microsoft-com:vml" Requires="v">
                <p:oleObj spid="_x0000_s2062"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276600"/>
                        <a:ext cx="4572000" cy="3467100"/>
                      </a:xfrm>
                      <a:prstGeom prst="rect">
                        <a:avLst/>
                      </a:prstGeom>
                    </p:spPr>
                  </p:pic>
                </p:oleObj>
              </mc:Fallback>
            </mc:AlternateContent>
          </a:graphicData>
        </a:graphic>
      </p:graphicFrame>
      <p:sp>
        <p:nvSpPr>
          <p:cNvPr id="5" name="CAI1"/>
          <p:cNvSpPr/>
          <p:nvPr>
            <p:custDataLst>
              <p:tags r:id="rId5"/>
            </p:custDataLst>
          </p:nvPr>
        </p:nvSpPr>
        <p:spPr>
          <a:xfrm>
            <a:off x="1037590" y="4617720"/>
            <a:ext cx="3261106" cy="91440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428890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199"/>
            <a:ext cx="4343400" cy="3429001"/>
          </a:xfrm>
        </p:spPr>
        <p:txBody>
          <a:bodyPr>
            <a:normAutofit/>
          </a:bodyPr>
          <a:lstStyle/>
          <a:p>
            <a:pPr algn="l"/>
            <a:r>
              <a:rPr lang="en-US" sz="2800" dirty="0" smtClean="0"/>
              <a:t>Three projectiles A, B, and C are launched as shown.  The arrows represent initial velocities. Which projectile has the greatest initial speed?</a:t>
            </a:r>
            <a:endParaRPr lang="en-US" sz="2800" dirty="0"/>
          </a:p>
        </p:txBody>
      </p:sp>
      <p:sp>
        <p:nvSpPr>
          <p:cNvPr id="3" name="TPAnswers"/>
          <p:cNvSpPr>
            <a:spLocks noGrp="1"/>
          </p:cNvSpPr>
          <p:nvPr>
            <p:ph type="body" idx="1"/>
            <p:custDataLst>
              <p:tags r:id="rId3"/>
            </p:custDataLst>
          </p:nvPr>
        </p:nvSpPr>
        <p:spPr>
          <a:xfrm>
            <a:off x="76200" y="3505200"/>
            <a:ext cx="4495800" cy="2620963"/>
          </a:xfrm>
        </p:spPr>
        <p:txBody>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smtClean="0"/>
              <a:t>Same for all</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894584683"/>
              </p:ext>
            </p:extLst>
          </p:nvPr>
        </p:nvGraphicFramePr>
        <p:xfrm>
          <a:off x="4508500" y="3581400"/>
          <a:ext cx="4572000" cy="3162300"/>
        </p:xfrm>
        <a:graphic>
          <a:graphicData uri="http://schemas.openxmlformats.org/presentationml/2006/ole">
            <mc:AlternateContent xmlns:mc="http://schemas.openxmlformats.org/markup-compatibility/2006">
              <mc:Choice xmlns:v="urn:schemas-microsoft-com:vml" Requires="v">
                <p:oleObj spid="_x0000_s3086"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581400"/>
                        <a:ext cx="4572000" cy="31623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43400" y="76199"/>
            <a:ext cx="6858000" cy="3305637"/>
          </a:xfrm>
          <a:prstGeom prst="rect">
            <a:avLst/>
          </a:prstGeom>
        </p:spPr>
      </p:pic>
      <p:sp>
        <p:nvSpPr>
          <p:cNvPr id="6" name="CAI1"/>
          <p:cNvSpPr/>
          <p:nvPr>
            <p:custDataLst>
              <p:tags r:id="rId5"/>
            </p:custDataLst>
          </p:nvPr>
        </p:nvSpPr>
        <p:spPr>
          <a:xfrm>
            <a:off x="656590" y="4623816"/>
            <a:ext cx="334963"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580851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199"/>
            <a:ext cx="4343400" cy="3429001"/>
          </a:xfrm>
        </p:spPr>
        <p:txBody>
          <a:bodyPr>
            <a:normAutofit/>
          </a:bodyPr>
          <a:lstStyle/>
          <a:p>
            <a:pPr algn="l"/>
            <a:r>
              <a:rPr lang="en-US" sz="2800" dirty="0" smtClean="0"/>
              <a:t>Three projectiles A, B, and C are launched as shown.  The arrows represent initial velocities. Which projectile has the smallest speed immediately before it impacts the ground?</a:t>
            </a:r>
            <a:endParaRPr lang="en-US" sz="2800" dirty="0"/>
          </a:p>
        </p:txBody>
      </p:sp>
      <p:sp>
        <p:nvSpPr>
          <p:cNvPr id="3" name="TPAnswers"/>
          <p:cNvSpPr>
            <a:spLocks noGrp="1"/>
          </p:cNvSpPr>
          <p:nvPr>
            <p:ph type="body" idx="1"/>
            <p:custDataLst>
              <p:tags r:id="rId3"/>
            </p:custDataLst>
          </p:nvPr>
        </p:nvSpPr>
        <p:spPr>
          <a:xfrm>
            <a:off x="76200" y="3505200"/>
            <a:ext cx="4495800" cy="2620963"/>
          </a:xfrm>
        </p:spPr>
        <p:txBody>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smtClean="0"/>
              <a:t>Same for all</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931191553"/>
              </p:ext>
            </p:extLst>
          </p:nvPr>
        </p:nvGraphicFramePr>
        <p:xfrm>
          <a:off x="4508500" y="3581400"/>
          <a:ext cx="4572000" cy="3162300"/>
        </p:xfrm>
        <a:graphic>
          <a:graphicData uri="http://schemas.openxmlformats.org/presentationml/2006/ole">
            <mc:AlternateContent xmlns:mc="http://schemas.openxmlformats.org/markup-compatibility/2006">
              <mc:Choice xmlns:v="urn:schemas-microsoft-com:vml" Requires="v">
                <p:oleObj spid="_x0000_s4107"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581400"/>
                        <a:ext cx="4572000" cy="31623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43400" y="76199"/>
            <a:ext cx="6858000" cy="3305637"/>
          </a:xfrm>
          <a:prstGeom prst="rect">
            <a:avLst/>
          </a:prstGeom>
        </p:spPr>
      </p:pic>
      <p:sp>
        <p:nvSpPr>
          <p:cNvPr id="6" name="CAI1"/>
          <p:cNvSpPr/>
          <p:nvPr>
            <p:custDataLst>
              <p:tags r:id="rId5"/>
            </p:custDataLst>
          </p:nvPr>
        </p:nvSpPr>
        <p:spPr>
          <a:xfrm rot="10800000">
            <a:off x="1219200" y="4114800"/>
            <a:ext cx="469900" cy="4699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93467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199"/>
            <a:ext cx="4343400" cy="3429001"/>
          </a:xfrm>
        </p:spPr>
        <p:txBody>
          <a:bodyPr>
            <a:normAutofit/>
          </a:bodyPr>
          <a:lstStyle/>
          <a:p>
            <a:pPr algn="l"/>
            <a:r>
              <a:rPr lang="en-US" sz="2800" dirty="0" smtClean="0"/>
              <a:t>Three projectiles A, B, and C are launched as shown.  The arrows represent initial velocities. Which projectile has the greatest initial horizontal component of velocity?</a:t>
            </a:r>
            <a:endParaRPr lang="en-US" sz="2800" dirty="0"/>
          </a:p>
        </p:txBody>
      </p:sp>
      <p:sp>
        <p:nvSpPr>
          <p:cNvPr id="3" name="TPAnswers"/>
          <p:cNvSpPr>
            <a:spLocks noGrp="1"/>
          </p:cNvSpPr>
          <p:nvPr>
            <p:ph type="body" idx="1"/>
            <p:custDataLst>
              <p:tags r:id="rId3"/>
            </p:custDataLst>
          </p:nvPr>
        </p:nvSpPr>
        <p:spPr>
          <a:xfrm>
            <a:off x="76200" y="3505200"/>
            <a:ext cx="4495800" cy="2620963"/>
          </a:xfrm>
        </p:spPr>
        <p:txBody>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smtClean="0"/>
              <a:t>Same for all</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528031728"/>
              </p:ext>
            </p:extLst>
          </p:nvPr>
        </p:nvGraphicFramePr>
        <p:xfrm>
          <a:off x="4508500" y="3581400"/>
          <a:ext cx="4572000" cy="3162300"/>
        </p:xfrm>
        <a:graphic>
          <a:graphicData uri="http://schemas.openxmlformats.org/presentationml/2006/ole">
            <mc:AlternateContent xmlns:mc="http://schemas.openxmlformats.org/markup-compatibility/2006">
              <mc:Choice xmlns:v="urn:schemas-microsoft-com:vml" Requires="v">
                <p:oleObj spid="_x0000_s5130"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581400"/>
                        <a:ext cx="4572000" cy="31623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43400" y="76199"/>
            <a:ext cx="6858000" cy="3305637"/>
          </a:xfrm>
          <a:prstGeom prst="rect">
            <a:avLst/>
          </a:prstGeom>
        </p:spPr>
      </p:pic>
      <p:sp>
        <p:nvSpPr>
          <p:cNvPr id="6" name="CAI1"/>
          <p:cNvSpPr/>
          <p:nvPr>
            <p:custDataLst>
              <p:tags r:id="rId5"/>
            </p:custDataLst>
          </p:nvPr>
        </p:nvSpPr>
        <p:spPr>
          <a:xfrm flipH="1">
            <a:off x="1073791" y="4800600"/>
            <a:ext cx="1219200" cy="355600"/>
          </a:xfrm>
          <a:prstGeom prst="rightArrow">
            <a:avLst>
              <a:gd name="adj1" fmla="val 49190"/>
              <a:gd name="adj2" fmla="val 28010"/>
            </a:avLst>
          </a:prstGeom>
          <a:gradFill flip="none" rotWithShape="1">
            <a:gsLst>
              <a:gs pos="0">
                <a:srgbClr val="008000"/>
              </a:gs>
              <a:gs pos="100000">
                <a:srgbClr val="FFFFFF"/>
              </a:gs>
            </a:gsLst>
            <a:lin ang="10800000" scaled="1"/>
            <a:tileRect/>
          </a:gra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561739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199"/>
            <a:ext cx="4343400" cy="3429001"/>
          </a:xfrm>
        </p:spPr>
        <p:txBody>
          <a:bodyPr>
            <a:normAutofit/>
          </a:bodyPr>
          <a:lstStyle/>
          <a:p>
            <a:pPr algn="l"/>
            <a:r>
              <a:rPr lang="en-US" sz="2800" dirty="0" smtClean="0"/>
              <a:t>Three projectiles A, B, and C are launched as shown.  The arrows represent initial velocities. Which projectile has the greatest speed at the top point of flight?</a:t>
            </a:r>
            <a:endParaRPr lang="en-US" sz="2800" dirty="0"/>
          </a:p>
        </p:txBody>
      </p:sp>
      <p:sp>
        <p:nvSpPr>
          <p:cNvPr id="3" name="TPAnswers"/>
          <p:cNvSpPr>
            <a:spLocks noGrp="1"/>
          </p:cNvSpPr>
          <p:nvPr>
            <p:ph type="body" idx="1"/>
            <p:custDataLst>
              <p:tags r:id="rId3"/>
            </p:custDataLst>
          </p:nvPr>
        </p:nvSpPr>
        <p:spPr>
          <a:xfrm>
            <a:off x="76200" y="3505200"/>
            <a:ext cx="4495800" cy="2620963"/>
          </a:xfrm>
        </p:spPr>
        <p:txBody>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smtClean="0"/>
              <a:t>Same for all</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617929047"/>
              </p:ext>
            </p:extLst>
          </p:nvPr>
        </p:nvGraphicFramePr>
        <p:xfrm>
          <a:off x="4508500" y="3581400"/>
          <a:ext cx="4572000" cy="3162300"/>
        </p:xfrm>
        <a:graphic>
          <a:graphicData uri="http://schemas.openxmlformats.org/presentationml/2006/ole">
            <mc:AlternateContent xmlns:mc="http://schemas.openxmlformats.org/markup-compatibility/2006">
              <mc:Choice xmlns:v="urn:schemas-microsoft-com:vml" Requires="v">
                <p:oleObj spid="_x0000_s6153"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581400"/>
                        <a:ext cx="4572000" cy="31623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43400" y="76199"/>
            <a:ext cx="6858000" cy="3305637"/>
          </a:xfrm>
          <a:prstGeom prst="rect">
            <a:avLst/>
          </a:prstGeom>
        </p:spPr>
      </p:pic>
      <p:sp>
        <p:nvSpPr>
          <p:cNvPr id="6" name="CAI1"/>
          <p:cNvSpPr/>
          <p:nvPr>
            <p:custDataLst>
              <p:tags r:id="rId5"/>
            </p:custDataLst>
          </p:nvPr>
        </p:nvSpPr>
        <p:spPr>
          <a:xfrm>
            <a:off x="656590" y="4623816"/>
            <a:ext cx="334963"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888339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199"/>
            <a:ext cx="4343400" cy="3429001"/>
          </a:xfrm>
        </p:spPr>
        <p:txBody>
          <a:bodyPr>
            <a:normAutofit/>
          </a:bodyPr>
          <a:lstStyle/>
          <a:p>
            <a:pPr algn="l"/>
            <a:r>
              <a:rPr lang="en-US" sz="2800" dirty="0" smtClean="0"/>
              <a:t>Three projectiles A, B, and C are launched as shown.  The arrows represent initial velocities. Which projectile reaches the greatest height?</a:t>
            </a:r>
            <a:endParaRPr lang="en-US" sz="2800" dirty="0"/>
          </a:p>
        </p:txBody>
      </p:sp>
      <p:sp>
        <p:nvSpPr>
          <p:cNvPr id="3" name="TPAnswers"/>
          <p:cNvSpPr>
            <a:spLocks noGrp="1"/>
          </p:cNvSpPr>
          <p:nvPr>
            <p:ph type="body" idx="1"/>
            <p:custDataLst>
              <p:tags r:id="rId3"/>
            </p:custDataLst>
          </p:nvPr>
        </p:nvSpPr>
        <p:spPr>
          <a:xfrm>
            <a:off x="76200" y="3505200"/>
            <a:ext cx="4495800" cy="2620963"/>
          </a:xfrm>
        </p:spPr>
        <p:txBody>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smtClean="0"/>
              <a:t>Same for all</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080151753"/>
              </p:ext>
            </p:extLst>
          </p:nvPr>
        </p:nvGraphicFramePr>
        <p:xfrm>
          <a:off x="4508500" y="3581400"/>
          <a:ext cx="4572000" cy="3162300"/>
        </p:xfrm>
        <a:graphic>
          <a:graphicData uri="http://schemas.openxmlformats.org/presentationml/2006/ole">
            <mc:AlternateContent xmlns:mc="http://schemas.openxmlformats.org/markup-compatibility/2006">
              <mc:Choice xmlns:v="urn:schemas-microsoft-com:vml" Requires="v">
                <p:oleObj spid="_x0000_s7176"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581400"/>
                        <a:ext cx="4572000" cy="31623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43400" y="76199"/>
            <a:ext cx="6858000" cy="3305637"/>
          </a:xfrm>
          <a:prstGeom prst="rect">
            <a:avLst/>
          </a:prstGeom>
        </p:spPr>
      </p:pic>
      <p:sp>
        <p:nvSpPr>
          <p:cNvPr id="6" name="CAI1"/>
          <p:cNvSpPr/>
          <p:nvPr>
            <p:custDataLst>
              <p:tags r:id="rId5"/>
            </p:custDataLst>
          </p:nvPr>
        </p:nvSpPr>
        <p:spPr>
          <a:xfrm>
            <a:off x="656590" y="3550920"/>
            <a:ext cx="352425" cy="487680"/>
          </a:xfrm>
          <a:prstGeom prst="roundRect">
            <a:avLst/>
          </a:prstGeom>
          <a:noFill/>
          <a:ln w="25400" cap="flat" cmpd="sng" algn="ctr">
            <a:solidFill>
              <a:schemeClr val="folHlink"/>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97054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199"/>
            <a:ext cx="4343400" cy="3429001"/>
          </a:xfrm>
        </p:spPr>
        <p:txBody>
          <a:bodyPr>
            <a:normAutofit/>
          </a:bodyPr>
          <a:lstStyle/>
          <a:p>
            <a:pPr algn="l"/>
            <a:r>
              <a:rPr lang="en-US" sz="2800" dirty="0" smtClean="0"/>
              <a:t>Three projectiles A, B, and C are launched as shown.  The arrows represent initial velocities. Which projectile spends the longest time in the air?</a:t>
            </a:r>
            <a:endParaRPr lang="en-US" sz="2800" dirty="0"/>
          </a:p>
        </p:txBody>
      </p:sp>
      <p:sp>
        <p:nvSpPr>
          <p:cNvPr id="3" name="TPAnswers"/>
          <p:cNvSpPr>
            <a:spLocks noGrp="1"/>
          </p:cNvSpPr>
          <p:nvPr>
            <p:ph type="body" idx="1"/>
            <p:custDataLst>
              <p:tags r:id="rId3"/>
            </p:custDataLst>
          </p:nvPr>
        </p:nvSpPr>
        <p:spPr>
          <a:xfrm>
            <a:off x="76200" y="3505200"/>
            <a:ext cx="4495800" cy="2620963"/>
          </a:xfrm>
        </p:spPr>
        <p:txBody>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smtClean="0"/>
              <a:t>Same for all</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591381907"/>
              </p:ext>
            </p:extLst>
          </p:nvPr>
        </p:nvGraphicFramePr>
        <p:xfrm>
          <a:off x="4508500" y="3581400"/>
          <a:ext cx="4572000" cy="3162300"/>
        </p:xfrm>
        <a:graphic>
          <a:graphicData uri="http://schemas.openxmlformats.org/presentationml/2006/ole">
            <mc:AlternateContent xmlns:mc="http://schemas.openxmlformats.org/markup-compatibility/2006">
              <mc:Choice xmlns:v="urn:schemas-microsoft-com:vml" Requires="v">
                <p:oleObj spid="_x0000_s8199"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581400"/>
                        <a:ext cx="4572000" cy="31623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43400" y="76199"/>
            <a:ext cx="6858000" cy="3305637"/>
          </a:xfrm>
          <a:prstGeom prst="rect">
            <a:avLst/>
          </a:prstGeom>
        </p:spPr>
      </p:pic>
      <p:sp>
        <p:nvSpPr>
          <p:cNvPr id="6" name="CAI1"/>
          <p:cNvSpPr/>
          <p:nvPr>
            <p:custDataLst>
              <p:tags r:id="rId5"/>
            </p:custDataLst>
          </p:nvPr>
        </p:nvSpPr>
        <p:spPr>
          <a:xfrm>
            <a:off x="1080024" y="3608722"/>
            <a:ext cx="292100" cy="2921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22264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76200" y="76199"/>
            <a:ext cx="4343400" cy="3429001"/>
          </a:xfrm>
        </p:spPr>
        <p:txBody>
          <a:bodyPr>
            <a:normAutofit fontScale="90000"/>
          </a:bodyPr>
          <a:lstStyle/>
          <a:p>
            <a:pPr algn="l"/>
            <a:r>
              <a:rPr lang="en-US" sz="2800" dirty="0" smtClean="0"/>
              <a:t>Three projectiles A, B, and C are launched as shown.  The arrows represent initial velocities. Assuming all projectiles are still in the air after three seconds, which one has the greatest horizontal displacement at that moment?</a:t>
            </a:r>
            <a:endParaRPr lang="en-US" sz="2800" dirty="0"/>
          </a:p>
        </p:txBody>
      </p:sp>
      <p:sp>
        <p:nvSpPr>
          <p:cNvPr id="3" name="TPAnswers"/>
          <p:cNvSpPr>
            <a:spLocks noGrp="1"/>
          </p:cNvSpPr>
          <p:nvPr>
            <p:ph type="body" idx="1"/>
            <p:custDataLst>
              <p:tags r:id="rId3"/>
            </p:custDataLst>
          </p:nvPr>
        </p:nvSpPr>
        <p:spPr>
          <a:xfrm>
            <a:off x="76200" y="3505200"/>
            <a:ext cx="4495800" cy="2620963"/>
          </a:xfrm>
        </p:spPr>
        <p:txBody>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smtClean="0"/>
              <a:t>Same for all</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937600766"/>
              </p:ext>
            </p:extLst>
          </p:nvPr>
        </p:nvGraphicFramePr>
        <p:xfrm>
          <a:off x="4508500" y="3581400"/>
          <a:ext cx="4572000" cy="3162300"/>
        </p:xfrm>
        <a:graphic>
          <a:graphicData uri="http://schemas.openxmlformats.org/presentationml/2006/ole">
            <mc:AlternateContent xmlns:mc="http://schemas.openxmlformats.org/markup-compatibility/2006">
              <mc:Choice xmlns:v="urn:schemas-microsoft-com:vml" Requires="v">
                <p:oleObj spid="_x0000_s9223"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581400"/>
                        <a:ext cx="4572000" cy="31623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43400" y="76199"/>
            <a:ext cx="6858000" cy="3305637"/>
          </a:xfrm>
          <a:prstGeom prst="rect">
            <a:avLst/>
          </a:prstGeom>
        </p:spPr>
      </p:pic>
      <p:sp>
        <p:nvSpPr>
          <p:cNvPr id="6" name="CAI1"/>
          <p:cNvSpPr/>
          <p:nvPr>
            <p:custDataLst>
              <p:tags r:id="rId5"/>
            </p:custDataLst>
          </p:nvPr>
        </p:nvSpPr>
        <p:spPr>
          <a:xfrm>
            <a:off x="656590" y="4623816"/>
            <a:ext cx="334963"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614144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WASPOLLED" val="6EC36569BF0F4485818291E91515D95C"/>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08CF3F994F0C437E93D9878586FEF4D2&lt;/guid&gt;&#10;        &lt;description /&gt;&#10;        &lt;date&gt;8/29/2014 9:26: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9A32EC882834852A8B260CB18FFDC0B&lt;/guid&gt;&#10;            &lt;repollguid&gt;98A1AC695F3B4C2C916A816917BFA476&lt;/repollguid&gt;&#10;            &lt;sourceid&gt;464D31AC0F274D5BBDCB50F96B2A01C1&lt;/sourceid&gt;&#10;            &lt;questiontext&gt;Three projectiles A, B, and C are launched as shown.  The arrows represent initial velocities. Which projectile has the greatest initial speed?&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0061F4D454D4874AC4D9DA605BDCADC&lt;/guid&gt;&#10;                    &lt;answertext&gt;A&lt;/answertext&gt;&#10;                    &lt;valuetype&gt;-1&lt;/valuetype&gt;&#10;                &lt;/answer&gt;&#10;                &lt;answer&gt;&#10;                    &lt;guid&gt;B8803062298343EFB611C90B39457876&lt;/guid&gt;&#10;                    &lt;answertext&gt;B&lt;/answertext&gt;&#10;                    &lt;valuetype&gt;-1&lt;/valuetype&gt;&#10;                &lt;/answer&gt;&#10;                &lt;answer&gt;&#10;                    &lt;guid&gt;ECA9DF4B144F4204A37BFBEAB5CD3B91&lt;/guid&gt;&#10;                    &lt;answertext&gt;C&lt;/answertext&gt;&#10;                    &lt;valuetype&gt;1&lt;/valuetype&gt;&#10;                &lt;/answer&gt;&#10;                &lt;answer&gt;&#10;                    &lt;guid&gt;27C6F269B11E4CD0A371442EFF68C8B9&lt;/guid&gt;&#10;                    &lt;answertext&gt;Same for all&lt;/answertext&gt;&#10;                    &lt;valuetype&gt;-1&lt;/valuetype&gt;&#10;                &lt;/answer&gt;&#10;            &lt;/answers&gt;&#10;        &lt;/multichoice&gt;&#10;    &lt;/questions&gt;&#10;&lt;/questionlist&gt;"/>
</p:tagLst>
</file>

<file path=ppt/tags/tag11.xml><?xml version="1.0" encoding="utf-8"?>
<p:tagLst xmlns:a="http://schemas.openxmlformats.org/drawingml/2006/main" xmlns:r="http://schemas.openxmlformats.org/officeDocument/2006/relationships" xmlns:p="http://schemas.openxmlformats.org/presentationml/2006/main">
  <p:tag name="ZEROBASED" val="False"/>
</p:tagLst>
</file>

<file path=ppt/tags/tag12.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3.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4.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08CF3F994F0C437E93D9878586FEF4D2&lt;/guid&gt;&#10;        &lt;description /&gt;&#10;        &lt;date&gt;8/29/2014 9:26: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649B173FA6CC42CBB396E852A41E2EE6&lt;/guid&gt;&#10;            &lt;repollguid&gt;98A1AC695F3B4C2C916A816917BFA476&lt;/repollguid&gt;&#10;            &lt;sourceid&gt;464D31AC0F274D5BBDCB50F96B2A01C1&lt;/sourceid&gt;&#10;            &lt;questiontext&gt;Three projectiles A, B, and C are launched as shown.  The arrows represent initial velocities. Which projectile has the smallest speed immediately before it impacts the ground?&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0061F4D454D4874AC4D9DA605BDCADC&lt;/guid&gt;&#10;                    &lt;answertext&gt;A&lt;/answertext&gt;&#10;                    &lt;valuetype&gt;-1&lt;/valuetype&gt;&#10;                &lt;/answer&gt;&#10;                &lt;answer&gt;&#10;                    &lt;guid&gt;B8803062298343EFB611C90B39457876&lt;/guid&gt;&#10;                    &lt;answertext&gt;B&lt;/answertext&gt;&#10;                    &lt;valuetype&gt;1&lt;/valuetype&gt;&#10;                &lt;/answer&gt;&#10;                &lt;answer&gt;&#10;                    &lt;guid&gt;ECA9DF4B144F4204A37BFBEAB5CD3B91&lt;/guid&gt;&#10;                    &lt;answertext&gt;C&lt;/answertext&gt;&#10;                    &lt;valuetype&gt;-1&lt;/valuetype&gt;&#10;                &lt;/answer&gt;&#10;                &lt;answer&gt;&#10;                    &lt;guid&gt;27C6F269B11E4CD0A371442EFF68C8B9&lt;/guid&gt;&#10;                    &lt;answertext&gt;Same for all&lt;/answertext&gt;&#10;                    &lt;valuetype&gt;-1&lt;/valuetype&gt;&#10;                &lt;/answer&gt;&#10;            &lt;/answers&gt;&#10;        &lt;/multichoice&gt;&#10;    &lt;/questions&gt;&#10;&lt;/questionlist&gt;"/>
</p:tagLst>
</file>

<file path=ppt/tags/tag15.xml><?xml version="1.0" encoding="utf-8"?>
<p:tagLst xmlns:a="http://schemas.openxmlformats.org/drawingml/2006/main" xmlns:r="http://schemas.openxmlformats.org/officeDocument/2006/relationships" xmlns:p="http://schemas.openxmlformats.org/presentationml/2006/main">
  <p:tag name="ZEROBASED" val="False"/>
</p:tagLst>
</file>

<file path=ppt/tags/tag16.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7.xml><?xml version="1.0" encoding="utf-8"?>
<p:tagLst xmlns:a="http://schemas.openxmlformats.org/drawingml/2006/main" xmlns:r="http://schemas.openxmlformats.org/officeDocument/2006/relationships" xmlns:p="http://schemas.openxmlformats.org/presentationml/2006/main">
  <p:tag name="ISCAI" val="True"/>
  <p:tag name="TYPE" val="1"/>
</p:tagLst>
</file>

<file path=ppt/tags/tag18.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08CF3F994F0C437E93D9878586FEF4D2&lt;/guid&gt;&#10;        &lt;description /&gt;&#10;        &lt;date&gt;8/29/2014 9:26: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3E214648BA14540969D48F95454DE7F&lt;/guid&gt;&#10;            &lt;repollguid&gt;98A1AC695F3B4C2C916A816917BFA476&lt;/repollguid&gt;&#10;            &lt;sourceid&gt;464D31AC0F274D5BBDCB50F96B2A01C1&lt;/sourceid&gt;&#10;            &lt;questiontext&gt;Three projectiles A, B, and C are launched as shown.  The arrows represent initial velocities. Which projectile has the greatest initial horizontal component of velocity?&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0061F4D454D4874AC4D9DA605BDCADC&lt;/guid&gt;&#10;                    &lt;answertext&gt;A&lt;/answertext&gt;&#10;                    &lt;valuetype&gt;-1&lt;/valuetype&gt;&#10;                &lt;/answer&gt;&#10;                &lt;answer&gt;&#10;                    &lt;guid&gt;B8803062298343EFB611C90B39457876&lt;/guid&gt;&#10;                    &lt;answertext&gt;B&lt;/answertext&gt;&#10;                    &lt;valuetype&gt;-1&lt;/valuetype&gt;&#10;                &lt;/answer&gt;&#10;                &lt;answer&gt;&#10;                    &lt;guid&gt;ECA9DF4B144F4204A37BFBEAB5CD3B91&lt;/guid&gt;&#10;                    &lt;answertext&gt;C&lt;/answertext&gt;&#10;                    &lt;valuetype&gt;1&lt;/valuetype&gt;&#10;                &lt;/answer&gt;&#10;                &lt;answer&gt;&#10;                    &lt;guid&gt;27C6F269B11E4CD0A371442EFF68C8B9&lt;/guid&gt;&#10;                    &lt;answertext&gt;Same for all&lt;/answertext&gt;&#10;                    &lt;valuetype&gt;-1&lt;/valuetype&gt;&#10;                &lt;/answer&gt;&#10;            &lt;/answers&gt;&#10;        &lt;/multichoice&gt;&#10;    &lt;/questions&gt;&#10;&lt;/questionlist&gt;"/>
</p:tagLst>
</file>

<file path=ppt/tags/tag19.xml><?xml version="1.0" encoding="utf-8"?>
<p:tagLst xmlns:a="http://schemas.openxmlformats.org/drawingml/2006/main" xmlns:r="http://schemas.openxmlformats.org/officeDocument/2006/relationships" xmlns:p="http://schemas.openxmlformats.org/presentationml/2006/main">
  <p:tag name="ZEROBASED" val="False"/>
</p:tagLst>
</file>

<file path=ppt/tags/tag2.xml><?xml version="1.0" encoding="utf-8"?>
<p:tagLst xmlns:a="http://schemas.openxmlformats.org/drawingml/2006/main" xmlns:r="http://schemas.openxmlformats.org/officeDocument/2006/relationships" xmlns:p="http://schemas.openxmlformats.org/presentationml/2006/main">
  <p:tag name="HASRESULTS" val="False"/>
  <p:tag name="AUTOOPENPOLL" val="True"/>
  <p:tag name="AUTOFORMATCHART" val="True"/>
  <p:tag name="LIVECHARTING" val="False"/>
  <p:tag name="TYPE" val="MultiChoiceSlide"/>
  <p:tag name="TPQUESTIONXML" val="﻿&lt;?xml version=&quot;1.0&quot; encoding=&quot;utf-8&quot;?&gt;&#10;&lt;questionlist&gt;&#10;    &lt;properties&gt;&#10;        &lt;guid&gt;4CDDCBF76FDD4AB389337DF780058FFA&lt;/guid&gt;&#10;        &lt;description /&gt;&#10;        &lt;date&gt;8/29/2014 9:13:4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FCE13740A7849DCB555CE7A7D8C2D35&lt;/guid&gt;&#10;            &lt;repollguid&gt;3AD12E17AF724B97B4C1D5F46FB74EB1&lt;/repollguid&gt;&#10;            &lt;sourceid&gt;67B0E2E96E0E4F4895E8B973A2AC345B&lt;/sourceid&gt;&#10;            &lt;questiontext&gt;When moving with a constant speed in a circular path, velocity is __________&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7DCCEB75331B42A799B0E0DF0B4CFA65&lt;/guid&gt;&#10;                    &lt;answertext&gt;Constant&lt;/answertext&gt;&#10;                    &lt;valuetype&gt;-1&lt;/valuetype&gt;&#10;                &lt;/answer&gt;&#10;                &lt;answer&gt;&#10;                    &lt;guid&gt;5267133BFAB4429FA7C05FFB2F1B7979&lt;/guid&gt;&#10;                    &lt;answertext&gt;Equal to speed&lt;/answertext&gt;&#10;                    &lt;valuetype&gt;-1&lt;/valuetype&gt;&#10;                &lt;/answer&gt;&#10;                &lt;answer&gt;&#10;                    &lt;guid&gt;0E01B47733CB4DC59F98ECD5488E8C07&lt;/guid&gt;&#10;                    &lt;answertext&gt;Always changing&lt;/answertext&gt;&#10;                    &lt;valuetype&gt;1&lt;/valuetype&gt;&#10;                &lt;/answer&gt;&#10;                &lt;answer&gt;&#10;                    &lt;guid&gt;0825E2EB51C541FC982927001B4D396C&lt;/guid&gt;&#10;                    &lt;answertext&gt;None of the above.&lt;/answertext&gt;&#10;                    &lt;valuetype&gt;-1&lt;/valuetype&gt;&#10;                &lt;/answer&gt;&#10;            &lt;/answers&gt;&#10;        &lt;/multichoice&gt;&#10;    &lt;/questions&gt;&#10;&lt;/questionlist&gt;"/>
</p:tagLst>
</file>

<file path=ppt/tags/tag20.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1.xml><?xml version="1.0" encoding="utf-8"?>
<p:tagLst xmlns:a="http://schemas.openxmlformats.org/drawingml/2006/main" xmlns:r="http://schemas.openxmlformats.org/officeDocument/2006/relationships" xmlns:p="http://schemas.openxmlformats.org/presentationml/2006/main">
  <p:tag name="ISCAI" val="True"/>
  <p:tag name="TYPE" val="4"/>
</p:tagLst>
</file>

<file path=ppt/tags/tag22.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08CF3F994F0C437E93D9878586FEF4D2&lt;/guid&gt;&#10;        &lt;description /&gt;&#10;        &lt;date&gt;8/29/2014 9:26: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FC44E190CCE4DBB8FEFBC3E5C905A9E&lt;/guid&gt;&#10;            &lt;repollguid&gt;98A1AC695F3B4C2C916A816917BFA476&lt;/repollguid&gt;&#10;            &lt;sourceid&gt;464D31AC0F274D5BBDCB50F96B2A01C1&lt;/sourceid&gt;&#10;            &lt;questiontext&gt;Three projectiles A, B, and C are launched as shown.  The arrows represent initial velocities. Which projectile has the greatest speed at the top point of flight?&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0061F4D454D4874AC4D9DA605BDCADC&lt;/guid&gt;&#10;                    &lt;answertext&gt;A&lt;/answertext&gt;&#10;                    &lt;valuetype&gt;-1&lt;/valuetype&gt;&#10;                &lt;/answer&gt;&#10;                &lt;answer&gt;&#10;                    &lt;guid&gt;B8803062298343EFB611C90B39457876&lt;/guid&gt;&#10;                    &lt;answertext&gt;B&lt;/answertext&gt;&#10;                    &lt;valuetype&gt;-1&lt;/valuetype&gt;&#10;                &lt;/answer&gt;&#10;                &lt;answer&gt;&#10;                    &lt;guid&gt;ECA9DF4B144F4204A37BFBEAB5CD3B91&lt;/guid&gt;&#10;                    &lt;answertext&gt;C&lt;/answertext&gt;&#10;                    &lt;valuetype&gt;1&lt;/valuetype&gt;&#10;                &lt;/answer&gt;&#10;                &lt;answer&gt;&#10;                    &lt;guid&gt;27C6F269B11E4CD0A371442EFF68C8B9&lt;/guid&gt;&#10;                    &lt;answertext&gt;Same for all&lt;/answertext&gt;&#10;                    &lt;valuetype&gt;-1&lt;/valuetype&gt;&#10;                &lt;/answer&gt;&#10;            &lt;/answers&gt;&#10;        &lt;/multichoice&gt;&#10;    &lt;/questions&gt;&#10;&lt;/questionlist&gt;"/>
</p:tagLst>
</file>

<file path=ppt/tags/tag23.xml><?xml version="1.0" encoding="utf-8"?>
<p:tagLst xmlns:a="http://schemas.openxmlformats.org/drawingml/2006/main" xmlns:r="http://schemas.openxmlformats.org/officeDocument/2006/relationships" xmlns:p="http://schemas.openxmlformats.org/presentationml/2006/main">
  <p:tag name="ZEROBASED" val="False"/>
</p:tagLst>
</file>

<file path=ppt/tags/tag2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2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26.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08CF3F994F0C437E93D9878586FEF4D2&lt;/guid&gt;&#10;        &lt;description /&gt;&#10;        &lt;date&gt;8/29/2014 9:26: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C4A2627A5BD4DAD9243D8C341A1FD0D&lt;/guid&gt;&#10;            &lt;repollguid&gt;98A1AC695F3B4C2C916A816917BFA476&lt;/repollguid&gt;&#10;            &lt;sourceid&gt;464D31AC0F274D5BBDCB50F96B2A01C1&lt;/sourceid&gt;&#10;            &lt;questiontext&gt;Three projectiles A, B, and C are launched as shown.  The arrows represent initial velocities. Which projectile reaches the greatest height?&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0061F4D454D4874AC4D9DA605BDCADC&lt;/guid&gt;&#10;                    &lt;answertext&gt;A&lt;/answertext&gt;&#10;                    &lt;valuetype&gt;1&lt;/valuetype&gt;&#10;                &lt;/answer&gt;&#10;                &lt;answer&gt;&#10;                    &lt;guid&gt;B8803062298343EFB611C90B39457876&lt;/guid&gt;&#10;                    &lt;answertext&gt;B&lt;/answertext&gt;&#10;                    &lt;valuetype&gt;-1&lt;/valuetype&gt;&#10;                &lt;/answer&gt;&#10;                &lt;answer&gt;&#10;                    &lt;guid&gt;ECA9DF4B144F4204A37BFBEAB5CD3B91&lt;/guid&gt;&#10;                    &lt;answertext&gt;C&lt;/answertext&gt;&#10;                    &lt;valuetype&gt;-1&lt;/valuetype&gt;&#10;                &lt;/answer&gt;&#10;                &lt;answer&gt;&#10;                    &lt;guid&gt;27C6F269B11E4CD0A371442EFF68C8B9&lt;/guid&gt;&#10;                    &lt;answertext&gt;Same for all&lt;/answertext&gt;&#10;                    &lt;valuetype&gt;-1&lt;/valuetype&gt;&#10;                &lt;/answer&gt;&#10;            &lt;/answers&gt;&#10;        &lt;/multichoice&gt;&#10;    &lt;/questions&gt;&#10;&lt;/questionlist&gt;"/>
</p:tagLst>
</file>

<file path=ppt/tags/tag27.xml><?xml version="1.0" encoding="utf-8"?>
<p:tagLst xmlns:a="http://schemas.openxmlformats.org/drawingml/2006/main" xmlns:r="http://schemas.openxmlformats.org/officeDocument/2006/relationships" xmlns:p="http://schemas.openxmlformats.org/presentationml/2006/main">
  <p:tag name="ZEROBASED" val="False"/>
</p:tagLst>
</file>

<file path=ppt/tags/tag2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9.xml><?xml version="1.0" encoding="utf-8"?>
<p:tagLst xmlns:a="http://schemas.openxmlformats.org/drawingml/2006/main" xmlns:r="http://schemas.openxmlformats.org/officeDocument/2006/relationships" xmlns:p="http://schemas.openxmlformats.org/presentationml/2006/main">
  <p:tag name="ISCAI" val="True"/>
  <p:tag name="TYPE" val="0"/>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30.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08CF3F994F0C437E93D9878586FEF4D2&lt;/guid&gt;&#10;        &lt;description /&gt;&#10;        &lt;date&gt;8/29/2014 9:26: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E7D7975D1F634F7D841B24D09BBC6F9C&lt;/guid&gt;&#10;            &lt;repollguid&gt;98A1AC695F3B4C2C916A816917BFA476&lt;/repollguid&gt;&#10;            &lt;sourceid&gt;464D31AC0F274D5BBDCB50F96B2A01C1&lt;/sourceid&gt;&#10;            &lt;questiontext&gt;Three projectiles A, B, and C are launched as shown.  The arrows represent initial velocities. Which projectile spends the longest time in the air?&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0061F4D454D4874AC4D9DA605BDCADC&lt;/guid&gt;&#10;                    &lt;answertext&gt;A&lt;/answertext&gt;&#10;                    &lt;valuetype&gt;1&lt;/valuetype&gt;&#10;                &lt;/answer&gt;&#10;                &lt;answer&gt;&#10;                    &lt;guid&gt;B8803062298343EFB611C90B39457876&lt;/guid&gt;&#10;                    &lt;answertext&gt;B&lt;/answertext&gt;&#10;                    &lt;valuetype&gt;-1&lt;/valuetype&gt;&#10;                &lt;/answer&gt;&#10;                &lt;answer&gt;&#10;                    &lt;guid&gt;ECA9DF4B144F4204A37BFBEAB5CD3B91&lt;/guid&gt;&#10;                    &lt;answertext&gt;C&lt;/answertext&gt;&#10;                    &lt;valuetype&gt;-1&lt;/valuetype&gt;&#10;                &lt;/answer&gt;&#10;                &lt;answer&gt;&#10;                    &lt;guid&gt;27C6F269B11E4CD0A371442EFF68C8B9&lt;/guid&gt;&#10;                    &lt;answertext&gt;Same for all&lt;/answertext&gt;&#10;                    &lt;valuetype&gt;-1&lt;/valuetype&gt;&#10;                &lt;/answer&gt;&#10;            &lt;/answers&gt;&#10;        &lt;/multichoice&gt;&#10;    &lt;/questions&gt;&#10;&lt;/questionlist&gt;"/>
</p:tagLst>
</file>

<file path=ppt/tags/tag31.xml><?xml version="1.0" encoding="utf-8"?>
<p:tagLst xmlns:a="http://schemas.openxmlformats.org/drawingml/2006/main" xmlns:r="http://schemas.openxmlformats.org/officeDocument/2006/relationships" xmlns:p="http://schemas.openxmlformats.org/presentationml/2006/main">
  <p:tag name="ZEROBASED" val="False"/>
</p:tagLst>
</file>

<file path=ppt/tags/tag32.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33.xml><?xml version="1.0" encoding="utf-8"?>
<p:tagLst xmlns:a="http://schemas.openxmlformats.org/drawingml/2006/main" xmlns:r="http://schemas.openxmlformats.org/officeDocument/2006/relationships" xmlns:p="http://schemas.openxmlformats.org/presentationml/2006/main">
  <p:tag name="ISCAI" val="True"/>
  <p:tag name="TYPE" val="2"/>
</p:tagLst>
</file>

<file path=ppt/tags/tag34.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08CF3F994F0C437E93D9878586FEF4D2&lt;/guid&gt;&#10;        &lt;description /&gt;&#10;        &lt;date&gt;8/29/2014 9:26: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AB9DD99635F4E66A754AE7A94EEE354&lt;/guid&gt;&#10;            &lt;repollguid&gt;98A1AC695F3B4C2C916A816917BFA476&lt;/repollguid&gt;&#10;            &lt;sourceid&gt;464D31AC0F274D5BBDCB50F96B2A01C1&lt;/sourceid&gt;&#10;            &lt;questiontext&gt;Three projectiles A, B, and C are launched as shown.  The arrows represent initial velocities. Assuming all projectiles are still in the air after three seconds, which one has the greatest horizontal displacement at that moment?&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0061F4D454D4874AC4D9DA605BDCADC&lt;/guid&gt;&#10;                    &lt;answertext&gt;A&lt;/answertext&gt;&#10;                    &lt;valuetype&gt;-1&lt;/valuetype&gt;&#10;                &lt;/answer&gt;&#10;                &lt;answer&gt;&#10;                    &lt;guid&gt;B8803062298343EFB611C90B39457876&lt;/guid&gt;&#10;                    &lt;answertext&gt;B&lt;/answertext&gt;&#10;                    &lt;valuetype&gt;-1&lt;/valuetype&gt;&#10;                &lt;/answer&gt;&#10;                &lt;answer&gt;&#10;                    &lt;guid&gt;ECA9DF4B144F4204A37BFBEAB5CD3B91&lt;/guid&gt;&#10;                    &lt;answertext&gt;C&lt;/answertext&gt;&#10;                    &lt;valuetype&gt;1&lt;/valuetype&gt;&#10;                &lt;/answer&gt;&#10;                &lt;answer&gt;&#10;                    &lt;guid&gt;27C6F269B11E4CD0A371442EFF68C8B9&lt;/guid&gt;&#10;                    &lt;answertext&gt;Same for all&lt;/answertext&gt;&#10;                    &lt;valuetype&gt;-1&lt;/valuetype&gt;&#10;                &lt;/answer&gt;&#10;            &lt;/answers&gt;&#10;        &lt;/multichoice&gt;&#10;    &lt;/questions&gt;&#10;&lt;/questionlist&gt;"/>
</p:tagLst>
</file>

<file path=ppt/tags/tag35.xml><?xml version="1.0" encoding="utf-8"?>
<p:tagLst xmlns:a="http://schemas.openxmlformats.org/drawingml/2006/main" xmlns:r="http://schemas.openxmlformats.org/officeDocument/2006/relationships" xmlns:p="http://schemas.openxmlformats.org/presentationml/2006/main">
  <p:tag name="ZEROBASED" val="False"/>
</p:tagLst>
</file>

<file path=ppt/tags/tag36.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37.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5.xml><?xml version="1.0" encoding="utf-8"?>
<p:tagLst xmlns:a="http://schemas.openxmlformats.org/drawingml/2006/main" xmlns:r="http://schemas.openxmlformats.org/officeDocument/2006/relationships" xmlns:p="http://schemas.openxmlformats.org/presentationml/2006/main">
  <p:tag name="ISCAI" val="True"/>
  <p:tag name="TYPE" val="0"/>
</p:tagLst>
</file>

<file path=ppt/tags/tag6.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072F75FC5D5440DCBDC6FA0EF5DF79EF&lt;/guid&gt;&#10;        &lt;description /&gt;&#10;        &lt;date&gt;8/29/2014 9:19:50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A917A4C709C34103BA1073482161B293&lt;/guid&gt;&#10;            &lt;repollguid&gt;209B28E27B1C483288ACD3CAFAE64680&lt;/repollguid&gt;&#10;            &lt;sourceid&gt;300BDF400EFD41B6A26EBFEA6D831B0D&lt;/sourceid&gt;&#10;            &lt;questiontext&gt;You and your BFF throw rocks with different initial speeds.  The rocks follow parabolic trajectories with the same maximum height.  Whose rock hits the ground first if your BFF’s rock hits the ground 10 meters past yours?&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E2F0670FA5B24F8D843FA374FB40A52A&lt;/guid&gt;&#10;                    &lt;answertext&gt;Yours&lt;/answertext&gt;&#10;                    &lt;valuetype&gt;-1&lt;/valuetype&gt;&#10;                &lt;/answer&gt;&#10;                &lt;answer&gt;&#10;                    &lt;guid&gt;35DC3712F4644924BE8889A5BFB724BA&lt;/guid&gt;&#10;                    &lt;answertext&gt;Your BFF’s&lt;/answertext&gt;&#10;                    &lt;valuetype&gt;-1&lt;/valuetype&gt;&#10;                &lt;/answer&gt;&#10;                &lt;answer&gt;&#10;                    &lt;guid&gt;878378A608B54912954CC276B1199DC2&lt;/guid&gt;&#10;                    &lt;answertext&gt;They hit at the same time&lt;/answertext&gt;&#10;                    &lt;valuetype&gt;1&lt;/valuetype&gt;&#10;                &lt;/answer&gt;&#10;                &lt;answer&gt;&#10;                    &lt;guid&gt;50CD66AD35484D9FAB45E79C4632DCAD&lt;/guid&gt;&#10;                    &lt;answertext&gt;Not enough info!&lt;/answertext&gt;&#10;                    &lt;valuetype&gt;-1&lt;/valuetype&gt;&#10;                &lt;/answer&gt;&#10;            &lt;/answers&gt;&#10;        &lt;/multichoice&gt;&#10;    &lt;/questions&gt;&#10;&lt;/questionlist&gt;"/>
</p:tagLst>
</file>

<file path=ppt/tags/tag7.xml><?xml version="1.0" encoding="utf-8"?>
<p:tagLst xmlns:a="http://schemas.openxmlformats.org/drawingml/2006/main" xmlns:r="http://schemas.openxmlformats.org/officeDocument/2006/relationships" xmlns:p="http://schemas.openxmlformats.org/presentationml/2006/main">
  <p:tag name="ZEROBASED" val="False"/>
</p:tagLst>
</file>

<file path=ppt/tags/tag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9.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338</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2" baseType="lpstr">
      <vt:lpstr>Office Theme</vt:lpstr>
      <vt:lpstr>Chart</vt:lpstr>
      <vt:lpstr>Microsoft Graph Chart</vt:lpstr>
      <vt:lpstr>When moving with a constant speed in a circular path, velocity is __________</vt:lpstr>
      <vt:lpstr>You and your BFF throw rocks with different initial speeds.  The rocks follow parabolic trajectories with the same maximum height.  Whose rock hits the ground first if your BFF’s rock hits the ground 10 meters past yours?</vt:lpstr>
      <vt:lpstr>Three projectiles A, B, and C are launched as shown.  The arrows represent initial velocities. Which projectile has the greatest initial speed?</vt:lpstr>
      <vt:lpstr>Three projectiles A, B, and C are launched as shown.  The arrows represent initial velocities. Which projectile has the smallest speed immediately before it impacts the ground?</vt:lpstr>
      <vt:lpstr>Three projectiles A, B, and C are launched as shown.  The arrows represent initial velocities. Which projectile has the greatest initial horizontal component of velocity?</vt:lpstr>
      <vt:lpstr>Three projectiles A, B, and C are launched as shown.  The arrows represent initial velocities. Which projectile has the greatest speed at the top point of flight?</vt:lpstr>
      <vt:lpstr>Three projectiles A, B, and C are launched as shown.  The arrows represent initial velocities. Which projectile reaches the greatest height?</vt:lpstr>
      <vt:lpstr>Three projectiles A, B, and C are launched as shown.  The arrows represent initial velocities. Which projectile spends the longest time in the air?</vt:lpstr>
      <vt:lpstr>Three projectiles A, B, and C are launched as shown.  The arrows represent initial velocities. Assuming all projectiles are still in the air after three seconds, which one has the greatest horizontal displacement at that moment?</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H. Frinkle</dc:creator>
  <cp:lastModifiedBy>Karl H. Frinkle</cp:lastModifiedBy>
  <cp:revision>17</cp:revision>
  <dcterms:created xsi:type="dcterms:W3CDTF">2014-08-29T14:13:19Z</dcterms:created>
  <dcterms:modified xsi:type="dcterms:W3CDTF">2014-09-02T19:06:58Z</dcterms:modified>
</cp:coreProperties>
</file>