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66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49E54-9D72-4797-80A2-541D66909047}" type="datetimeFigureOut">
              <a:rPr lang="en-US" smtClean="0"/>
              <a:t>9/10/2014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514BA-A694-405A-BADA-9326636C31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869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49E54-9D72-4797-80A2-541D66909047}" type="datetimeFigureOut">
              <a:rPr lang="en-US" smtClean="0"/>
              <a:t>9/10/2014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514BA-A694-405A-BADA-9326636C31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125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49E54-9D72-4797-80A2-541D66909047}" type="datetimeFigureOut">
              <a:rPr lang="en-US" smtClean="0"/>
              <a:t>9/10/2014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514BA-A694-405A-BADA-9326636C31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5409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49E54-9D72-4797-80A2-541D66909047}" type="datetimeFigureOut">
              <a:rPr lang="en-US" smtClean="0"/>
              <a:t>9/10/2014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514BA-A694-405A-BADA-9326636C31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599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49E54-9D72-4797-80A2-541D66909047}" type="datetimeFigureOut">
              <a:rPr lang="en-US" smtClean="0"/>
              <a:t>9/10/2014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514BA-A694-405A-BADA-9326636C31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110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49E54-9D72-4797-80A2-541D66909047}" type="datetimeFigureOut">
              <a:rPr lang="en-US" smtClean="0"/>
              <a:t>9/10/2014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514BA-A694-405A-BADA-9326636C31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134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49E54-9D72-4797-80A2-541D66909047}" type="datetimeFigureOut">
              <a:rPr lang="en-US" smtClean="0"/>
              <a:t>9/10/2014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514BA-A694-405A-BADA-9326636C31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673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49E54-9D72-4797-80A2-541D66909047}" type="datetimeFigureOut">
              <a:rPr lang="en-US" smtClean="0"/>
              <a:t>9/10/2014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514BA-A694-405A-BADA-9326636C31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308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49E54-9D72-4797-80A2-541D66909047}" type="datetimeFigureOut">
              <a:rPr lang="en-US" smtClean="0"/>
              <a:t>9/10/2014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514BA-A694-405A-BADA-9326636C31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32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49E54-9D72-4797-80A2-541D66909047}" type="datetimeFigureOut">
              <a:rPr lang="en-US" smtClean="0"/>
              <a:t>9/10/2014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514BA-A694-405A-BADA-9326636C31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245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49E54-9D72-4797-80A2-541D66909047}" type="datetimeFigureOut">
              <a:rPr lang="en-US" smtClean="0"/>
              <a:t>9/10/2014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514BA-A694-405A-BADA-9326636C31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937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49E54-9D72-4797-80A2-541D66909047}" type="datetimeFigureOut">
              <a:rPr lang="en-US" smtClean="0"/>
              <a:t>9/10/2014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514BA-A694-405A-BADA-9326636C31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353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549E54-9D72-4797-80A2-541D66909047}" type="datetimeFigureOut">
              <a:rPr lang="en-US" smtClean="0"/>
              <a:t>9/10/2014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4514BA-A694-405A-BADA-9326636C31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887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tags" Target="../tags/tag3.xml"/><Relationship Id="rId7" Type="http://schemas.openxmlformats.org/officeDocument/2006/relationships/oleObject" Target="../embeddings/oleObject1.bin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9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7" Type="http://schemas.openxmlformats.org/officeDocument/2006/relationships/image" Target="../media/image3.emf"/><Relationship Id="rId2" Type="http://schemas.openxmlformats.org/officeDocument/2006/relationships/tags" Target="../tags/tag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7" Type="http://schemas.openxmlformats.org/officeDocument/2006/relationships/image" Target="../media/image4.emf"/><Relationship Id="rId2" Type="http://schemas.openxmlformats.org/officeDocument/2006/relationships/tags" Target="../tags/tag9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tags" Target="../tags/tag13.xml"/><Relationship Id="rId7" Type="http://schemas.openxmlformats.org/officeDocument/2006/relationships/oleObject" Target="../embeddings/oleObject4.bin"/><Relationship Id="rId2" Type="http://schemas.openxmlformats.org/officeDocument/2006/relationships/tags" Target="../tags/tag12.xml"/><Relationship Id="rId1" Type="http://schemas.openxmlformats.org/officeDocument/2006/relationships/vmlDrawing" Target="../drawings/vmlDrawing4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5.xml"/><Relationship Id="rId4" Type="http://schemas.openxmlformats.org/officeDocument/2006/relationships/tags" Target="../tags/tag14.xml"/><Relationship Id="rId9" Type="http://schemas.openxmlformats.org/officeDocument/2006/relationships/image" Target="../media/image6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7.xml"/><Relationship Id="rId7" Type="http://schemas.openxmlformats.org/officeDocument/2006/relationships/image" Target="../media/image8.jpg"/><Relationship Id="rId2" Type="http://schemas.openxmlformats.org/officeDocument/2006/relationships/tags" Target="../tags/tag1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7.emf"/><Relationship Id="rId5" Type="http://schemas.openxmlformats.org/officeDocument/2006/relationships/oleObject" Target="../embeddings/oleObject5.bin"/><Relationship Id="rId4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9.emf"/><Relationship Id="rId5" Type="http://schemas.openxmlformats.org/officeDocument/2006/relationships/oleObject" Target="../embeddings/oleObject6.bin"/><Relationship Id="rId4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76200" y="274638"/>
            <a:ext cx="4953000" cy="2392362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/>
              <a:t>What is the net force on the middle block in the figure to the right if m</a:t>
            </a:r>
            <a:r>
              <a:rPr lang="en-US" sz="3600" baseline="-25000" dirty="0" smtClean="0"/>
              <a:t>1</a:t>
            </a:r>
            <a:r>
              <a:rPr lang="en-US" sz="3600" dirty="0" smtClean="0"/>
              <a:t>=5 N, m</a:t>
            </a:r>
            <a:r>
              <a:rPr lang="en-US" sz="3600" baseline="-25000" dirty="0" smtClean="0"/>
              <a:t>2</a:t>
            </a:r>
            <a:r>
              <a:rPr lang="en-US" sz="3600" dirty="0" smtClean="0"/>
              <a:t>=10 N and m</a:t>
            </a:r>
            <a:r>
              <a:rPr lang="en-US" sz="3600" baseline="-25000" dirty="0" smtClean="0"/>
              <a:t>3</a:t>
            </a:r>
            <a:r>
              <a:rPr lang="en-US" sz="3600" dirty="0" smtClean="0"/>
              <a:t>=15 N.</a:t>
            </a:r>
            <a:endParaRPr lang="en-US" sz="36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971800"/>
            <a:ext cx="4114800" cy="31543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5 N upward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15 N upward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15 N downward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5 N downward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0 N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4056029999"/>
              </p:ext>
            </p:extLst>
          </p:nvPr>
        </p:nvGraphicFramePr>
        <p:xfrm>
          <a:off x="4508500" y="3810000"/>
          <a:ext cx="4572000" cy="293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3810000"/>
                        <a:ext cx="4572000" cy="293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304800"/>
            <a:ext cx="3525555" cy="2667000"/>
          </a:xfrm>
          <a:prstGeom prst="rect">
            <a:avLst/>
          </a:prstGeom>
        </p:spPr>
      </p:pic>
      <p:sp>
        <p:nvSpPr>
          <p:cNvPr id="6" name="CAI1"/>
          <p:cNvSpPr/>
          <p:nvPr>
            <p:custDataLst>
              <p:tags r:id="rId5"/>
            </p:custDataLst>
          </p:nvPr>
        </p:nvSpPr>
        <p:spPr>
          <a:xfrm>
            <a:off x="1037590" y="5260848"/>
            <a:ext cx="585851" cy="585216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876832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2468562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Heavier objects experience a greater force due to gravity than lighter objects.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3276600"/>
            <a:ext cx="4114800" cy="28495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232210044"/>
              </p:ext>
            </p:extLst>
          </p:nvPr>
        </p:nvGraphicFramePr>
        <p:xfrm>
          <a:off x="4508500" y="3429000"/>
          <a:ext cx="4572000" cy="331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3429000"/>
                        <a:ext cx="4572000" cy="331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>
            <a:off x="1037590" y="3322320"/>
            <a:ext cx="847916" cy="487680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390811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2468562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Heavier objects experience a greater acceleration due to gravity than lighter objects.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3276600"/>
            <a:ext cx="4114800" cy="28495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699282833"/>
              </p:ext>
            </p:extLst>
          </p:nvPr>
        </p:nvGraphicFramePr>
        <p:xfrm>
          <a:off x="4508500" y="3429000"/>
          <a:ext cx="4572000" cy="331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3429000"/>
                        <a:ext cx="4572000" cy="331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>
            <a:off x="1037590" y="3810000"/>
            <a:ext cx="851154" cy="585216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734550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5791200" cy="2697162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/>
              <a:t>You push a box across a rough floor with a constant speed by applying a constant horizontal force to it.  In this scenario…</a:t>
            </a:r>
            <a:endParaRPr lang="en-US" sz="36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52400" y="3352800"/>
            <a:ext cx="4343400" cy="3124200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the net force on the box is in the forward direction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the net force on the box is opposite direction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the net force on the box is zero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the net force depends on the speed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975839918"/>
              </p:ext>
            </p:extLst>
          </p:nvPr>
        </p:nvGraphicFramePr>
        <p:xfrm>
          <a:off x="4508500" y="3352800"/>
          <a:ext cx="4572000" cy="339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3352800"/>
                        <a:ext cx="4572000" cy="3390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799" y="225972"/>
            <a:ext cx="2707105" cy="2364828"/>
          </a:xfrm>
          <a:prstGeom prst="rect">
            <a:avLst/>
          </a:prstGeom>
        </p:spPr>
      </p:pic>
      <p:sp>
        <p:nvSpPr>
          <p:cNvPr id="6" name="CAI1"/>
          <p:cNvSpPr/>
          <p:nvPr>
            <p:custDataLst>
              <p:tags r:id="rId5"/>
            </p:custDataLst>
          </p:nvPr>
        </p:nvSpPr>
        <p:spPr>
          <a:xfrm>
            <a:off x="732790" y="4797552"/>
            <a:ext cx="3741674" cy="740664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956650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76200" y="76200"/>
            <a:ext cx="6248400" cy="2895600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Your pet rock weighs 3.1 N on earth.  You take it on a trip to an asteroid with you.  On this asteroid, it weighs 0.3 N.  What is the acceleration due to gravity on the asteroid (in m/s</a:t>
            </a:r>
            <a:r>
              <a:rPr lang="en-US" sz="3200" baseline="30000" dirty="0" smtClean="0"/>
              <a:t>2</a:t>
            </a:r>
            <a:r>
              <a:rPr lang="en-US" sz="3200" dirty="0" smtClean="0"/>
              <a:t>)?</a:t>
            </a:r>
            <a:endParaRPr lang="en-US" sz="3200" dirty="0"/>
          </a:p>
        </p:txBody>
      </p:sp>
      <p:graphicFrame>
        <p:nvGraphicFramePr>
          <p:cNvPr id="4" name="TPResult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1160641"/>
              </p:ext>
            </p:extLst>
          </p:nvPr>
        </p:nvGraphicFramePr>
        <p:xfrm>
          <a:off x="76200" y="3048000"/>
          <a:ext cx="44450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000"/>
                <a:gridCol w="3175000"/>
              </a:tblGrid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Rank</a:t>
                      </a:r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Responses</a:t>
                      </a:r>
                      <a:endParaRPr lang="en-US" sz="2400" b="1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4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5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6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PKeyword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127552"/>
              </p:ext>
            </p:extLst>
          </p:nvPr>
        </p:nvGraphicFramePr>
        <p:xfrm>
          <a:off x="127000" y="4914900"/>
          <a:ext cx="4445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45000"/>
              </a:tblGrid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1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385333372"/>
              </p:ext>
            </p:extLst>
          </p:nvPr>
        </p:nvGraphicFramePr>
        <p:xfrm>
          <a:off x="4508500" y="3352800"/>
          <a:ext cx="4572000" cy="337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7" name="Chart" r:id="rId5" imgW="4572000" imgH="5143500" progId="MSGraph.Chart.8">
                  <p:embed followColorScheme="full"/>
                </p:oleObj>
              </mc:Choice>
              <mc:Fallback>
                <p:oleObj name="Chart" r:id="rId5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08500" y="3352800"/>
                        <a:ext cx="4572000" cy="337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685800"/>
            <a:ext cx="2019300" cy="1524000"/>
          </a:xfrm>
          <a:prstGeom prst="rect">
            <a:avLst/>
          </a:prstGeom>
        </p:spPr>
      </p:pic>
    </p:spTree>
    <p:custDataLst>
      <p:tags r:id="rId2"/>
    </p:custDataLst>
    <p:extLst>
      <p:ext uri="{BB962C8B-B14F-4D97-AF65-F5344CB8AC3E}">
        <p14:creationId xmlns:p14="http://schemas.microsoft.com/office/powerpoint/2010/main" val="4109559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697162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/>
              <a:t>You apply a constant force of 50.0 N </a:t>
            </a:r>
            <a:r>
              <a:rPr lang="en-US" sz="3600" smtClean="0"/>
              <a:t>to a </a:t>
            </a:r>
            <a:r>
              <a:rPr lang="en-US" sz="3600" dirty="0" smtClean="0"/>
              <a:t>block of ice on a smooth</a:t>
            </a:r>
            <a:r>
              <a:rPr lang="en-US" sz="3600" smtClean="0"/>
              <a:t>, frictionless floor</a:t>
            </a:r>
            <a:r>
              <a:rPr lang="en-US" sz="3600" dirty="0" smtClean="0"/>
              <a:t>.  The block is initially at rest and after 10.0 seconds, you have moved it 35.0 meters.    What is the mass of the ice (in kg)?</a:t>
            </a:r>
            <a:endParaRPr lang="en-US" sz="3600" dirty="0"/>
          </a:p>
        </p:txBody>
      </p:sp>
      <p:graphicFrame>
        <p:nvGraphicFramePr>
          <p:cNvPr id="4" name="TPResult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8442592"/>
              </p:ext>
            </p:extLst>
          </p:nvPr>
        </p:nvGraphicFramePr>
        <p:xfrm>
          <a:off x="228600" y="3200400"/>
          <a:ext cx="44450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000"/>
                <a:gridCol w="3175000"/>
              </a:tblGrid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Rank</a:t>
                      </a:r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Responses</a:t>
                      </a:r>
                      <a:endParaRPr lang="en-US" sz="2400" b="1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4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5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6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PKeyword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2486625"/>
              </p:ext>
            </p:extLst>
          </p:nvPr>
        </p:nvGraphicFramePr>
        <p:xfrm>
          <a:off x="127000" y="4914900"/>
          <a:ext cx="4445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45000"/>
              </a:tblGrid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389372284"/>
              </p:ext>
            </p:extLst>
          </p:nvPr>
        </p:nvGraphicFramePr>
        <p:xfrm>
          <a:off x="4508500" y="3200400"/>
          <a:ext cx="4572000" cy="353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9" name="Chart" r:id="rId5" imgW="4572000" imgH="5143500" progId="MSGraph.Chart.8">
                  <p:embed followColorScheme="full"/>
                </p:oleObj>
              </mc:Choice>
              <mc:Fallback>
                <p:oleObj name="Chart" r:id="rId5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08500" y="3200400"/>
                        <a:ext cx="4572000" cy="3530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2221048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4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1A2BA1B4AE4B48328B8BDD4532C367DB&lt;/guid&gt;&#10;        &lt;description /&gt;&#10;        &lt;date&gt;9/7/2014 9:21:3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0D9BCF2F84FB454DA9D44E0F13E0A4DE&lt;/guid&gt;&#10;            &lt;repollguid&gt;C87E69EC10254ED3ADA70686A243A9D3&lt;/repollguid&gt;&#10;            &lt;sourceid&gt;D1572F27FBCF4380A77D8916F4E985F4&lt;/sourceid&gt;&#10;            &lt;questiontext&gt;You push a box across a rough floor with a constant speed by applying a constant horizontal force to it.  In this scenario…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3279DE0A23DE439BA00905AAAFC18EE3&lt;/guid&gt;&#10;                    &lt;answertext&gt;the net force on the box is in the forward direction&lt;/answertext&gt;&#10;                    &lt;valuetype&gt;-1&lt;/valuetype&gt;&#10;                &lt;/answer&gt;&#10;                &lt;answer&gt;&#10;                    &lt;guid&gt;47942DA5289B4D58881709C92ED537AC&lt;/guid&gt;&#10;                    &lt;answertext&gt;the net force on the box is opposite direction&lt;/answertext&gt;&#10;                    &lt;valuetype&gt;-1&lt;/valuetype&gt;&#10;                &lt;/answer&gt;&#10;                &lt;answer&gt;&#10;                    &lt;guid&gt;945CE6FFB018468E9F8C2B8943332F31&lt;/guid&gt;&#10;                    &lt;answertext&gt;the net force on the box is zero&lt;/answertext&gt;&#10;                    &lt;valuetype&gt;1&lt;/valuetype&gt;&#10;                &lt;/answer&gt;&#10;                &lt;answer&gt;&#10;                    &lt;guid&gt;5F9491832B8842398176ED7B5D7C6760&lt;/guid&gt;&#10;                    &lt;answertext&gt;the net force depends on the speed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AUTOOPENPOLL" val="True"/>
  <p:tag name="AUTOFORMATCHART" val="True"/>
  <p:tag name="TYPE" val="NumericSlide"/>
  <p:tag name="TPQUESTIONXML" val="﻿&lt;?xml version=&quot;1.0&quot; encoding=&quot;utf-8&quot;?&gt;&#10;&lt;questionlist&gt;&#10;    &lt;properties&gt;&#10;        &lt;guid&gt;6F27ADDF27494C15891EFD3078188D3B&lt;/guid&gt;&#10;        &lt;description /&gt;&#10;        &lt;date&gt;9/7/2014 9:46:00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numeric&gt;&#10;            &lt;guid&gt;02AC1524410A404B913684C2C6F146C9&lt;/guid&gt;&#10;            &lt;repollguid&gt;3F21F2587AF74DFA93B02DCF0443E990&lt;/repollguid&gt;&#10;            &lt;sourceid&gt;6BDEDB028ED34BB4890A9012CFA4F8EC&lt;/sourceid&gt;&#10;            &lt;questiontext&gt;Your pet rock weighs 3.1 N on earth.  You take it on a trip to an asteroid with you.  On this asteroid, it weighs 0.3 N.  What is the acceleration due to gravity on the asteroid (in m/s2)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correctanswerindicator&gt;True&lt;/correctanswerindicator&gt;&#10;            &lt;acceptablevalue&gt;0.9&lt;/acceptablevalue&gt;&#10;            &lt;minvalue&gt;0.89&lt;/minvalue&gt;&#10;            &lt;maxvalue&gt;0.96&lt;/maxvalue&gt;&#10;            &lt;numericvaluetype&gt;1&lt;/numericvaluetype&gt;&#10;        &lt;/numeric&gt;&#10;    &lt;/questions&gt;&#10;&lt;/questionlist&gt;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AUTOOPENPOLL" val="True"/>
  <p:tag name="AUTOFORMATCHART" val="True"/>
  <p:tag name="TYPE" val="NumericSlide"/>
  <p:tag name="TPQUESTIONXML" val="﻿&lt;?xml version=&quot;1.0&quot; encoding=&quot;utf-8&quot;?&gt;&#10;&lt;questionlist&gt;&#10;    &lt;properties&gt;&#10;        &lt;guid&gt;54508DB8E49441B6B512141FFAD027C3&lt;/guid&gt;&#10;        &lt;description /&gt;&#10;        &lt;date&gt;9/7/2014 9:52:2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numeric&gt;&#10;            &lt;guid&gt;62B7919C3C6E44718B167ED7A6876E94&lt;/guid&gt;&#10;            &lt;repollguid&gt;FEE6554D03C24AAFBF5D0DC04BB1C573&lt;/repollguid&gt;&#10;            &lt;sourceid&gt;764A643F8B5547D28E59F744D5DEAC11&lt;/sourceid&gt;&#10;            &lt;questiontext&gt;You apply a constant force of 50.0 N to A block of ice on a smooth floor.  The block is initially at rest and after 10.0 seconds, you have moved it 35.0 meters.    What is the mass of the ice (in kg)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correctanswerindicator&gt;True&lt;/correctanswerindicator&gt;&#10;            &lt;acceptablevalue&gt;71&lt;/acceptablevalue&gt;&#10;            &lt;minvalue&gt;71&lt;/minvalue&gt;&#10;            &lt;maxvalue&gt;72&lt;/maxvalue&gt;&#10;            &lt;numericvaluetype&gt;1&lt;/numericvaluetype&gt;&#10;        &lt;/numeric&gt;&#10;    &lt;/questions&gt;&#10;&lt;/questionlist&gt;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47FB3EBD26674C23BE198FE2207566DF&lt;/guid&gt;&#10;        &lt;description /&gt;&#10;        &lt;date&gt;9/7/2014 9:00:10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5B77E4324C694C249DA1FBC954B4E2EC&lt;/guid&gt;&#10;            &lt;repollguid&gt;46A2ECF9998A43A687B45EFEB114F5C2&lt;/repollguid&gt;&#10;            &lt;sourceid&gt;5DB8744D75DF40C7B458235BE2FEDE6B&lt;/sourceid&gt;&#10;            &lt;questiontext&gt;What is the net force on the middle block in the figure to the right if m1=5 N, m2=10 N and m3=15 N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2CCED07A439E411BBC4AA6ED2C7F6895&lt;/guid&gt;&#10;                    &lt;answertext&gt;5 N upward&lt;/answertext&gt;&#10;                    &lt;valuetype&gt;-1&lt;/valuetype&gt;&#10;                &lt;/answer&gt;&#10;                &lt;answer&gt;&#10;                    &lt;guid&gt;A36496718A05403A94FEAACCCDCB4EA1&lt;/guid&gt;&#10;                    &lt;answertext&gt;15 N upward&lt;/answertext&gt;&#10;                    &lt;valuetype&gt;-1&lt;/valuetype&gt;&#10;                &lt;/answer&gt;&#10;                &lt;answer&gt;&#10;                    &lt;guid&gt;B596BFD6DC8B4D23B346CF72EF7D1190&lt;/guid&gt;&#10;                    &lt;answertext&gt;15 N downward&lt;/answertext&gt;&#10;                    &lt;valuetype&gt;-1&lt;/valuetype&gt;&#10;                &lt;/answer&gt;&#10;                &lt;answer&gt;&#10;                    &lt;guid&gt;9CABFD5C20874AD19A838DC5C9CFE9F7&lt;/guid&gt;&#10;                    &lt;answertext&gt;5 N downward&lt;/answertext&gt;&#10;                    &lt;valuetype&gt;-1&lt;/valuetype&gt;&#10;                &lt;/answer&gt;&#10;                &lt;answer&gt;&#10;                    &lt;guid&gt;9D473FEDDD0B496E82CC944AB52836AC&lt;/guid&gt;&#10;                    &lt;answertext&gt;0 N&lt;/answertext&gt;&#10;                    &lt;valuetype&gt;1&lt;/valuetype&gt;&#10;                &lt;/answer&gt;&#10;            &lt;/answers&gt;&#10;        &lt;/multichoice&gt;&#10;    &lt;/questions&gt;&#10;&lt;/questionlist&gt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5C45554F56C748C1A6DA02E9007DADFE&lt;/guid&gt;&#10;        &lt;description /&gt;&#10;        &lt;date&gt;9/7/2014 9:17:3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2D67E88F4BAE41D69EF88D4DA3987C73&lt;/guid&gt;&#10;            &lt;repollguid&gt;55DDEE7A3225462BAE82F6F6CE9C421A&lt;/repollguid&gt;&#10;            &lt;sourceid&gt;68678BABCF98471ABE8C50EBA3B96F65&lt;/sourceid&gt;&#10;            &lt;questiontext&gt;Heavier objects experience a greater force due to gravity than lighter objects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8B3586CFA7B348388EF773F5B408065E&lt;/guid&gt;&#10;                    &lt;answertext&gt;True&lt;/answertext&gt;&#10;                    &lt;valuetype&gt;1&lt;/valuetype&gt;&#10;                &lt;/answer&gt;&#10;                &lt;answer&gt;&#10;                    &lt;guid&gt;A5DFECBB2FCB488CBA2D8F5D3DF3858A&lt;/guid&gt;&#10;                    &lt;answertext&gt;False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5C45554F56C748C1A6DA02E9007DADFE&lt;/guid&gt;&#10;        &lt;description /&gt;&#10;        &lt;date&gt;9/7/2014 9:17:3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C9D0B30051AD4AADB70869EF92C3B39D&lt;/guid&gt;&#10;            &lt;repollguid&gt;55DDEE7A3225462BAE82F6F6CE9C421A&lt;/repollguid&gt;&#10;            &lt;sourceid&gt;68678BABCF98471ABE8C50EBA3B96F65&lt;/sourceid&gt;&#10;            &lt;questiontext&gt;Heavier objects experience a greater acceleration due to gravity than lighter objects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8B3586CFA7B348388EF773F5B408065E&lt;/guid&gt;&#10;                    &lt;answertext&gt;True&lt;/answertext&gt;&#10;                    &lt;valuetype&gt;-1&lt;/valuetype&gt;&#10;                &lt;/answer&gt;&#10;                &lt;answer&gt;&#10;                    &lt;guid&gt;A5DFECBB2FCB488CBA2D8F5D3DF3858A&lt;/guid&gt;&#10;                    &lt;answertext&gt;False&lt;/answertext&gt;&#10;                    &lt;valuetype&gt;1&lt;/valuetype&gt;&#10;                &lt;/answer&gt;&#10;            &lt;/answers&gt;&#10;        &lt;/multichoice&gt;&#10;    &lt;/questions&gt;&#10;&lt;/questionlist&gt;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238</Words>
  <Application>Microsoft Office PowerPoint</Application>
  <PresentationFormat>On-screen Show (4:3)</PresentationFormat>
  <Paragraphs>35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Chart</vt:lpstr>
      <vt:lpstr>What is the net force on the middle block in the figure to the right if m1=5 N, m2=10 N and m3=15 N.</vt:lpstr>
      <vt:lpstr>Heavier objects experience a greater force due to gravity than lighter objects.</vt:lpstr>
      <vt:lpstr>Heavier objects experience a greater acceleration due to gravity than lighter objects.</vt:lpstr>
      <vt:lpstr>You push a box across a rough floor with a constant speed by applying a constant horizontal force to it.  In this scenario…</vt:lpstr>
      <vt:lpstr>Your pet rock weighs 3.1 N on earth.  You take it on a trip to an asteroid with you.  On this asteroid, it weighs 0.3 N.  What is the acceleration due to gravity on the asteroid (in m/s2)?</vt:lpstr>
      <vt:lpstr>You apply a constant force of 50.0 N to a block of ice on a smooth, frictionless floor.  The block is initially at rest and after 10.0 seconds, you have moved it 35.0 meters.    What is the mass of the ice (in kg)?</vt:lpstr>
    </vt:vector>
  </TitlesOfParts>
  <Company>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Karl H. Frinkle</dc:creator>
  <cp:lastModifiedBy>Karl H. Frinkle</cp:lastModifiedBy>
  <cp:revision>24</cp:revision>
  <dcterms:created xsi:type="dcterms:W3CDTF">2014-09-07T13:45:12Z</dcterms:created>
  <dcterms:modified xsi:type="dcterms:W3CDTF">2014-09-10T15:56:59Z</dcterms:modified>
</cp:coreProperties>
</file>