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1" r:id="rId3"/>
    <p:sldId id="259" r:id="rId4"/>
    <p:sldId id="258" r:id="rId5"/>
    <p:sldId id="262" r:id="rId6"/>
    <p:sldId id="263" r:id="rId7"/>
    <p:sldId id="264" r:id="rId8"/>
    <p:sldId id="260" r:id="rId9"/>
  </p:sldIdLst>
  <p:sldSz cx="9144000" cy="6858000" type="screen4x3"/>
  <p:notesSz cx="6858000" cy="9144000"/>
  <p:custDataLst>
    <p:tags r:id="rId1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66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D88CB89-33C1-404B-95FA-86AD0A0660D4}"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14103505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8CB89-33C1-404B-95FA-86AD0A0660D4}"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1814709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8CB89-33C1-404B-95FA-86AD0A0660D4}"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17333608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8CB89-33C1-404B-95FA-86AD0A0660D4}"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1542540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88CB89-33C1-404B-95FA-86AD0A0660D4}"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3977154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D88CB89-33C1-404B-95FA-86AD0A0660D4}" type="datetimeFigureOut">
              <a:rPr lang="en-US" smtClean="0"/>
              <a:t>9/10/2014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274498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D88CB89-33C1-404B-95FA-86AD0A0660D4}" type="datetimeFigureOut">
              <a:rPr lang="en-US" smtClean="0"/>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1628272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D88CB89-33C1-404B-95FA-86AD0A0660D4}" type="datetimeFigureOut">
              <a:rPr lang="en-US" smtClean="0"/>
              <a:t>9/10/2014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21251480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88CB89-33C1-404B-95FA-86AD0A0660D4}" type="datetimeFigureOut">
              <a:rPr lang="en-US" smtClean="0"/>
              <a:t>9/10/2014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427641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88CB89-33C1-404B-95FA-86AD0A0660D4}" type="datetimeFigureOut">
              <a:rPr lang="en-US" smtClean="0"/>
              <a:t>9/10/2014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97104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88CB89-33C1-404B-95FA-86AD0A0660D4}" type="datetimeFigureOut">
              <a:rPr lang="en-US" smtClean="0"/>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4033058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D88CB89-33C1-404B-95FA-86AD0A0660D4}" type="datetimeFigureOut">
              <a:rPr lang="en-US" smtClean="0"/>
              <a:t>9/10/2014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CA0F3F-13CA-44CE-8D2A-72A4CB9B6735}" type="slidenum">
              <a:rPr lang="en-US" smtClean="0"/>
              <a:t>‹#›</a:t>
            </a:fld>
            <a:endParaRPr lang="en-US"/>
          </a:p>
        </p:txBody>
      </p:sp>
    </p:spTree>
    <p:extLst>
      <p:ext uri="{BB962C8B-B14F-4D97-AF65-F5344CB8AC3E}">
        <p14:creationId xmlns:p14="http://schemas.microsoft.com/office/powerpoint/2010/main" val="3022811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88CB89-33C1-404B-95FA-86AD0A0660D4}" type="datetimeFigureOut">
              <a:rPr lang="en-US" smtClean="0"/>
              <a:t>9/10/2014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A0F3F-13CA-44CE-8D2A-72A4CB9B6735}" type="slidenum">
              <a:rPr lang="en-US" smtClean="0"/>
              <a:t>‹#›</a:t>
            </a:fld>
            <a:endParaRPr lang="en-US"/>
          </a:p>
        </p:txBody>
      </p:sp>
    </p:spTree>
    <p:extLst>
      <p:ext uri="{BB962C8B-B14F-4D97-AF65-F5344CB8AC3E}">
        <p14:creationId xmlns:p14="http://schemas.microsoft.com/office/powerpoint/2010/main" val="8032243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ags" Target="../tags/tag3.xml"/><Relationship Id="rId7" Type="http://schemas.openxmlformats.org/officeDocument/2006/relationships/oleObject" Target="../embeddings/oleObject1.bin"/><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s>
</file>

<file path=ppt/slides/_rels/slide2.xml.rels><?xml version="1.0" encoding="UTF-8" standalone="yes"?>
<Relationships xmlns="http://schemas.openxmlformats.org/package/2006/relationships"><Relationship Id="rId8" Type="http://schemas.openxmlformats.org/officeDocument/2006/relationships/image" Target="../media/image2.emf"/><Relationship Id="rId3" Type="http://schemas.openxmlformats.org/officeDocument/2006/relationships/tags" Target="../tags/tag7.xml"/><Relationship Id="rId7" Type="http://schemas.openxmlformats.org/officeDocument/2006/relationships/oleObject" Target="../embeddings/oleObject2.bin"/><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9.xml"/><Relationship Id="rId4" Type="http://schemas.openxmlformats.org/officeDocument/2006/relationships/tags" Target="../tags/tag8.xml"/><Relationship Id="rId9"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tags" Target="../tags/tag11.xml"/><Relationship Id="rId7" Type="http://schemas.openxmlformats.org/officeDocument/2006/relationships/oleObject" Target="../embeddings/oleObject3.bin"/><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slideLayout" Target="../slideLayouts/slideLayout12.xml"/><Relationship Id="rId5" Type="http://schemas.openxmlformats.org/officeDocument/2006/relationships/tags" Target="../tags/tag13.xml"/><Relationship Id="rId4" Type="http://schemas.openxmlformats.org/officeDocument/2006/relationships/tags" Target="../tags/tag12.xml"/><Relationship Id="rId9" Type="http://schemas.openxmlformats.org/officeDocument/2006/relationships/image" Target="../media/image5.png"/></Relationships>
</file>

<file path=ppt/slides/_rels/slide4.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tags" Target="../tags/tag15.xml"/><Relationship Id="rId7" Type="http://schemas.openxmlformats.org/officeDocument/2006/relationships/oleObject" Target="../embeddings/oleObject4.bin"/><Relationship Id="rId2" Type="http://schemas.openxmlformats.org/officeDocument/2006/relationships/tags" Target="../tags/tag14.xml"/><Relationship Id="rId1" Type="http://schemas.openxmlformats.org/officeDocument/2006/relationships/vmlDrawing" Target="../drawings/vmlDrawing4.vml"/><Relationship Id="rId6" Type="http://schemas.openxmlformats.org/officeDocument/2006/relationships/slideLayout" Target="../slideLayouts/slideLayout12.xml"/><Relationship Id="rId5" Type="http://schemas.openxmlformats.org/officeDocument/2006/relationships/tags" Target="../tags/tag17.xml"/><Relationship Id="rId4" Type="http://schemas.openxmlformats.org/officeDocument/2006/relationships/tags" Target="../tags/tag16.xml"/><Relationship Id="rId9" Type="http://schemas.openxmlformats.org/officeDocument/2006/relationships/image" Target="../media/image7.jpg"/></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19.xml"/><Relationship Id="rId7" Type="http://schemas.openxmlformats.org/officeDocument/2006/relationships/image" Target="../media/image9.png"/><Relationship Id="rId2" Type="http://schemas.openxmlformats.org/officeDocument/2006/relationships/tags" Target="../tags/tag18.xml"/><Relationship Id="rId1" Type="http://schemas.openxmlformats.org/officeDocument/2006/relationships/vmlDrawing" Target="../drawings/vmlDrawing5.vml"/><Relationship Id="rId6" Type="http://schemas.openxmlformats.org/officeDocument/2006/relationships/slideLayout" Target="../slideLayouts/slideLayout12.xml"/><Relationship Id="rId5" Type="http://schemas.openxmlformats.org/officeDocument/2006/relationships/tags" Target="../tags/tag21.xml"/><Relationship Id="rId4" Type="http://schemas.openxmlformats.org/officeDocument/2006/relationships/tags" Target="../tags/tag20.xml"/><Relationship Id="rId9" Type="http://schemas.openxmlformats.org/officeDocument/2006/relationships/image" Target="../media/image8.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23.xml"/><Relationship Id="rId7" Type="http://schemas.openxmlformats.org/officeDocument/2006/relationships/image" Target="../media/image11.png"/><Relationship Id="rId2" Type="http://schemas.openxmlformats.org/officeDocument/2006/relationships/tags" Target="../tags/tag22.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25.xml"/><Relationship Id="rId4" Type="http://schemas.openxmlformats.org/officeDocument/2006/relationships/tags" Target="../tags/tag24.xml"/><Relationship Id="rId9" Type="http://schemas.openxmlformats.org/officeDocument/2006/relationships/image" Target="../media/image10.emf"/></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tags" Target="../tags/tag27.xml"/><Relationship Id="rId7" Type="http://schemas.openxmlformats.org/officeDocument/2006/relationships/image" Target="../media/image11.png"/><Relationship Id="rId2" Type="http://schemas.openxmlformats.org/officeDocument/2006/relationships/tags" Target="../tags/tag26.xml"/><Relationship Id="rId1" Type="http://schemas.openxmlformats.org/officeDocument/2006/relationships/vmlDrawing" Target="../drawings/vmlDrawing7.vml"/><Relationship Id="rId6" Type="http://schemas.openxmlformats.org/officeDocument/2006/relationships/slideLayout" Target="../slideLayouts/slideLayout12.xml"/><Relationship Id="rId5" Type="http://schemas.openxmlformats.org/officeDocument/2006/relationships/tags" Target="../tags/tag29.xml"/><Relationship Id="rId4" Type="http://schemas.openxmlformats.org/officeDocument/2006/relationships/tags" Target="../tags/tag28.xml"/><Relationship Id="rId9" Type="http://schemas.openxmlformats.org/officeDocument/2006/relationships/image" Target="../media/image12.emf"/></Relationships>
</file>

<file path=ppt/slides/_rels/slide8.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13.emf"/><Relationship Id="rId2" Type="http://schemas.openxmlformats.org/officeDocument/2006/relationships/tags" Target="../tags/tag30.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image" Target="../media/image14.png"/><Relationship Id="rId4"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2316162"/>
          </a:xfrm>
        </p:spPr>
        <p:txBody>
          <a:bodyPr>
            <a:normAutofit/>
          </a:bodyPr>
          <a:lstStyle/>
          <a:p>
            <a:pPr algn="l"/>
            <a:r>
              <a:rPr lang="en-US" sz="2400" dirty="0" smtClean="0"/>
              <a:t>Suppose that a person is standing on a scale in an elevator when the elevator begins to accelerate upward. According to Newton's Third Law, one of the following forces will be equal and opposite to the force the person exerts on the scale (which is what the scale will read). Choose that force.</a:t>
            </a:r>
            <a:endParaRPr lang="en-US" sz="2400" dirty="0"/>
          </a:p>
        </p:txBody>
      </p:sp>
      <p:sp>
        <p:nvSpPr>
          <p:cNvPr id="3" name="TPAnswers"/>
          <p:cNvSpPr>
            <a:spLocks noGrp="1"/>
          </p:cNvSpPr>
          <p:nvPr>
            <p:ph type="body" idx="1"/>
            <p:custDataLst>
              <p:tags r:id="rId3"/>
            </p:custDataLst>
          </p:nvPr>
        </p:nvSpPr>
        <p:spPr>
          <a:xfrm>
            <a:off x="457200" y="2514600"/>
            <a:ext cx="4114800" cy="3611563"/>
          </a:xfrm>
        </p:spPr>
        <p:txBody>
          <a:bodyPr>
            <a:normAutofit fontScale="77500" lnSpcReduction="20000"/>
          </a:bodyPr>
          <a:lstStyle/>
          <a:p>
            <a:pPr marL="514350" indent="-514350">
              <a:buFont typeface="Arial" pitchFamily="34" charset="0"/>
              <a:buAutoNum type="alphaUcPeriod"/>
            </a:pPr>
            <a:r>
              <a:rPr lang="en-US" dirty="0" smtClean="0"/>
              <a:t>The normal force exerted on the person.</a:t>
            </a:r>
          </a:p>
          <a:p>
            <a:pPr marL="514350" indent="-514350">
              <a:buFont typeface="Arial" pitchFamily="34" charset="0"/>
              <a:buAutoNum type="alphaUcPeriod"/>
            </a:pPr>
            <a:r>
              <a:rPr lang="en-US" dirty="0" smtClean="0"/>
              <a:t>The person's mass times their acceleration.</a:t>
            </a:r>
          </a:p>
          <a:p>
            <a:pPr marL="514350" indent="-514350">
              <a:buFont typeface="Arial" pitchFamily="34" charset="0"/>
              <a:buAutoNum type="alphaUcPeriod"/>
            </a:pPr>
            <a:r>
              <a:rPr lang="en-US" dirty="0" smtClean="0"/>
              <a:t>The person's weight.</a:t>
            </a:r>
          </a:p>
          <a:p>
            <a:pPr marL="514350" indent="-514350">
              <a:buFont typeface="Arial" pitchFamily="34" charset="0"/>
              <a:buAutoNum type="alphaUcPeriod"/>
            </a:pPr>
            <a:r>
              <a:rPr lang="en-US" dirty="0" smtClean="0"/>
              <a:t>None of the choices is the appropriate third law pair.</a:t>
            </a:r>
          </a:p>
          <a:p>
            <a:pPr marL="514350" indent="-514350">
              <a:buFont typeface="Arial" pitchFamily="34" charset="0"/>
              <a:buAutoNum type="alphaUcPeriod"/>
            </a:pPr>
            <a:r>
              <a:rPr lang="en-US" dirty="0" smtClean="0"/>
              <a:t>The force exerted on the scale by the elevator.</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30169414"/>
              </p:ext>
            </p:extLst>
          </p:nvPr>
        </p:nvGraphicFramePr>
        <p:xfrm>
          <a:off x="5410200" y="2743200"/>
          <a:ext cx="3670300" cy="4000500"/>
        </p:xfrm>
        <a:graphic>
          <a:graphicData uri="http://schemas.openxmlformats.org/presentationml/2006/ole">
            <mc:AlternateContent xmlns:mc="http://schemas.openxmlformats.org/markup-compatibility/2006">
              <mc:Choice xmlns:v="urn:schemas-microsoft-com:vml" Requires="v">
                <p:oleObj spid="_x0000_s1039"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5410200" y="2743200"/>
                        <a:ext cx="3670300" cy="4000500"/>
                      </a:xfrm>
                      <a:prstGeom prst="rect">
                        <a:avLst/>
                      </a:prstGeom>
                    </p:spPr>
                  </p:pic>
                </p:oleObj>
              </mc:Fallback>
            </mc:AlternateContent>
          </a:graphicData>
        </a:graphic>
      </p:graphicFrame>
      <p:sp>
        <p:nvSpPr>
          <p:cNvPr id="5" name="CAI1"/>
          <p:cNvSpPr/>
          <p:nvPr>
            <p:custDataLst>
              <p:tags r:id="rId5"/>
            </p:custDataLst>
          </p:nvPr>
        </p:nvSpPr>
        <p:spPr>
          <a:xfrm>
            <a:off x="1037590" y="2560320"/>
            <a:ext cx="3353435" cy="6096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5390459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152400" y="152400"/>
            <a:ext cx="4876800" cy="3429000"/>
          </a:xfrm>
        </p:spPr>
        <p:txBody>
          <a:bodyPr>
            <a:noAutofit/>
          </a:bodyPr>
          <a:lstStyle/>
          <a:p>
            <a:pPr algn="l"/>
            <a:r>
              <a:rPr lang="en-US" sz="2800" dirty="0"/>
              <a:t>In the diagram </a:t>
            </a:r>
            <a:r>
              <a:rPr lang="en-US" sz="2800" dirty="0" smtClean="0"/>
              <a:t>to the right, </a:t>
            </a:r>
            <a:r>
              <a:rPr lang="en-US" sz="2800" dirty="0"/>
              <a:t>a ball is flying through the air after being thrown. One of the forces drawn on it is inappropriate, inaccurate, or not a real force. Which one is it?</a:t>
            </a:r>
          </a:p>
        </p:txBody>
      </p:sp>
      <p:sp>
        <p:nvSpPr>
          <p:cNvPr id="3" name="TPAnswers"/>
          <p:cNvSpPr>
            <a:spLocks noGrp="1"/>
          </p:cNvSpPr>
          <p:nvPr>
            <p:ph type="body" idx="1"/>
            <p:custDataLst>
              <p:tags r:id="rId3"/>
            </p:custDataLst>
          </p:nvPr>
        </p:nvSpPr>
        <p:spPr>
          <a:xfrm>
            <a:off x="457200" y="3581400"/>
            <a:ext cx="4114800" cy="2544763"/>
          </a:xfrm>
        </p:spPr>
        <p:txBody>
          <a:bodyPr>
            <a:normAutofit fontScale="85000" lnSpcReduction="20000"/>
          </a:bodyPr>
          <a:lstStyle/>
          <a:p>
            <a:pPr marL="514350" indent="-514350">
              <a:buFont typeface="Arial" pitchFamily="34" charset="0"/>
              <a:buAutoNum type="alphaUcPeriod"/>
            </a:pPr>
            <a:r>
              <a:rPr lang="en-US" dirty="0" smtClean="0"/>
              <a:t>F</a:t>
            </a:r>
            <a:r>
              <a:rPr lang="en-US" baseline="-25000" dirty="0" smtClean="0"/>
              <a:t>air </a:t>
            </a:r>
            <a:r>
              <a:rPr lang="en-US" dirty="0" smtClean="0"/>
              <a:t>, the force of air resistance.</a:t>
            </a:r>
          </a:p>
          <a:p>
            <a:pPr marL="514350" indent="-514350">
              <a:buFont typeface="Arial" pitchFamily="34" charset="0"/>
              <a:buAutoNum type="alphaUcPeriod"/>
            </a:pPr>
            <a:r>
              <a:rPr lang="en-US" dirty="0" smtClean="0"/>
              <a:t>F</a:t>
            </a:r>
            <a:r>
              <a:rPr lang="en-US" baseline="-25000" dirty="0" smtClean="0"/>
              <a:t>t </a:t>
            </a:r>
            <a:r>
              <a:rPr lang="en-US" dirty="0" smtClean="0"/>
              <a:t>, the force of the throw.</a:t>
            </a:r>
          </a:p>
          <a:p>
            <a:pPr marL="514350" indent="-514350">
              <a:buFont typeface="Arial" pitchFamily="34" charset="0"/>
              <a:buAutoNum type="alphaUcPeriod"/>
            </a:pPr>
            <a:r>
              <a:rPr lang="en-US" dirty="0" err="1" smtClean="0"/>
              <a:t>F</a:t>
            </a:r>
            <a:r>
              <a:rPr lang="en-US" baseline="-25000" dirty="0" err="1" smtClean="0"/>
              <a:t>g</a:t>
            </a:r>
            <a:r>
              <a:rPr lang="en-US" baseline="-25000" dirty="0" smtClean="0"/>
              <a:t> </a:t>
            </a:r>
            <a:r>
              <a:rPr lang="en-US" dirty="0" smtClean="0"/>
              <a:t>, the force of gravity.</a:t>
            </a:r>
          </a:p>
          <a:p>
            <a:pPr marL="514350" indent="-514350">
              <a:buFont typeface="Arial" pitchFamily="34" charset="0"/>
              <a:buAutoNum type="alphaUcPeriod"/>
            </a:pPr>
            <a:r>
              <a:rPr lang="en-US" dirty="0" smtClean="0"/>
              <a:t>All of the forces are ok.</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249568269"/>
              </p:ext>
            </p:extLst>
          </p:nvPr>
        </p:nvGraphicFramePr>
        <p:xfrm>
          <a:off x="4508500" y="3733800"/>
          <a:ext cx="4572000" cy="3009900"/>
        </p:xfrm>
        <a:graphic>
          <a:graphicData uri="http://schemas.openxmlformats.org/presentationml/2006/ole">
            <mc:AlternateContent xmlns:mc="http://schemas.openxmlformats.org/markup-compatibility/2006">
              <mc:Choice xmlns:v="urn:schemas-microsoft-com:vml" Requires="v">
                <p:oleObj spid="_x0000_s5128"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733800"/>
                        <a:ext cx="4572000" cy="30099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715000" y="914400"/>
            <a:ext cx="2857500" cy="1809750"/>
          </a:xfrm>
          <a:prstGeom prst="rect">
            <a:avLst/>
          </a:prstGeom>
        </p:spPr>
      </p:pic>
      <p:sp>
        <p:nvSpPr>
          <p:cNvPr id="6" name="CAI1"/>
          <p:cNvSpPr/>
          <p:nvPr>
            <p:custDataLst>
              <p:tags r:id="rId5"/>
            </p:custDataLst>
          </p:nvPr>
        </p:nvSpPr>
        <p:spPr>
          <a:xfrm>
            <a:off x="1037590" y="4285488"/>
            <a:ext cx="2705608" cy="740664"/>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363421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0" y="0"/>
            <a:ext cx="9067800" cy="1371600"/>
          </a:xfrm>
        </p:spPr>
        <p:txBody>
          <a:bodyPr>
            <a:noAutofit/>
          </a:bodyPr>
          <a:lstStyle/>
          <a:p>
            <a:pPr algn="l"/>
            <a:r>
              <a:rPr lang="en-US" sz="2200" dirty="0" smtClean="0"/>
              <a:t>Four blocks are placed on a frictionless table. A single horizontal force is applied to each of them. The masses of the blocks and the magnitudes of the applied forces are shown. Which of the blocks has the greatest rate of change in velocity?</a:t>
            </a:r>
            <a:endParaRPr lang="en-US" sz="2200" dirty="0"/>
          </a:p>
        </p:txBody>
      </p:sp>
      <p:sp>
        <p:nvSpPr>
          <p:cNvPr id="3" name="TPAnswers"/>
          <p:cNvSpPr>
            <a:spLocks noGrp="1"/>
          </p:cNvSpPr>
          <p:nvPr>
            <p:ph type="body" idx="1"/>
            <p:custDataLst>
              <p:tags r:id="rId3"/>
            </p:custDataLst>
          </p:nvPr>
        </p:nvSpPr>
        <p:spPr>
          <a:xfrm>
            <a:off x="457200" y="3733800"/>
            <a:ext cx="4114800" cy="2392363"/>
          </a:xfrm>
        </p:spPr>
        <p:txBody>
          <a:bodyPr>
            <a:normAutofit fontScale="92500" lnSpcReduction="20000"/>
          </a:bodyPr>
          <a:lstStyle/>
          <a:p>
            <a:pPr marL="514350" indent="-514350">
              <a:buFont typeface="Arial" pitchFamily="34" charset="0"/>
              <a:buAutoNum type="alphaUcPeriod"/>
            </a:pPr>
            <a:r>
              <a:rPr lang="en-US" dirty="0" smtClean="0"/>
              <a:t>Block 1</a:t>
            </a:r>
          </a:p>
          <a:p>
            <a:pPr marL="514350" indent="-514350">
              <a:buFont typeface="Arial" pitchFamily="34" charset="0"/>
              <a:buAutoNum type="alphaUcPeriod"/>
            </a:pPr>
            <a:r>
              <a:rPr lang="en-US" dirty="0" smtClean="0"/>
              <a:t>Block 2</a:t>
            </a:r>
          </a:p>
          <a:p>
            <a:pPr marL="514350" indent="-514350">
              <a:buFont typeface="Arial" pitchFamily="34" charset="0"/>
              <a:buAutoNum type="alphaUcPeriod"/>
            </a:pPr>
            <a:r>
              <a:rPr lang="en-US" dirty="0" smtClean="0"/>
              <a:t>Block 3</a:t>
            </a:r>
          </a:p>
          <a:p>
            <a:pPr marL="514350" indent="-514350">
              <a:buFont typeface="Arial" pitchFamily="34" charset="0"/>
              <a:buAutoNum type="alphaUcPeriod"/>
            </a:pPr>
            <a:r>
              <a:rPr lang="en-US" dirty="0" smtClean="0"/>
              <a:t>Block 4</a:t>
            </a:r>
            <a:endParaRPr lang="en-US" dirty="0"/>
          </a:p>
          <a:p>
            <a:pPr marL="514350" indent="-514350">
              <a:buFont typeface="Arial" pitchFamily="34" charset="0"/>
              <a:buAutoNum type="alphaUcPeriod"/>
            </a:pPr>
            <a:r>
              <a:rPr lang="en-US" dirty="0" smtClean="0"/>
              <a:t>They are equal</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620649302"/>
              </p:ext>
            </p:extLst>
          </p:nvPr>
        </p:nvGraphicFramePr>
        <p:xfrm>
          <a:off x="4508500" y="3124200"/>
          <a:ext cx="4572000" cy="3619500"/>
        </p:xfrm>
        <a:graphic>
          <a:graphicData uri="http://schemas.openxmlformats.org/presentationml/2006/ole">
            <mc:AlternateContent xmlns:mc="http://schemas.openxmlformats.org/markup-compatibility/2006">
              <mc:Choice xmlns:v="urn:schemas-microsoft-com:vml" Requires="v">
                <p:oleObj spid="_x0000_s2062"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124200"/>
                        <a:ext cx="4572000" cy="36195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371600" y="1371600"/>
            <a:ext cx="6049220" cy="1933845"/>
          </a:xfrm>
          <a:prstGeom prst="rect">
            <a:avLst/>
          </a:prstGeom>
        </p:spPr>
      </p:pic>
      <p:sp>
        <p:nvSpPr>
          <p:cNvPr id="6" name="CAI1"/>
          <p:cNvSpPr/>
          <p:nvPr>
            <p:custDataLst>
              <p:tags r:id="rId5"/>
            </p:custDataLst>
          </p:nvPr>
        </p:nvSpPr>
        <p:spPr>
          <a:xfrm>
            <a:off x="1037590" y="5059680"/>
            <a:ext cx="1220788" cy="45720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37294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PQuestion"/>
          <p:cNvSpPr>
            <a:spLocks noGrp="1"/>
          </p:cNvSpPr>
          <p:nvPr>
            <p:ph type="title"/>
          </p:nvPr>
        </p:nvSpPr>
        <p:spPr>
          <a:xfrm>
            <a:off x="457200" y="274638"/>
            <a:ext cx="8229600" cy="1143000"/>
          </a:xfrm>
        </p:spPr>
        <p:txBody>
          <a:bodyPr>
            <a:noAutofit/>
          </a:bodyPr>
          <a:lstStyle/>
          <a:p>
            <a:pPr algn="r"/>
            <a:r>
              <a:rPr lang="en-US" sz="2800" dirty="0" smtClean="0"/>
              <a:t>A person pushes two boxes with a horizontal force of 100 N on a frictionless floor.  Here, m</a:t>
            </a:r>
            <a:r>
              <a:rPr lang="en-US" sz="2800" baseline="-25000" dirty="0" smtClean="0"/>
              <a:t>1</a:t>
            </a:r>
            <a:r>
              <a:rPr lang="en-US" sz="2800" dirty="0" smtClean="0"/>
              <a:t> &gt; m</a:t>
            </a:r>
            <a:r>
              <a:rPr lang="en-US" sz="2800" baseline="-25000" dirty="0" smtClean="0"/>
              <a:t>2</a:t>
            </a:r>
            <a:r>
              <a:rPr lang="en-US" sz="2800" dirty="0" smtClean="0"/>
              <a:t>.  Which of the following is correct?</a:t>
            </a:r>
            <a:endParaRPr lang="en-US" sz="2800" dirty="0"/>
          </a:p>
        </p:txBody>
      </p:sp>
      <p:sp>
        <p:nvSpPr>
          <p:cNvPr id="3" name="TPAnswers"/>
          <p:cNvSpPr>
            <a:spLocks noGrp="1"/>
          </p:cNvSpPr>
          <p:nvPr>
            <p:ph type="body" idx="1"/>
            <p:custDataLst>
              <p:tags r:id="rId3"/>
            </p:custDataLst>
          </p:nvPr>
        </p:nvSpPr>
        <p:spPr>
          <a:xfrm>
            <a:off x="0" y="3505200"/>
            <a:ext cx="3886200" cy="3200400"/>
          </a:xfrm>
        </p:spPr>
        <p:txBody>
          <a:bodyPr>
            <a:normAutofit fontScale="55000" lnSpcReduction="20000"/>
          </a:bodyPr>
          <a:lstStyle/>
          <a:p>
            <a:pPr marL="514350" indent="-514350">
              <a:buFont typeface="Arial" pitchFamily="34" charset="0"/>
              <a:buAutoNum type="alphaUcPeriod"/>
            </a:pPr>
            <a:r>
              <a:rPr lang="en-US" dirty="0" smtClean="0"/>
              <a:t>Blue box pushes on yellow box with 100 N force, and yellow box pushes on blue box with 100 N force.</a:t>
            </a:r>
          </a:p>
          <a:p>
            <a:pPr marL="514350" indent="-514350">
              <a:buFont typeface="Arial" pitchFamily="34" charset="0"/>
              <a:buAutoNum type="alphaUcPeriod"/>
            </a:pPr>
            <a:r>
              <a:rPr lang="en-US" dirty="0" smtClean="0"/>
              <a:t>Blue box pushes on yellow box harder than yellow box pushing on blue box.</a:t>
            </a:r>
          </a:p>
          <a:p>
            <a:pPr marL="514350" indent="-514350">
              <a:buFont typeface="Arial" pitchFamily="34" charset="0"/>
              <a:buAutoNum type="alphaUcPeriod"/>
            </a:pPr>
            <a:r>
              <a:rPr lang="en-US" dirty="0" smtClean="0"/>
              <a:t>The forces of the pushes on each other are equal but less than 100 N.</a:t>
            </a:r>
          </a:p>
          <a:p>
            <a:pPr marL="514350" indent="-514350">
              <a:buFont typeface="Arial" pitchFamily="34" charset="0"/>
              <a:buAutoNum type="alphaUcPeriod"/>
            </a:pPr>
            <a:r>
              <a:rPr lang="en-US" dirty="0" smtClean="0"/>
              <a:t>The boxes will not begin to move unless the total weight of the two boxes is less than 100 N.</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667403652"/>
              </p:ext>
            </p:extLst>
          </p:nvPr>
        </p:nvGraphicFramePr>
        <p:xfrm>
          <a:off x="4508500" y="1600200"/>
          <a:ext cx="4572000" cy="5143500"/>
        </p:xfrm>
        <a:graphic>
          <a:graphicData uri="http://schemas.openxmlformats.org/presentationml/2006/ole">
            <mc:AlternateContent xmlns:mc="http://schemas.openxmlformats.org/markup-compatibility/2006">
              <mc:Choice xmlns:v="urn:schemas-microsoft-com:vml" Requires="v">
                <p:oleObj spid="_x0000_s3085"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1600200"/>
                        <a:ext cx="4572000" cy="5143500"/>
                      </a:xfrm>
                      <a:prstGeom prst="rect">
                        <a:avLst/>
                      </a:prstGeom>
                    </p:spPr>
                  </p:pic>
                </p:oleObj>
              </mc:Fallback>
            </mc:AlternateContent>
          </a:graphicData>
        </a:graphic>
      </p:graphicFrame>
      <p:pic>
        <p:nvPicPr>
          <p:cNvPr id="5" name="Picture 4"/>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914400" y="1143000"/>
            <a:ext cx="3429000" cy="2286000"/>
          </a:xfrm>
          <a:prstGeom prst="rect">
            <a:avLst/>
          </a:prstGeom>
        </p:spPr>
      </p:pic>
      <p:sp>
        <p:nvSpPr>
          <p:cNvPr id="6" name="CAI1"/>
          <p:cNvSpPr/>
          <p:nvPr>
            <p:custDataLst>
              <p:tags r:id="rId5"/>
            </p:custDataLst>
          </p:nvPr>
        </p:nvSpPr>
        <p:spPr>
          <a:xfrm>
            <a:off x="580390" y="5141976"/>
            <a:ext cx="3157728" cy="713232"/>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497308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66800" y="-228600"/>
            <a:ext cx="7924800" cy="2675923"/>
          </a:xfrm>
          <a:prstGeom prst="rect">
            <a:avLst/>
          </a:prstGeom>
        </p:spPr>
      </p:pic>
      <p:sp>
        <p:nvSpPr>
          <p:cNvPr id="2" name="TPQuestion"/>
          <p:cNvSpPr>
            <a:spLocks noGrp="1"/>
          </p:cNvSpPr>
          <p:nvPr>
            <p:ph type="title"/>
          </p:nvPr>
        </p:nvSpPr>
        <p:spPr>
          <a:xfrm>
            <a:off x="152400" y="2514600"/>
            <a:ext cx="8686800" cy="1219200"/>
          </a:xfrm>
        </p:spPr>
        <p:txBody>
          <a:bodyPr>
            <a:noAutofit/>
          </a:bodyPr>
          <a:lstStyle/>
          <a:p>
            <a:pPr algn="l"/>
            <a:r>
              <a:rPr lang="en-US" sz="2400" dirty="0"/>
              <a:t>A block sits at rest on a frictionless surface. Which of the following sketches most closely resembles the correct </a:t>
            </a:r>
            <a:r>
              <a:rPr lang="en-US" sz="2400" dirty="0" err="1"/>
              <a:t>freebody</a:t>
            </a:r>
            <a:r>
              <a:rPr lang="en-US" sz="2400" dirty="0"/>
              <a:t> diagram for all forces acting on the block? Each red arrow represents a force. Observe their number and direction, but ignore their lengths.</a:t>
            </a:r>
          </a:p>
        </p:txBody>
      </p:sp>
      <p:sp>
        <p:nvSpPr>
          <p:cNvPr id="3" name="TPAnswers"/>
          <p:cNvSpPr>
            <a:spLocks noGrp="1"/>
          </p:cNvSpPr>
          <p:nvPr>
            <p:ph type="body" idx="1"/>
            <p:custDataLst>
              <p:tags r:id="rId3"/>
            </p:custDataLst>
          </p:nvPr>
        </p:nvSpPr>
        <p:spPr>
          <a:xfrm>
            <a:off x="457200" y="4267200"/>
            <a:ext cx="4114800" cy="1858963"/>
          </a:xfrm>
        </p:spPr>
        <p:txBody>
          <a:bodyPr>
            <a:normAutofit fontScale="92500" lnSpcReduction="20000"/>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a:t>D</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364863475"/>
              </p:ext>
            </p:extLst>
          </p:nvPr>
        </p:nvGraphicFramePr>
        <p:xfrm>
          <a:off x="4508500" y="4038600"/>
          <a:ext cx="4572000" cy="2705100"/>
        </p:xfrm>
        <a:graphic>
          <a:graphicData uri="http://schemas.openxmlformats.org/presentationml/2006/ole">
            <mc:AlternateContent xmlns:mc="http://schemas.openxmlformats.org/markup-compatibility/2006">
              <mc:Choice xmlns:v="urn:schemas-microsoft-com:vml" Requires="v">
                <p:oleObj spid="_x0000_s6151"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4038600"/>
                        <a:ext cx="4572000" cy="2705100"/>
                      </a:xfrm>
                      <a:prstGeom prst="rect">
                        <a:avLst/>
                      </a:prstGeom>
                    </p:spPr>
                  </p:pic>
                </p:oleObj>
              </mc:Fallback>
            </mc:AlternateContent>
          </a:graphicData>
        </a:graphic>
      </p:graphicFrame>
      <p:sp>
        <p:nvSpPr>
          <p:cNvPr id="6" name="CAI1"/>
          <p:cNvSpPr/>
          <p:nvPr>
            <p:custDataLst>
              <p:tags r:id="rId5"/>
            </p:custDataLst>
          </p:nvPr>
        </p:nvSpPr>
        <p:spPr>
          <a:xfrm>
            <a:off x="1037590" y="4312920"/>
            <a:ext cx="331788" cy="36576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217592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381000"/>
            <a:ext cx="9144000" cy="2514600"/>
          </a:xfrm>
          <a:prstGeom prst="rect">
            <a:avLst/>
          </a:prstGeom>
        </p:spPr>
      </p:pic>
      <p:sp>
        <p:nvSpPr>
          <p:cNvPr id="2" name="TPQuestion"/>
          <p:cNvSpPr>
            <a:spLocks noGrp="1"/>
          </p:cNvSpPr>
          <p:nvPr>
            <p:ph type="title"/>
          </p:nvPr>
        </p:nvSpPr>
        <p:spPr>
          <a:xfrm>
            <a:off x="11349" y="1371600"/>
            <a:ext cx="9144000" cy="1676400"/>
          </a:xfrm>
        </p:spPr>
        <p:txBody>
          <a:bodyPr>
            <a:noAutofit/>
          </a:bodyPr>
          <a:lstStyle/>
          <a:p>
            <a:pPr algn="l"/>
            <a:r>
              <a:rPr lang="en-US" sz="2400" dirty="0"/>
              <a:t>Now, the same block moves with a constant velocity to the right on the frictionless surface. Which of the following most closely resembles the correct </a:t>
            </a:r>
            <a:r>
              <a:rPr lang="en-US" sz="2400" dirty="0" err="1"/>
              <a:t>freebody</a:t>
            </a:r>
            <a:r>
              <a:rPr lang="en-US" sz="2400" dirty="0"/>
              <a:t> diagram for all forces acting on the block? </a:t>
            </a:r>
          </a:p>
        </p:txBody>
      </p:sp>
      <p:sp>
        <p:nvSpPr>
          <p:cNvPr id="3" name="TPAnswers"/>
          <p:cNvSpPr>
            <a:spLocks noGrp="1"/>
          </p:cNvSpPr>
          <p:nvPr>
            <p:ph type="body" idx="1"/>
            <p:custDataLst>
              <p:tags r:id="rId3"/>
            </p:custDataLst>
          </p:nvPr>
        </p:nvSpPr>
        <p:spPr>
          <a:xfrm>
            <a:off x="457200" y="3429000"/>
            <a:ext cx="4114800" cy="2697163"/>
          </a:xfrm>
        </p:spPr>
        <p:txBody>
          <a:bodyPr>
            <a:normAutofit lnSpcReduction="10000"/>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D</a:t>
            </a:r>
          </a:p>
          <a:p>
            <a:pPr marL="514350" indent="-514350">
              <a:buFont typeface="Arial" pitchFamily="34" charset="0"/>
              <a:buAutoNum type="alphaUcPeriod"/>
            </a:pPr>
            <a:r>
              <a:rPr lang="en-US" dirty="0"/>
              <a:t>E</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868856087"/>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7173"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352800"/>
                        <a:ext cx="4572000" cy="3390900"/>
                      </a:xfrm>
                      <a:prstGeom prst="rect">
                        <a:avLst/>
                      </a:prstGeom>
                    </p:spPr>
                  </p:pic>
                </p:oleObj>
              </mc:Fallback>
            </mc:AlternateContent>
          </a:graphicData>
        </a:graphic>
      </p:graphicFrame>
      <p:sp>
        <p:nvSpPr>
          <p:cNvPr id="6" name="CAI1"/>
          <p:cNvSpPr/>
          <p:nvPr>
            <p:custDataLst>
              <p:tags r:id="rId5"/>
            </p:custDataLst>
          </p:nvPr>
        </p:nvSpPr>
        <p:spPr>
          <a:xfrm>
            <a:off x="1037590" y="3474720"/>
            <a:ext cx="352425" cy="438912"/>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29493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381000"/>
            <a:ext cx="9144000" cy="2514600"/>
          </a:xfrm>
          <a:prstGeom prst="rect">
            <a:avLst/>
          </a:prstGeom>
        </p:spPr>
      </p:pic>
      <p:sp>
        <p:nvSpPr>
          <p:cNvPr id="2" name="TPQuestion"/>
          <p:cNvSpPr>
            <a:spLocks noGrp="1"/>
          </p:cNvSpPr>
          <p:nvPr>
            <p:ph type="title"/>
          </p:nvPr>
        </p:nvSpPr>
        <p:spPr>
          <a:xfrm>
            <a:off x="11349" y="1371600"/>
            <a:ext cx="9144000" cy="1676400"/>
          </a:xfrm>
        </p:spPr>
        <p:txBody>
          <a:bodyPr>
            <a:noAutofit/>
          </a:bodyPr>
          <a:lstStyle/>
          <a:p>
            <a:pPr algn="l"/>
            <a:r>
              <a:rPr lang="en-US" sz="2400" dirty="0"/>
              <a:t>Now, the block moves with a constant velocity to the right on a surface that has friction. Which of the following most closely resembles the correct </a:t>
            </a:r>
            <a:r>
              <a:rPr lang="en-US" sz="2400" dirty="0" err="1"/>
              <a:t>freebody</a:t>
            </a:r>
            <a:r>
              <a:rPr lang="en-US" sz="2400" dirty="0"/>
              <a:t> diagram for all forces acting on the block? </a:t>
            </a:r>
          </a:p>
        </p:txBody>
      </p:sp>
      <p:sp>
        <p:nvSpPr>
          <p:cNvPr id="3" name="TPAnswers"/>
          <p:cNvSpPr>
            <a:spLocks noGrp="1"/>
          </p:cNvSpPr>
          <p:nvPr>
            <p:ph type="body" idx="1"/>
            <p:custDataLst>
              <p:tags r:id="rId3"/>
            </p:custDataLst>
          </p:nvPr>
        </p:nvSpPr>
        <p:spPr>
          <a:xfrm>
            <a:off x="457200" y="3429000"/>
            <a:ext cx="4114800" cy="2697163"/>
          </a:xfrm>
        </p:spPr>
        <p:txBody>
          <a:bodyPr>
            <a:normAutofit lnSpcReduction="10000"/>
          </a:bodyPr>
          <a:lstStyle/>
          <a:p>
            <a:pPr marL="514350" indent="-514350">
              <a:buFont typeface="Arial" pitchFamily="34" charset="0"/>
              <a:buAutoNum type="alphaUcPeriod"/>
            </a:pPr>
            <a:r>
              <a:rPr lang="en-US" dirty="0" smtClean="0"/>
              <a:t>A</a:t>
            </a:r>
          </a:p>
          <a:p>
            <a:pPr marL="514350" indent="-514350">
              <a:buFont typeface="Arial" pitchFamily="34" charset="0"/>
              <a:buAutoNum type="alphaUcPeriod"/>
            </a:pPr>
            <a:r>
              <a:rPr lang="en-US" dirty="0" smtClean="0"/>
              <a:t>B</a:t>
            </a:r>
          </a:p>
          <a:p>
            <a:pPr marL="514350" indent="-514350">
              <a:buFont typeface="Arial" pitchFamily="34" charset="0"/>
              <a:buAutoNum type="alphaUcPeriod"/>
            </a:pPr>
            <a:r>
              <a:rPr lang="en-US" dirty="0" smtClean="0"/>
              <a:t>C</a:t>
            </a:r>
          </a:p>
          <a:p>
            <a:pPr marL="514350" indent="-514350">
              <a:buFont typeface="Arial" pitchFamily="34" charset="0"/>
              <a:buAutoNum type="alphaUcPeriod"/>
            </a:pPr>
            <a:r>
              <a:rPr lang="en-US" dirty="0" smtClean="0"/>
              <a:t>D</a:t>
            </a:r>
          </a:p>
          <a:p>
            <a:pPr marL="514350" indent="-514350">
              <a:buFont typeface="Arial" pitchFamily="34" charset="0"/>
              <a:buAutoNum type="alphaUcPeriod"/>
            </a:pPr>
            <a:r>
              <a:rPr lang="en-US" dirty="0"/>
              <a:t>E</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236747696"/>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8196"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352800"/>
                        <a:ext cx="4572000" cy="3390900"/>
                      </a:xfrm>
                      <a:prstGeom prst="rect">
                        <a:avLst/>
                      </a:prstGeom>
                    </p:spPr>
                  </p:pic>
                </p:oleObj>
              </mc:Fallback>
            </mc:AlternateContent>
          </a:graphicData>
        </a:graphic>
      </p:graphicFrame>
      <p:sp>
        <p:nvSpPr>
          <p:cNvPr id="6" name="CAI1"/>
          <p:cNvSpPr/>
          <p:nvPr>
            <p:custDataLst>
              <p:tags r:id="rId5"/>
            </p:custDataLst>
          </p:nvPr>
        </p:nvSpPr>
        <p:spPr>
          <a:xfrm>
            <a:off x="1037590" y="5522976"/>
            <a:ext cx="223901" cy="536448"/>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41840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6"/>
                                        </p:tgtEl>
                                      </p:cBhvr>
                                    </p:animEffect>
                                    <p:animScale>
                                      <p:cBhvr>
                                        <p:cTn id="16" dur="250" autoRev="1" fill="hold"/>
                                        <p:tgtEl>
                                          <p:spTgt spid="6"/>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P spid="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19400" y="1214336"/>
            <a:ext cx="3276600" cy="1726857"/>
          </a:xfrm>
          <a:prstGeom prst="rect">
            <a:avLst/>
          </a:prstGeom>
        </p:spPr>
      </p:pic>
      <p:sp>
        <p:nvSpPr>
          <p:cNvPr id="2" name="TPQuestion"/>
          <p:cNvSpPr>
            <a:spLocks noGrp="1"/>
          </p:cNvSpPr>
          <p:nvPr>
            <p:ph type="title"/>
          </p:nvPr>
        </p:nvSpPr>
        <p:spPr>
          <a:xfrm>
            <a:off x="457200" y="76200"/>
            <a:ext cx="8229600" cy="1219200"/>
          </a:xfrm>
        </p:spPr>
        <p:txBody>
          <a:bodyPr>
            <a:noAutofit/>
          </a:bodyPr>
          <a:lstStyle/>
          <a:p>
            <a:pPr algn="l"/>
            <a:r>
              <a:rPr lang="en-US" sz="2400" dirty="0" smtClean="0"/>
              <a:t>Given the forces acting on the object and the magnitude of its acceleration, find the object's mass (in "kg"). No forces, other than the ones shown, are present.</a:t>
            </a:r>
            <a:endParaRPr lang="en-US" sz="2400" dirty="0"/>
          </a:p>
        </p:txBody>
      </p:sp>
      <p:graphicFrame>
        <p:nvGraphicFramePr>
          <p:cNvPr id="4" name="TPResults"/>
          <p:cNvGraphicFramePr>
            <a:graphicFrameLocks noGrp="1"/>
          </p:cNvGraphicFramePr>
          <p:nvPr>
            <p:extLst>
              <p:ext uri="{D42A27DB-BD31-4B8C-83A1-F6EECF244321}">
                <p14:modId xmlns:p14="http://schemas.microsoft.com/office/powerpoint/2010/main" val="1597581072"/>
              </p:ext>
            </p:extLst>
          </p:nvPr>
        </p:nvGraphicFramePr>
        <p:xfrm>
          <a:off x="127000" y="2895597"/>
          <a:ext cx="4445000" cy="3200400"/>
        </p:xfrm>
        <a:graphic>
          <a:graphicData uri="http://schemas.openxmlformats.org/drawingml/2006/table">
            <a:tbl>
              <a:tblPr firstRow="1" bandRow="1">
                <a:tableStyleId>{5C22544A-7EE6-4342-B048-85BDC9FD1C3A}</a:tableStyleId>
              </a:tblPr>
              <a:tblGrid>
                <a:gridCol w="1270000"/>
                <a:gridCol w="3175000"/>
              </a:tblGrid>
              <a:tr h="370114">
                <a:tc>
                  <a:txBody>
                    <a:bodyPr/>
                    <a:lstStyle/>
                    <a:p>
                      <a:pPr algn="l"/>
                      <a:r>
                        <a:rPr lang="en-US" sz="2400" b="1" smtClean="0">
                          <a:solidFill>
                            <a:schemeClr val="tx2"/>
                          </a:solidFill>
                        </a:rPr>
                        <a:t>Rank</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c>
                  <a:txBody>
                    <a:bodyPr/>
                    <a:lstStyle/>
                    <a:p>
                      <a:pPr algn="l"/>
                      <a:r>
                        <a:rPr lang="en-US" sz="2400" b="1" smtClean="0">
                          <a:solidFill>
                            <a:schemeClr val="tx2"/>
                          </a:solidFill>
                        </a:rPr>
                        <a:t>Responses</a:t>
                      </a:r>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70114">
                <a:tc>
                  <a:txBody>
                    <a:bodyPr/>
                    <a:lstStyle/>
                    <a:p>
                      <a:pPr algn="l"/>
                      <a:r>
                        <a:rPr lang="en-US" sz="2400" b="0" smtClean="0">
                          <a:solidFill>
                            <a:schemeClr val="tx2"/>
                          </a:solidFill>
                        </a:rPr>
                        <a:t>1</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70114">
                <a:tc>
                  <a:txBody>
                    <a:bodyPr/>
                    <a:lstStyle/>
                    <a:p>
                      <a:pPr algn="l"/>
                      <a:r>
                        <a:rPr lang="en-US" sz="2400" b="0" smtClean="0">
                          <a:solidFill>
                            <a:schemeClr val="tx2"/>
                          </a:solidFill>
                        </a:rPr>
                        <a:t>2</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70114">
                <a:tc>
                  <a:txBody>
                    <a:bodyPr/>
                    <a:lstStyle/>
                    <a:p>
                      <a:pPr algn="l"/>
                      <a:r>
                        <a:rPr lang="en-US" sz="2400" b="0" smtClean="0">
                          <a:solidFill>
                            <a:schemeClr val="tx2"/>
                          </a:solidFill>
                        </a:rPr>
                        <a:t>3</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70114">
                <a:tc>
                  <a:txBody>
                    <a:bodyPr/>
                    <a:lstStyle/>
                    <a:p>
                      <a:pPr algn="l"/>
                      <a:r>
                        <a:rPr lang="en-US" sz="2400" b="0" smtClean="0">
                          <a:solidFill>
                            <a:schemeClr val="tx2"/>
                          </a:solidFill>
                        </a:rPr>
                        <a:t>4</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20000"/>
                        <a:alpha val="1000"/>
                      </a:schemeClr>
                    </a:solidFill>
                  </a:tcPr>
                </a:tc>
              </a:tr>
              <a:tr h="370114">
                <a:tc>
                  <a:txBody>
                    <a:bodyPr/>
                    <a:lstStyle/>
                    <a:p>
                      <a:pPr algn="l"/>
                      <a:r>
                        <a:rPr lang="en-US" sz="2400" b="0" smtClean="0">
                          <a:solidFill>
                            <a:schemeClr val="tx2"/>
                          </a:solidFill>
                        </a:rPr>
                        <a:t>5</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c>
                  <a:txBody>
                    <a:bodyPr/>
                    <a:lstStyle/>
                    <a:p>
                      <a:pPr algn="l"/>
                      <a:endParaRPr lang="en-US" sz="2400" b="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tint val="40000"/>
                        <a:alpha val="1000"/>
                      </a:schemeClr>
                    </a:solidFill>
                  </a:tcPr>
                </a:tc>
              </a:tr>
              <a:tr h="370114">
                <a:tc>
                  <a:txBody>
                    <a:bodyPr/>
                    <a:lstStyle/>
                    <a:p>
                      <a:pPr algn="l"/>
                      <a:r>
                        <a:rPr lang="en-US" sz="2400" b="0" smtClean="0">
                          <a:solidFill>
                            <a:schemeClr val="tx2"/>
                          </a:solidFill>
                        </a:rPr>
                        <a:t>6</a:t>
                      </a:r>
                      <a:endParaRPr lang="en-US" sz="2400" b="0">
                        <a:solidFill>
                          <a:schemeClr val="tx2"/>
                        </a:solidFill>
                      </a:endParaRPr>
                    </a:p>
                  </a:txBody>
                  <a:tcPr>
                    <a:lnL w="12700" cmpd="sng">
                      <a:solidFill>
                        <a:schemeClr val="lt1"/>
                      </a:solidFill>
                    </a:lnL>
                    <a:lnR w="12700" cap="flat" cmpd="sng" algn="ctr">
                      <a:solidFill>
                        <a:schemeClr val="lt1"/>
                      </a:solidFill>
                      <a:prstDash val="solid"/>
                      <a:round/>
                      <a:headEnd type="none" w="med" len="med"/>
                      <a:tailEnd type="none" w="med" len="med"/>
                    </a:lnR>
                    <a:lnT w="12700" cmpd="sng">
                      <a:solidFill>
                        <a:schemeClr val="lt1"/>
                      </a:solidFill>
                    </a:lnT>
                    <a:lnB w="38100" cmpd="sng">
                      <a:solidFill>
                        <a:schemeClr val="lt1"/>
                      </a:solidFill>
                    </a:lnB>
                    <a:solidFill>
                      <a:schemeClr val="accent1">
                        <a:tint val="20000"/>
                        <a:alpha val="1000"/>
                      </a:schemeClr>
                    </a:solidFill>
                  </a:tcPr>
                </a:tc>
                <a:tc>
                  <a:txBody>
                    <a:bodyPr/>
                    <a:lstStyle/>
                    <a:p>
                      <a:pPr algn="l"/>
                      <a:endParaRPr lang="en-US" sz="2400" b="0" dirty="0">
                        <a:solidFill>
                          <a:schemeClr val="tx2"/>
                        </a:solidFill>
                      </a:endParaRPr>
                    </a:p>
                  </a:txBody>
                  <a:tcPr>
                    <a:lnL w="12700" cap="flat" cmpd="sng" algn="ctr">
                      <a:solidFill>
                        <a:schemeClr val="lt1"/>
                      </a:solidFill>
                      <a:prstDash val="solid"/>
                      <a:round/>
                      <a:headEnd type="none" w="med" len="med"/>
                      <a:tailEnd type="none" w="med" len="med"/>
                    </a:lnL>
                    <a:lnR w="12700" cmpd="sng">
                      <a:solidFill>
                        <a:schemeClr val="lt1"/>
                      </a:solidFill>
                    </a:lnR>
                    <a:lnT w="12700" cmpd="sng">
                      <a:solidFill>
                        <a:schemeClr val="lt1"/>
                      </a:solidFill>
                    </a:lnT>
                    <a:lnB w="38100" cmpd="sng">
                      <a:solidFill>
                        <a:schemeClr val="lt1"/>
                      </a:solidFill>
                    </a:lnB>
                    <a:solidFill>
                      <a:schemeClr val="accent1">
                        <a:tint val="20000"/>
                        <a:alpha val="1000"/>
                      </a:schemeClr>
                    </a:solidFill>
                  </a:tcPr>
                </a:tc>
              </a:tr>
            </a:tbl>
          </a:graphicData>
        </a:graphic>
      </p:graphicFrame>
      <p:graphicFrame>
        <p:nvGraphicFramePr>
          <p:cNvPr id="5" name="TPKeywords"/>
          <p:cNvGraphicFramePr>
            <a:graphicFrameLocks noGrp="1"/>
          </p:cNvGraphicFramePr>
          <p:nvPr>
            <p:extLst>
              <p:ext uri="{D42A27DB-BD31-4B8C-83A1-F6EECF244321}">
                <p14:modId xmlns:p14="http://schemas.microsoft.com/office/powerpoint/2010/main" val="706326227"/>
              </p:ext>
            </p:extLst>
          </p:nvPr>
        </p:nvGraphicFramePr>
        <p:xfrm>
          <a:off x="4687651" y="2942814"/>
          <a:ext cx="4445000" cy="914400"/>
        </p:xfrm>
        <a:graphic>
          <a:graphicData uri="http://schemas.openxmlformats.org/drawingml/2006/table">
            <a:tbl>
              <a:tblPr firstRow="1" bandRow="1">
                <a:tableStyleId>{5C22544A-7EE6-4342-B048-85BDC9FD1C3A}</a:tableStyleId>
              </a:tblPr>
              <a:tblGrid>
                <a:gridCol w="4445000"/>
              </a:tblGrid>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12700" cap="flat" cmpd="sng" algn="ctr">
                      <a:solidFill>
                        <a:schemeClr val="lt1"/>
                      </a:solidFill>
                      <a:prstDash val="solid"/>
                      <a:round/>
                      <a:headEnd type="none" w="med" len="med"/>
                      <a:tailEnd type="none" w="med" len="med"/>
                    </a:lnB>
                    <a:solidFill>
                      <a:schemeClr val="accent1">
                        <a:alpha val="1000"/>
                      </a:schemeClr>
                    </a:solidFill>
                  </a:tcPr>
                </a:tc>
              </a:tr>
              <a:tr h="317500">
                <a:tc>
                  <a:txBody>
                    <a:bodyPr/>
                    <a:lstStyle/>
                    <a:p>
                      <a:pPr algn="l"/>
                      <a:endParaRPr lang="en-US" sz="2400" b="1" dirty="0">
                        <a:solidFill>
                          <a:schemeClr val="tx2"/>
                        </a:solidFill>
                      </a:endParaRPr>
                    </a:p>
                  </a:txBody>
                  <a:tcPr>
                    <a:lnL w="12700" cmpd="sng">
                      <a:solidFill>
                        <a:schemeClr val="lt1"/>
                      </a:solidFill>
                    </a:lnL>
                    <a:lnR w="12700" cmpd="sng">
                      <a:solidFill>
                        <a:schemeClr val="lt1"/>
                      </a:solidFill>
                    </a:lnR>
                    <a:lnT w="12700" cmpd="sng">
                      <a:solidFill>
                        <a:schemeClr val="lt1"/>
                      </a:solidFill>
                    </a:lnT>
                    <a:lnB w="38100" cmpd="sng">
                      <a:solidFill>
                        <a:schemeClr val="lt1"/>
                      </a:solidFill>
                    </a:lnB>
                    <a:solidFill>
                      <a:schemeClr val="accent1">
                        <a:alpha val="1000"/>
                      </a:schemeClr>
                    </a:solidFill>
                  </a:tcPr>
                </a:tc>
              </a:tr>
            </a:tbl>
          </a:graphicData>
        </a:graphic>
      </p:graphicFrame>
      <p:graphicFrame>
        <p:nvGraphicFramePr>
          <p:cNvPr id="6" name="TPChart"/>
          <p:cNvGraphicFramePr>
            <a:graphicFrameLocks noChangeAspect="1"/>
          </p:cNvGraphicFramePr>
          <p:nvPr>
            <p:custDataLst>
              <p:tags r:id="rId3"/>
            </p:custDataLst>
            <p:extLst>
              <p:ext uri="{D42A27DB-BD31-4B8C-83A1-F6EECF244321}">
                <p14:modId xmlns:p14="http://schemas.microsoft.com/office/powerpoint/2010/main" val="576337702"/>
              </p:ext>
            </p:extLst>
          </p:nvPr>
        </p:nvGraphicFramePr>
        <p:xfrm>
          <a:off x="4508500" y="3810000"/>
          <a:ext cx="4572000" cy="2921000"/>
        </p:xfrm>
        <a:graphic>
          <a:graphicData uri="http://schemas.openxmlformats.org/presentationml/2006/ole">
            <mc:AlternateContent xmlns:mc="http://schemas.openxmlformats.org/markup-compatibility/2006">
              <mc:Choice xmlns:v="urn:schemas-microsoft-com:vml" Requires="v">
                <p:oleObj spid="_x0000_s4108" name="Chart" r:id="rId6" imgW="4572000" imgH="5143500" progId="MSGraph.Chart.8">
                  <p:embed followColorScheme="full"/>
                </p:oleObj>
              </mc:Choice>
              <mc:Fallback>
                <p:oleObj name="Chart" r:id="rId6" imgW="4572000" imgH="5143500" progId="MSGraph.Chart.8">
                  <p:embed followColorScheme="full"/>
                  <p:pic>
                    <p:nvPicPr>
                      <p:cNvPr id="0" name=""/>
                      <p:cNvPicPr/>
                      <p:nvPr/>
                    </p:nvPicPr>
                    <p:blipFill>
                      <a:blip r:embed="rId7"/>
                      <a:stretch>
                        <a:fillRect/>
                      </a:stretch>
                    </p:blipFill>
                    <p:spPr>
                      <a:xfrm>
                        <a:off x="4508500" y="3810000"/>
                        <a:ext cx="4572000" cy="29210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1092560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540BA3F730A5409C9253B877E7987521&lt;/guid&gt;&#10;        &lt;description /&gt;&#10;        &lt;date&gt;9/10/2014 9:37:04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AD4C4B1A4FE44D488333507A7D398A4&lt;/guid&gt;&#10;            &lt;repollguid&gt;F69B82259C114CD58FBE973C05163600&lt;/repollguid&gt;&#10;            &lt;sourceid&gt;49D6E8765D8445949B781C60FBFBC7F3&lt;/sourceid&gt;&#10;            &lt;questiontext&gt;Four blocks are placed on a frictionless table. A single horizontal force is applied to each of them. The masses of the blocks and the magnitudes of the applied forces are shown. Which of the blocks has the greatest rate of change in velocity?&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7091818E51ED459CA2E0D78AD5BADA41&lt;/guid&gt;&#10;                    &lt;answertext&gt;Block 1&lt;/answertext&gt;&#10;                    &lt;valuetype&gt;-1&lt;/valuetype&gt;&#10;                &lt;/answer&gt;&#10;                &lt;answer&gt;&#10;                    &lt;guid&gt;655844DB978B43F1B5C988CE72878ECE&lt;/guid&gt;&#10;                    &lt;answertext&gt;Block 2&lt;/answertext&gt;&#10;                    &lt;valuetype&gt;-1&lt;/valuetype&gt;&#10;                &lt;/answer&gt;&#10;                &lt;answer&gt;&#10;                    &lt;guid&gt;72FE907A284D49ADABB2FC2CF7536D97&lt;/guid&gt;&#10;                    &lt;answertext&gt;Block 3&lt;/answertext&gt;&#10;                    &lt;valuetype&gt;-1&lt;/valuetype&gt;&#10;                &lt;/answer&gt;&#10;                &lt;answer&gt;&#10;                    &lt;guid&gt;0DB0DF34F80F4C4A9D7121F2EAFF8648&lt;/guid&gt;&#10;                    &lt;answertext&gt;Block 4&lt;/answertext&gt;&#10;                    &lt;valuetype&gt;1&lt;/valuetype&gt;&#10;                &lt;/answer&gt;&#10;                &lt;answer&gt;&#10;                    &lt;guid&gt;86352467A6584B2E8E639B1B52C81228&lt;/guid&gt;&#10;                    &lt;answertext&gt;They are equal&lt;/answertext&gt;&#10;                    &lt;valuetype&gt;-1&lt;/valuetype&gt;&#10;                &lt;/answer&gt;&#10;            &lt;/answers&gt;&#10;        &lt;/multichoice&gt;&#10;    &lt;/questions&gt;&#10;&lt;/questionlist&gt;"/>
  <p:tag name="HASRESULTS" val="False"/>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3.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4.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CB0F69D8973D4646A46912CD0769D48B&lt;/guid&gt;&#10;        &lt;description /&gt;&#10;        &lt;date&gt;9/10/2014 9:29:4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347F133CBF946D583DE8F7378D70E35&lt;/guid&gt;&#10;            &lt;repollguid&gt;7EA2F159A1B146A5BE8DA9A6C42349E4&lt;/repollguid&gt;&#10;            &lt;sourceid&gt;B16043EE8D474347B4B085B183B68D62&lt;/sourceid&gt;&#10;            &lt;questiontext&gt;A person pushes two boxes with a horizontal force of 100 N on a frictionless floor.  Here, m1 &amp;gt; m2.  Which of the following is correc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CECF854420504CCCA8C26A4F006541B3&lt;/guid&gt;&#10;                    &lt;answertext&gt;Blue box pushes on yellow box with 100 N force, and yellow box pushes on blue box with 100 N force.&lt;/answertext&gt;&#10;                    &lt;valuetype&gt;-1&lt;/valuetype&gt;&#10;                &lt;/answer&gt;&#10;                &lt;answer&gt;&#10;                    &lt;guid&gt;000BEF4288DA4BE290B8EAD8417D3B19&lt;/guid&gt;&#10;                    &lt;answertext&gt;Blue box pushes on yellow box harder than yellow box pushing on blue box.&lt;/answertext&gt;&#10;                    &lt;valuetype&gt;-1&lt;/valuetype&gt;&#10;                &lt;/answer&gt;&#10;                &lt;answer&gt;&#10;                    &lt;guid&gt;11FE2F5E8B37429B9B42F3071DE72E6C&lt;/guid&gt;&#10;                    &lt;answertext&gt;The forces of the pushes on each other are equal but less than 100 N.&lt;/answertext&gt;&#10;                    &lt;valuetype&gt;1&lt;/valuetype&gt;&#10;                &lt;/answer&gt;&#10;                &lt;answer&gt;&#10;                    &lt;guid&gt;7A6E05A0B7E144FAA6A115ED7C448F85&lt;/guid&gt;&#10;                    &lt;answertext&gt;The boxes will not begin to move unless the total weight of the two boxes is less than 100 N.&lt;/answertext&gt;&#10;                    &lt;valuetype&gt;-1&lt;/valuetype&gt;&#10;                &lt;/answer&gt;&#10;            &lt;/answers&gt;&#10;        &lt;/multichoice&gt;&#10;    &lt;/questions&gt;&#10;&lt;/questionlist&gt;"/>
  <p:tag name="HASRESULTS" val="False"/>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7.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18.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2EFBFD54DD52476EAEA95AF829D9A20D&lt;/guid&gt;&#10;        &lt;description /&gt;&#10;        &lt;date&gt;9/10/2014 11:25:01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9A835124991A4FC7BAE64B46B3810D26&lt;/guid&gt;&#10;            &lt;repollguid&gt;3F822232E2AF4B4EBC34791C77B34F3F&lt;/repollguid&gt;&#10;            &lt;sourceid&gt;CCAFFDFE92524AF09D0F65A93D41336E&lt;/sourceid&gt;&#10;            &lt;questiontext&gt;A block sits at rest on a frictionless surface. Which of the following sketches most closely resembles the correct freebody diagram for all forces acting on the block? Each red arrow represents a force. Observe their number and direction, but ignore their lengths.&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6DED058B290F45E482103FE3EFAC62EC&lt;/guid&gt;&#10;                    &lt;answertext&gt;A&lt;/answertext&gt;&#10;                    &lt;valuetype&gt;1&lt;/valuetype&gt;&#10;                &lt;/answer&gt;&#10;                &lt;answer&gt;&#10;                    &lt;guid&gt;90526B065B8D4664AF783688AE620BAD&lt;/guid&gt;&#10;                    &lt;answertext&gt;B&lt;/answertext&gt;&#10;                    &lt;valuetype&gt;-1&lt;/valuetype&gt;&#10;                &lt;/answer&gt;&#10;                &lt;answer&gt;&#10;                    &lt;guid&gt;47B5651C01294E44AD9A8529D144BBC1&lt;/guid&gt;&#10;                    &lt;answertext&gt;C&lt;/answertext&gt;&#10;                    &lt;valuetype&gt;-1&lt;/valuetype&gt;&#10;                &lt;/answer&gt;&#10;                &lt;answer&gt;&#10;                    &lt;guid&gt;491AC6AEDCE2482B9336222EFC65DE6A&lt;/guid&gt;&#10;                    &lt;answertext&gt;D&lt;/answertext&gt;&#10;                    &lt;valuetype&gt;-1&lt;/valuetype&gt;&#10;                &lt;/answer&gt;&#10;            &lt;/answers&gt;&#10;        &lt;/multichoice&gt;&#10;    &lt;/questions&gt;&#10;&lt;/questionlist&gt;"/>
  <p:tag name="HASRESULTS" val="False"/>
</p:tagLst>
</file>

<file path=ppt/tags/tag19.xml><?xml version="1.0" encoding="utf-8"?>
<p:tagLst xmlns:a="http://schemas.openxmlformats.org/drawingml/2006/main" xmlns:r="http://schemas.openxmlformats.org/officeDocument/2006/relationships" xmlns:p="http://schemas.openxmlformats.org/presentationml/2006/main">
  <p:tag name="ZEROBASED" val="False"/>
</p:tagLst>
</file>

<file path=ppt/tags/tag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6B0512D947A0493E8C45B6222590ADCE&lt;/guid&gt;&#10;        &lt;description /&gt;&#10;        &lt;date&gt;9/10/2014 9:26:2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FC88E212B40D4182AA9F5CB3D63DDEB4&lt;/guid&gt;&#10;            &lt;repollguid&gt;FF6B664024E54225B89F686E4DDFBAEF&lt;/repollguid&gt;&#10;            &lt;sourceid&gt;77634A70186546CBADEB6DFA23E04B24&lt;/sourceid&gt;&#10;            &lt;questiontext&gt;Suppose that a person is standing on a scale in an elevator when the elevator begins to accelerate upward. According to Newton's Third Law, one of the following forces will be equal and opposite to the force the person exerts on the scale (which is what the scale will read). Choose that force.&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E4C85F356E284BCC8B663162FBE1BC21&lt;/guid&gt;&#10;                    &lt;answertext&gt;The normal force exerted on the person.&lt;/answertext&gt;&#10;                    &lt;valuetype&gt;1&lt;/valuetype&gt;&#10;                &lt;/answer&gt;&#10;                &lt;answer&gt;&#10;                    &lt;guid&gt;3F3C88771D0A47B7863739C786DB1993&lt;/guid&gt;&#10;                    &lt;answertext&gt;The person's mass times their acceleration.&lt;/answertext&gt;&#10;                    &lt;valuetype&gt;-1&lt;/valuetype&gt;&#10;                &lt;/answer&gt;&#10;                &lt;answer&gt;&#10;                    &lt;guid&gt;CF83A7CA87124BB78E3171405E7FA0CE&lt;/guid&gt;&#10;                    &lt;answertext&gt;The person's weight.&lt;/answertext&gt;&#10;                    &lt;valuetype&gt;-1&lt;/valuetype&gt;&#10;                &lt;/answer&gt;&#10;                &lt;answer&gt;&#10;                    &lt;guid&gt;9FAA9C690EB945C782AF24611822A3F7&lt;/guid&gt;&#10;                    &lt;answertext&gt;None of the choices is the appropriate third law pair.&lt;/answertext&gt;&#10;                    &lt;valuetype&gt;-1&lt;/valuetype&gt;&#10;                &lt;/answer&gt;&#10;                &lt;answer&gt;&#10;                    &lt;guid&gt;9892E47E7BFE43E58A237EA9B610C54B&lt;/guid&gt;&#10;                    &lt;answertext&gt;The force exerted on the scale by the elevator.&lt;/answertext&gt;&#10;                    &lt;valuetype&gt;-1&lt;/valuetype&gt;&#10;                &lt;/answer&gt;&#10;            &lt;/answers&gt;&#10;        &lt;/multichoice&gt;&#10;    &lt;/questions&gt;&#10;&lt;/questionlist&gt;"/>
  <p:tag name="HASRESULTS" val="False"/>
</p:tagLst>
</file>

<file path=ppt/tags/tag20.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1.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54D3E67FAE02426FA1F26E08847B4C58&lt;/guid&gt;&#10;        &lt;description /&gt;&#10;        &lt;date&gt;9/10/2014 11:26:5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3691B00FD3D466883BE31F397D45021&lt;/guid&gt;&#10;            &lt;repollguid&gt;A31C00D7EFB7459D843953C69C4DDB1F&lt;/repollguid&gt;&#10;            &lt;sourceid&gt;BDBAEEEC779D470596C6D03CF4178D92&lt;/sourceid&gt;&#10;            &lt;questiontext&gt;Now, the same block moves with a constant velocity to the right on the frictionless surface. Which of the following most closely resembles the correct freebody diagram for all forces acting on the block?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AA97973F3EB0440685C3061A3E4F1FDB&lt;/guid&gt;&#10;                    &lt;answertext&gt;A&lt;/answertext&gt;&#10;                    &lt;valuetype&gt;1&lt;/valuetype&gt;&#10;                &lt;/answer&gt;&#10;                &lt;answer&gt;&#10;                    &lt;guid&gt;6D10D004954142A8A91B0EB160493FCC&lt;/guid&gt;&#10;                    &lt;answertext&gt;B&lt;/answertext&gt;&#10;                    &lt;valuetype&gt;-1&lt;/valuetype&gt;&#10;                &lt;/answer&gt;&#10;                &lt;answer&gt;&#10;                    &lt;guid&gt;90ED971140944E1B8634CD9B1C3CBF7D&lt;/guid&gt;&#10;                    &lt;answertext&gt;C&lt;/answertext&gt;&#10;                    &lt;valuetype&gt;-1&lt;/valuetype&gt;&#10;                &lt;/answer&gt;&#10;                &lt;answer&gt;&#10;                    &lt;guid&gt;7ECBB70D1CA34B5C83DA3C0B9E5471A9&lt;/guid&gt;&#10;                    &lt;answertext&gt;D&lt;/answertext&gt;&#10;                    &lt;valuetype&gt;-1&lt;/valuetype&gt;&#10;                &lt;/answer&gt;&#10;                &lt;answer&gt;&#10;                    &lt;guid&gt;DB830A903DF1422EBB10C23BFDB11BBF&lt;/guid&gt;&#10;                    &lt;answertext&gt;E&lt;/answertext&gt;&#10;                    &lt;valuetype&gt;-1&lt;/valuetype&gt;&#10;                &lt;/answer&gt;&#10;            &lt;/answers&gt;&#10;        &lt;/multichoice&gt;&#10;    &lt;/questions&gt;&#10;&lt;/questionlist&gt;"/>
  <p:tag name="HASRESULTS" val="False"/>
</p:tagLst>
</file>

<file path=ppt/tags/tag23.xml><?xml version="1.0" encoding="utf-8"?>
<p:tagLst xmlns:a="http://schemas.openxmlformats.org/drawingml/2006/main" xmlns:r="http://schemas.openxmlformats.org/officeDocument/2006/relationships" xmlns:p="http://schemas.openxmlformats.org/presentationml/2006/main">
  <p:tag name="ZEROBASED" val="False"/>
</p:tagLst>
</file>

<file path=ppt/tags/tag2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2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54D3E67FAE02426FA1F26E08847B4C58&lt;/guid&gt;&#10;        &lt;description /&gt;&#10;        &lt;date&gt;9/10/2014 11:26:59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1E7D6BBCD2DE41B398C41DCF73A2428B&lt;/guid&gt;&#10;            &lt;repollguid&gt;A31C00D7EFB7459D843953C69C4DDB1F&lt;/repollguid&gt;&#10;            &lt;sourceid&gt;BDBAEEEC779D470596C6D03CF4178D92&lt;/sourceid&gt;&#10;            &lt;questiontext&gt;Now, the block moves with a constant velocity to the right on a surface that has friction. Which of the following most closely resembles the correct freebody diagram for all forces acting on the block?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AA97973F3EB0440685C3061A3E4F1FDB&lt;/guid&gt;&#10;                    &lt;answertext&gt;A&lt;/answertext&gt;&#10;                    &lt;valuetype&gt;-1&lt;/valuetype&gt;&#10;                &lt;/answer&gt;&#10;                &lt;answer&gt;&#10;                    &lt;guid&gt;6D10D004954142A8A91B0EB160493FCC&lt;/guid&gt;&#10;                    &lt;answertext&gt;B&lt;/answertext&gt;&#10;                    &lt;valuetype&gt;-1&lt;/valuetype&gt;&#10;                &lt;/answer&gt;&#10;                &lt;answer&gt;&#10;                    &lt;guid&gt;90ED971140944E1B8634CD9B1C3CBF7D&lt;/guid&gt;&#10;                    &lt;answertext&gt;C&lt;/answertext&gt;&#10;                    &lt;valuetype&gt;-1&lt;/valuetype&gt;&#10;                &lt;/answer&gt;&#10;                &lt;answer&gt;&#10;                    &lt;guid&gt;7ECBB70D1CA34B5C83DA3C0B9E5471A9&lt;/guid&gt;&#10;                    &lt;answertext&gt;D&lt;/answertext&gt;&#10;                    &lt;valuetype&gt;-1&lt;/valuetype&gt;&#10;                &lt;/answer&gt;&#10;                &lt;answer&gt;&#10;                    &lt;guid&gt;DB830A903DF1422EBB10C23BFDB11BBF&lt;/guid&gt;&#10;                    &lt;answertext&gt;E&lt;/answertext&gt;&#10;                    &lt;valuetype&gt;1&lt;/valuetype&gt;&#10;                &lt;/answer&gt;&#10;            &lt;/answers&gt;&#10;        &lt;/multichoice&gt;&#10;    &lt;/questions&gt;&#10;&lt;/questionlist&gt;"/>
  <p:tag name="HASRESULTS" val="False"/>
</p:tagLst>
</file>

<file path=ppt/tags/tag27.xml><?xml version="1.0" encoding="utf-8"?>
<p:tagLst xmlns:a="http://schemas.openxmlformats.org/drawingml/2006/main" xmlns:r="http://schemas.openxmlformats.org/officeDocument/2006/relationships" xmlns:p="http://schemas.openxmlformats.org/presentationml/2006/main">
  <p:tag name="ZEROBASED" val="False"/>
</p:tagLst>
</file>

<file path=ppt/tags/tag2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30.xml><?xml version="1.0" encoding="utf-8"?>
<p:tagLst xmlns:a="http://schemas.openxmlformats.org/drawingml/2006/main" xmlns:r="http://schemas.openxmlformats.org/officeDocument/2006/relationships" xmlns:p="http://schemas.openxmlformats.org/presentationml/2006/main">
  <p:tag name="AUTOOPENPOLL" val="True"/>
  <p:tag name="AUTOFORMATCHART" val="True"/>
  <p:tag name="TYPE" val="NumericSlide"/>
  <p:tag name="TPQUESTIONXML" val="﻿&lt;?xml version=&quot;1.0&quot; encoding=&quot;utf-8&quot;?&gt;&#10;&lt;questionlist&gt;&#10;    &lt;properties&gt;&#10;        &lt;guid&gt;18360238EB864418A92BDBE194D022C0&lt;/guid&gt;&#10;        &lt;description /&gt;&#10;        &lt;date&gt;9/10/2014 9:40:23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numeric&gt;&#10;            &lt;guid&gt;95915259797446339BD1EB22468E9715&lt;/guid&gt;&#10;            &lt;repollguid&gt;623B43DFC29C4BDB98262F171EF0F1B4&lt;/repollguid&gt;&#10;            &lt;sourceid&gt;1328C5CF7D724BF18A2D27D9D7BB7AE6&lt;/sourceid&gt;&#10;            &lt;questiontext&gt;Given the forces acting on the object and the magnitude of its acceleration, find the object's mass (in &quot;kg&quot;). No forces, other than the ones shown, are present.&lt;/questiontext&gt;&#10;            &lt;showresults&gt;True&lt;/showresults&gt;&#10;            &lt;responsegrid&gt;0&lt;/responsegrid&gt;&#10;            &lt;countdowntimer&gt;False&lt;/countdowntimer&gt;&#10;            &lt;countdowntime&gt;30&lt;/countdowntime&gt;&#10;            &lt;correctvalue&gt;5&lt;/correctvalue&gt;&#10;            &lt;incorrectvalue&gt;0&lt;/incorrectvalue&gt;&#10;            &lt;correctanswerindicator&gt;True&lt;/correctanswerindicator&gt;&#10;            &lt;acceptablevalue&gt;2&lt;/acceptablevalue&gt;&#10;            &lt;minvalue&gt;2&lt;/minvalue&gt;&#10;            &lt;maxvalue&gt;2&lt;/maxvalue&gt;&#10;            &lt;numericvaluetype&gt;1&lt;/numericvaluetype&gt;&#10;        &lt;/numeric&gt;&#10;    &lt;/questions&gt;&#10;&lt;/questionlist&gt;"/>
  <p:tag name="HASRESULTS" val="False"/>
</p:tagLst>
</file>

<file path=ppt/tags/tag31.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4.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90B6FF04CCC94F9DA7AC7B2893A05CE7&lt;/guid&gt;&#10;        &lt;description /&gt;&#10;        &lt;date&gt;9/10/2014 11:11:08 A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6A185ED2240B4931A052DF1035AF47B5&lt;/guid&gt;&#10;            &lt;repollguid&gt;BC8EB4425ED44822A5058CBBFDF569E0&lt;/repollguid&gt;&#10;            &lt;sourceid&gt;68B9168D73B147A7994CF59DB254ACF7&lt;/sourceid&gt;&#10;            &lt;questiontext&gt;In the diagram to the right, a ball is flying through the air after being thrown. One of the forces drawn on it is inappropriate, inaccurate, or not a real force. Which one is it?&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EC91D32E69AC4BF59654F04D9D2A6F7C&lt;/guid&gt;&#10;                    &lt;answertext&gt;Fair , the force of air resistance.&lt;/answertext&gt;&#10;                    &lt;valuetype&gt;-1&lt;/valuetype&gt;&#10;                &lt;/answer&gt;&#10;                &lt;answer&gt;&#10;                    &lt;guid&gt;E29BB74173F5433EBB6575CA195E1A08&lt;/guid&gt;&#10;                    &lt;answertext&gt;Ft , the force of the throw.&lt;/answertext&gt;&#10;                    &lt;valuetype&gt;1&lt;/valuetype&gt;&#10;                &lt;/answer&gt;&#10;                &lt;answer&gt;&#10;                    &lt;guid&gt;ABF0C832BD5F406A8CA4FEC74F9A78F3&lt;/guid&gt;&#10;                    &lt;answertext&gt;Fg , the force of gravity.&lt;/answertext&gt;&#10;                    &lt;valuetype&gt;-1&lt;/valuetype&gt;&#10;                &lt;/answer&gt;&#10;                &lt;answer&gt;&#10;                    &lt;guid&gt;844582F247F94F64A6971B2E2E9C572C&lt;/guid&gt;&#10;                    &lt;answertext&gt;All of the forces are ok.&lt;/answertext&gt;&#10;                    &lt;valuetype&gt;-1&lt;/valuetype&gt;&#10;                &lt;/answer&gt;&#10;            &lt;/answers&gt;&#10;        &lt;/multichoice&gt;&#10;    &lt;/questions&gt;&#10;&lt;/questionlist&gt;"/>
  <p:tag name="HASRESULTS" val="False"/>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0"/>
  <p:tag name="DEFINEDCOLORS" val="3,6,10,45,32,50,13,4,9,55,1"/>
  <p:tag name="COLORTYPE" val="SCHEME"/>
  <p:tag name="LABELFORMAT" val="0"/>
  <p:tag name="NUMBERFORMAT" val="0"/>
</p:tagLst>
</file>

<file path=ppt/tags/tag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513</Words>
  <Application>Microsoft Office PowerPoint</Application>
  <PresentationFormat>On-screen Show (4:3)</PresentationFormat>
  <Paragraphs>48</Paragraphs>
  <Slides>8</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0" baseType="lpstr">
      <vt:lpstr>Office Theme</vt:lpstr>
      <vt:lpstr>Microsoft Graph Chart</vt:lpstr>
      <vt:lpstr>Suppose that a person is standing on a scale in an elevator when the elevator begins to accelerate upward. According to Newton's Third Law, one of the following forces will be equal and opposite to the force the person exerts on the scale (which is what the scale will read). Choose that force.</vt:lpstr>
      <vt:lpstr>In the diagram to the right, a ball is flying through the air after being thrown. One of the forces drawn on it is inappropriate, inaccurate, or not a real force. Which one is it?</vt:lpstr>
      <vt:lpstr>Four blocks are placed on a frictionless table. A single horizontal force is applied to each of them. The masses of the blocks and the magnitudes of the applied forces are shown. Which of the blocks has the greatest rate of change in velocity?</vt:lpstr>
      <vt:lpstr>A person pushes two boxes with a horizontal force of 100 N on a frictionless floor.  Here, m1 &gt; m2.  Which of the following is correct?</vt:lpstr>
      <vt:lpstr>A block sits at rest on a frictionless surface. Which of the following sketches most closely resembles the correct freebody diagram for all forces acting on the block? Each red arrow represents a force. Observe their number and direction, but ignore their lengths.</vt:lpstr>
      <vt:lpstr>Now, the same block moves with a constant velocity to the right on the frictionless surface. Which of the following most closely resembles the correct freebody diagram for all forces acting on the block? </vt:lpstr>
      <vt:lpstr>Now, the block moves with a constant velocity to the right on a surface that has friction. Which of the following most closely resembles the correct freebody diagram for all forces acting on the block? </vt:lpstr>
      <vt:lpstr>Given the forces acting on the object and the magnitude of its acceleration, find the object's mass (in "kg"). No forces, other than the ones shown, are present.</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15</cp:revision>
  <dcterms:created xsi:type="dcterms:W3CDTF">2014-09-10T14:15:40Z</dcterms:created>
  <dcterms:modified xsi:type="dcterms:W3CDTF">2014-09-10T16:33:02Z</dcterms:modified>
</cp:coreProperties>
</file>