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48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FC999-28CB-4AF7-9C90-639A3DAB7FCC}" type="datetimeFigureOut">
              <a:rPr lang="en-US" smtClean="0"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FD2A3-B367-41BD-B114-DE291B9ED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403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FC999-28CB-4AF7-9C90-639A3DAB7FCC}" type="datetimeFigureOut">
              <a:rPr lang="en-US" smtClean="0"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FD2A3-B367-41BD-B114-DE291B9ED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8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FC999-28CB-4AF7-9C90-639A3DAB7FCC}" type="datetimeFigureOut">
              <a:rPr lang="en-US" smtClean="0"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FD2A3-B367-41BD-B114-DE291B9ED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080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FC999-28CB-4AF7-9C90-639A3DAB7FCC}" type="datetimeFigureOut">
              <a:rPr lang="en-US" smtClean="0"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FD2A3-B367-41BD-B114-DE291B9ED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920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FC999-28CB-4AF7-9C90-639A3DAB7FCC}" type="datetimeFigureOut">
              <a:rPr lang="en-US" smtClean="0"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FD2A3-B367-41BD-B114-DE291B9ED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46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FC999-28CB-4AF7-9C90-639A3DAB7FCC}" type="datetimeFigureOut">
              <a:rPr lang="en-US" smtClean="0"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FD2A3-B367-41BD-B114-DE291B9ED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565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FC999-28CB-4AF7-9C90-639A3DAB7FCC}" type="datetimeFigureOut">
              <a:rPr lang="en-US" smtClean="0"/>
              <a:t>9/18/2014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FD2A3-B367-41BD-B114-DE291B9ED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966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FC999-28CB-4AF7-9C90-639A3DAB7FCC}" type="datetimeFigureOut">
              <a:rPr lang="en-US" smtClean="0"/>
              <a:t>9/18/2014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FD2A3-B367-41BD-B114-DE291B9ED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296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FC999-28CB-4AF7-9C90-639A3DAB7FCC}" type="datetimeFigureOut">
              <a:rPr lang="en-US" smtClean="0"/>
              <a:t>9/18/2014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FD2A3-B367-41BD-B114-DE291B9ED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838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FC999-28CB-4AF7-9C90-639A3DAB7FCC}" type="datetimeFigureOut">
              <a:rPr lang="en-US" smtClean="0"/>
              <a:t>9/18/2014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FD2A3-B367-41BD-B114-DE291B9ED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893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FC999-28CB-4AF7-9C90-639A3DAB7FCC}" type="datetimeFigureOut">
              <a:rPr lang="en-US" smtClean="0"/>
              <a:t>9/18/2014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FD2A3-B367-41BD-B114-DE291B9ED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278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FC999-28CB-4AF7-9C90-639A3DAB7FCC}" type="datetimeFigureOut">
              <a:rPr lang="en-US" smtClean="0"/>
              <a:t>9/18/2014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FD2A3-B367-41BD-B114-DE291B9ED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723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FC999-28CB-4AF7-9C90-639A3DAB7FCC}" type="datetimeFigureOut">
              <a:rPr lang="en-US" smtClean="0"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EFD2A3-B367-41BD-B114-DE291B9ED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933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ags" Target="../tags/tag3.xml"/><Relationship Id="rId7" Type="http://schemas.openxmlformats.org/officeDocument/2006/relationships/oleObject" Target="../embeddings/oleObject1.bin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9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tags" Target="../tags/tag7.xml"/><Relationship Id="rId7" Type="http://schemas.openxmlformats.org/officeDocument/2006/relationships/oleObject" Target="../embeddings/oleObject2.bin"/><Relationship Id="rId2" Type="http://schemas.openxmlformats.org/officeDocument/2006/relationships/tags" Target="../tags/tag6.xml"/><Relationship Id="rId1" Type="http://schemas.openxmlformats.org/officeDocument/2006/relationships/vmlDrawing" Target="../drawings/vmlDrawing2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9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tags" Target="../tags/tag11.xml"/><Relationship Id="rId7" Type="http://schemas.openxmlformats.org/officeDocument/2006/relationships/oleObject" Target="../embeddings/oleObject3.bin"/><Relationship Id="rId2" Type="http://schemas.openxmlformats.org/officeDocument/2006/relationships/tags" Target="../tags/tag10.xml"/><Relationship Id="rId1" Type="http://schemas.openxmlformats.org/officeDocument/2006/relationships/vmlDrawing" Target="../drawings/vmlDrawing3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3.xml"/><Relationship Id="rId4" Type="http://schemas.openxmlformats.org/officeDocument/2006/relationships/tags" Target="../tags/tag12.xml"/><Relationship Id="rId9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tags" Target="../tags/tag15.xml"/><Relationship Id="rId7" Type="http://schemas.openxmlformats.org/officeDocument/2006/relationships/oleObject" Target="../embeddings/oleObject4.bin"/><Relationship Id="rId2" Type="http://schemas.openxmlformats.org/officeDocument/2006/relationships/tags" Target="../tags/tag14.xml"/><Relationship Id="rId1" Type="http://schemas.openxmlformats.org/officeDocument/2006/relationships/vmlDrawing" Target="../drawings/vmlDrawing4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7.xml"/><Relationship Id="rId4" Type="http://schemas.openxmlformats.org/officeDocument/2006/relationships/tags" Target="../tags/tag16.xml"/><Relationship Id="rId9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3" Type="http://schemas.openxmlformats.org/officeDocument/2006/relationships/tags" Target="../tags/tag19.xml"/><Relationship Id="rId7" Type="http://schemas.openxmlformats.org/officeDocument/2006/relationships/oleObject" Target="../embeddings/oleObject5.bin"/><Relationship Id="rId12" Type="http://schemas.openxmlformats.org/officeDocument/2006/relationships/image" Target="../media/image13.PNG"/><Relationship Id="rId2" Type="http://schemas.openxmlformats.org/officeDocument/2006/relationships/tags" Target="../tags/tag18.xml"/><Relationship Id="rId1" Type="http://schemas.openxmlformats.org/officeDocument/2006/relationships/vmlDrawing" Target="../drawings/vmlDrawing5.vml"/><Relationship Id="rId6" Type="http://schemas.openxmlformats.org/officeDocument/2006/relationships/slideLayout" Target="../slideLayouts/slideLayout12.xml"/><Relationship Id="rId11" Type="http://schemas.openxmlformats.org/officeDocument/2006/relationships/image" Target="../media/image12.PNG"/><Relationship Id="rId5" Type="http://schemas.openxmlformats.org/officeDocument/2006/relationships/tags" Target="../tags/tag21.xml"/><Relationship Id="rId10" Type="http://schemas.openxmlformats.org/officeDocument/2006/relationships/image" Target="../media/image11.PNG"/><Relationship Id="rId4" Type="http://schemas.openxmlformats.org/officeDocument/2006/relationships/tags" Target="../tags/tag20.xml"/><Relationship Id="rId9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4.emf"/><Relationship Id="rId5" Type="http://schemas.openxmlformats.org/officeDocument/2006/relationships/oleObject" Target="../embeddings/oleObject6.bin"/><Relationship Id="rId4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25.xml"/><Relationship Id="rId2" Type="http://schemas.openxmlformats.org/officeDocument/2006/relationships/tags" Target="../tags/tag24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5.emf"/><Relationship Id="rId5" Type="http://schemas.openxmlformats.org/officeDocument/2006/relationships/oleObject" Target="../embeddings/oleObject7.bin"/><Relationship Id="rId4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27.xml"/><Relationship Id="rId2" Type="http://schemas.openxmlformats.org/officeDocument/2006/relationships/tags" Target="../tags/tag26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6.emf"/><Relationship Id="rId5" Type="http://schemas.openxmlformats.org/officeDocument/2006/relationships/oleObject" Target="../embeddings/oleObject8.bin"/><Relationship Id="rId4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76200"/>
            <a:ext cx="4648200" cy="31242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dirty="0" smtClean="0"/>
              <a:t>A car rounds a circle while maintaining a constant speed. At the instant shown in the diagram, does the car have an acceleration as it rounds the curve?</a:t>
            </a:r>
            <a:endParaRPr lang="en-US" sz="32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76200" y="3505200"/>
            <a:ext cx="4648200" cy="3200400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No, because its speed is constant.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Yes.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Not enough information is given.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407625978"/>
              </p:ext>
            </p:extLst>
          </p:nvPr>
        </p:nvGraphicFramePr>
        <p:xfrm>
          <a:off x="4953000" y="3429000"/>
          <a:ext cx="4127500" cy="331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953000" y="3429000"/>
                        <a:ext cx="4127500" cy="331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76200"/>
            <a:ext cx="3200400" cy="3238761"/>
          </a:xfrm>
          <a:prstGeom prst="rect">
            <a:avLst/>
          </a:prstGeom>
        </p:spPr>
      </p:pic>
      <p:sp>
        <p:nvSpPr>
          <p:cNvPr id="6" name="CAI1"/>
          <p:cNvSpPr/>
          <p:nvPr>
            <p:custDataLst>
              <p:tags r:id="rId5"/>
            </p:custDataLst>
          </p:nvPr>
        </p:nvSpPr>
        <p:spPr>
          <a:xfrm>
            <a:off x="656590" y="4526280"/>
            <a:ext cx="750316" cy="585216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468286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6" grpId="0" animBg="1"/>
      <p:bldP spid="6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76200" y="76200"/>
            <a:ext cx="8610600" cy="2286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 car rounds a circle while maintaining a constant speed. Which arrow represents the direction of the net force on the car as it rounds the curve at the instant shown above? </a:t>
            </a:r>
            <a:endParaRPr lang="en-US" sz="28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438400"/>
            <a:ext cx="762000" cy="3687763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/>
              <a:t> </a:t>
            </a:r>
            <a:endParaRPr lang="en-US" dirty="0" smtClean="0"/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/>
              <a:t> </a:t>
            </a:r>
            <a:endParaRPr lang="en-US" dirty="0" smtClean="0"/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/>
              <a:t> </a:t>
            </a:r>
            <a:endParaRPr lang="en-US" dirty="0" smtClean="0"/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/>
              <a:t> </a:t>
            </a:r>
            <a:endParaRPr lang="en-US" dirty="0" smtClean="0"/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/>
              <a:t> </a:t>
            </a:r>
            <a:endParaRPr lang="en-US" dirty="0" smtClean="0"/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/>
              <a:t> </a:t>
            </a:r>
            <a:endParaRPr lang="en-US" dirty="0" smtClean="0"/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/>
              <a:t> </a:t>
            </a:r>
            <a:endParaRPr lang="en-US" dirty="0" smtClean="0"/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/>
              <a:t> 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711492446"/>
              </p:ext>
            </p:extLst>
          </p:nvPr>
        </p:nvGraphicFramePr>
        <p:xfrm>
          <a:off x="5410200" y="3352800"/>
          <a:ext cx="3670300" cy="339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410200" y="3352800"/>
                        <a:ext cx="3670300" cy="3390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2438400"/>
            <a:ext cx="4114800" cy="3200317"/>
          </a:xfrm>
          <a:prstGeom prst="rect">
            <a:avLst/>
          </a:prstGeom>
        </p:spPr>
      </p:pic>
      <p:sp>
        <p:nvSpPr>
          <p:cNvPr id="6" name="CAI1"/>
          <p:cNvSpPr/>
          <p:nvPr>
            <p:custDataLst>
              <p:tags r:id="rId5"/>
            </p:custDataLst>
          </p:nvPr>
        </p:nvSpPr>
        <p:spPr>
          <a:xfrm>
            <a:off x="3084479" y="3733800"/>
            <a:ext cx="228600" cy="228600"/>
          </a:xfrm>
          <a:prstGeom prst="smileyFace">
            <a:avLst/>
          </a:prstGeom>
          <a:solidFill>
            <a:srgbClr val="FFFF00"/>
          </a:solidFill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456697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274638"/>
            <a:ext cx="3429000" cy="6049962"/>
          </a:xfrm>
        </p:spPr>
        <p:txBody>
          <a:bodyPr>
            <a:noAutofit/>
          </a:bodyPr>
          <a:lstStyle/>
          <a:p>
            <a:pPr algn="l"/>
            <a:r>
              <a:rPr lang="en-US" sz="2400" dirty="0" smtClean="0"/>
              <a:t>Bob the block is placed next to the cylindrical glass wall of an amusement park ride. The cylinder then spins up to a constant angular velocity, and spinning Bob remains stuck to the wall even when the floor drops away. The free-body diagram of all forces acting on Bob looks like: </a:t>
            </a:r>
            <a:endParaRPr lang="en-US" sz="24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3505200" y="2895600"/>
            <a:ext cx="2362200" cy="35052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  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/>
              <a:t> </a:t>
            </a:r>
            <a:endParaRPr lang="en-US" dirty="0" smtClean="0"/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/>
              <a:t> </a:t>
            </a:r>
            <a:endParaRPr lang="en-US" dirty="0" smtClean="0"/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/>
              <a:t> </a:t>
            </a:r>
            <a:endParaRPr lang="en-US" dirty="0" smtClean="0"/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None of the above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808379252"/>
              </p:ext>
            </p:extLst>
          </p:nvPr>
        </p:nvGraphicFramePr>
        <p:xfrm>
          <a:off x="5181600" y="3429000"/>
          <a:ext cx="3898900" cy="331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181600" y="3429000"/>
                        <a:ext cx="3898900" cy="331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228600"/>
            <a:ext cx="6162692" cy="2342419"/>
          </a:xfrm>
          <a:prstGeom prst="rect">
            <a:avLst/>
          </a:prstGeom>
        </p:spPr>
      </p:pic>
      <p:sp>
        <p:nvSpPr>
          <p:cNvPr id="6" name="CAI1"/>
          <p:cNvSpPr/>
          <p:nvPr>
            <p:custDataLst>
              <p:tags r:id="rId5"/>
            </p:custDataLst>
          </p:nvPr>
        </p:nvSpPr>
        <p:spPr>
          <a:xfrm>
            <a:off x="4038600" y="4270443"/>
            <a:ext cx="355600" cy="355600"/>
          </a:xfrm>
          <a:prstGeom prst="smileyFace">
            <a:avLst/>
          </a:prstGeom>
          <a:solidFill>
            <a:srgbClr val="FFFF00"/>
          </a:solidFill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981949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274638"/>
            <a:ext cx="4495800" cy="3306762"/>
          </a:xfrm>
        </p:spPr>
        <p:txBody>
          <a:bodyPr>
            <a:noAutofit/>
          </a:bodyPr>
          <a:lstStyle/>
          <a:p>
            <a:pPr algn="l"/>
            <a:r>
              <a:rPr lang="en-US" sz="2400" dirty="0" smtClean="0"/>
              <a:t>In a physics lab, you place a block on the top of a low-friction ramp. The block slides down the ramp, around a circular part at the bottom, up a ramp on the other side, and then shoots off the end. At what point (if any) is the net force on the block zero? </a:t>
            </a:r>
            <a:endParaRPr lang="en-US" sz="24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3429000"/>
            <a:ext cx="4114800" cy="26971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 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/>
              <a:t> </a:t>
            </a:r>
            <a:endParaRPr lang="en-US" dirty="0" smtClean="0"/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/>
              <a:t> </a:t>
            </a:r>
            <a:endParaRPr lang="en-US" dirty="0" smtClean="0"/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/>
              <a:t> </a:t>
            </a:r>
            <a:endParaRPr lang="en-US" dirty="0" smtClean="0"/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None of the above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273880728"/>
              </p:ext>
            </p:extLst>
          </p:nvPr>
        </p:nvGraphicFramePr>
        <p:xfrm>
          <a:off x="4508500" y="3581400"/>
          <a:ext cx="4572000" cy="316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3581400"/>
                        <a:ext cx="4572000" cy="3162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304800"/>
            <a:ext cx="4653840" cy="3048000"/>
          </a:xfrm>
          <a:prstGeom prst="rect">
            <a:avLst/>
          </a:prstGeom>
        </p:spPr>
      </p:pic>
      <p:sp>
        <p:nvSpPr>
          <p:cNvPr id="6" name="CAI1"/>
          <p:cNvSpPr/>
          <p:nvPr>
            <p:custDataLst>
              <p:tags r:id="rId5"/>
            </p:custDataLst>
          </p:nvPr>
        </p:nvSpPr>
        <p:spPr>
          <a:xfrm>
            <a:off x="152400" y="5562600"/>
            <a:ext cx="304800" cy="304800"/>
          </a:xfrm>
          <a:prstGeom prst="smileyFace">
            <a:avLst/>
          </a:prstGeom>
          <a:solidFill>
            <a:srgbClr val="FFFF00"/>
          </a:solidFill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396126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114800" y="274637"/>
            <a:ext cx="4572000" cy="3058129"/>
          </a:xfrm>
        </p:spPr>
        <p:txBody>
          <a:bodyPr>
            <a:noAutofit/>
          </a:bodyPr>
          <a:lstStyle/>
          <a:p>
            <a:pPr algn="l"/>
            <a:r>
              <a:rPr lang="en-US" sz="2400" dirty="0" smtClean="0"/>
              <a:t>Which of the diagrams shows possible directions of tangential velocity (v) and acceleration (a) vectors for an object moving at a constant speed in a circular trajectory? </a:t>
            </a:r>
            <a:endParaRPr lang="en-US" sz="24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28600"/>
            <a:ext cx="914400" cy="64008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  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56836068"/>
              </p:ext>
            </p:extLst>
          </p:nvPr>
        </p:nvGraphicFramePr>
        <p:xfrm>
          <a:off x="5867400" y="3581400"/>
          <a:ext cx="3213100" cy="316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867400" y="3581400"/>
                        <a:ext cx="3213100" cy="3162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1101" y="228600"/>
            <a:ext cx="1589518" cy="18288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1524000"/>
            <a:ext cx="1542810" cy="190656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1101" y="2926919"/>
            <a:ext cx="1710963" cy="202025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2374" y="4653775"/>
            <a:ext cx="1952737" cy="2204225"/>
          </a:xfrm>
          <a:prstGeom prst="rect">
            <a:avLst/>
          </a:prstGeom>
        </p:spPr>
      </p:pic>
      <p:sp>
        <p:nvSpPr>
          <p:cNvPr id="9" name="CAI1"/>
          <p:cNvSpPr/>
          <p:nvPr>
            <p:custDataLst>
              <p:tags r:id="rId5"/>
            </p:custDataLst>
          </p:nvPr>
        </p:nvSpPr>
        <p:spPr>
          <a:xfrm>
            <a:off x="3312064" y="3444672"/>
            <a:ext cx="939800" cy="939800"/>
          </a:xfrm>
          <a:prstGeom prst="smileyFace">
            <a:avLst/>
          </a:prstGeom>
          <a:solidFill>
            <a:srgbClr val="FFFF00"/>
          </a:solidFill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574678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92362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/>
              <a:t>An object of mass 10 kg is moving at a constant speed in a circle of radius 12 m. The period of </a:t>
            </a:r>
            <a:r>
              <a:rPr lang="en-US" sz="3200" dirty="0" smtClean="0"/>
              <a:t>revolution </a:t>
            </a:r>
            <a:r>
              <a:rPr lang="en-US" sz="3200" dirty="0" smtClean="0"/>
              <a:t>(the time it takes to complete one revolution) is 45 s. Find the tangential speed of the </a:t>
            </a:r>
            <a:r>
              <a:rPr lang="en-US" sz="3200" dirty="0" smtClean="0"/>
              <a:t>object (in m/s).</a:t>
            </a:r>
            <a:endParaRPr lang="en-US" sz="3200" dirty="0"/>
          </a:p>
        </p:txBody>
      </p:sp>
      <p:graphicFrame>
        <p:nvGraphicFramePr>
          <p:cNvPr id="4" name="TPResult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3428741"/>
              </p:ext>
            </p:extLst>
          </p:nvPr>
        </p:nvGraphicFramePr>
        <p:xfrm>
          <a:off x="152400" y="3352800"/>
          <a:ext cx="44450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000"/>
                <a:gridCol w="3175000"/>
              </a:tblGrid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Rank</a:t>
                      </a:r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Responses</a:t>
                      </a:r>
                      <a:endParaRPr lang="en-US" sz="2400" b="1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5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6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PKeyword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3151922"/>
              </p:ext>
            </p:extLst>
          </p:nvPr>
        </p:nvGraphicFramePr>
        <p:xfrm>
          <a:off x="4419600" y="2971800"/>
          <a:ext cx="4445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5000"/>
              </a:tblGrid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007345986"/>
              </p:ext>
            </p:extLst>
          </p:nvPr>
        </p:nvGraphicFramePr>
        <p:xfrm>
          <a:off x="4508500" y="3733800"/>
          <a:ext cx="4572000" cy="299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Chart" r:id="rId5" imgW="4572000" imgH="5143500" progId="MSGraph.Chart.8">
                  <p:embed followColorScheme="full"/>
                </p:oleObj>
              </mc:Choice>
              <mc:Fallback>
                <p:oleObj name="Chart" r:id="rId5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08500" y="3733800"/>
                        <a:ext cx="4572000" cy="299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1616798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92362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/>
              <a:t>An object of mass 10 kg is moving at a constant speed in a circle of radius 12 m. The period of </a:t>
            </a:r>
            <a:r>
              <a:rPr lang="en-US" sz="3200" dirty="0" smtClean="0"/>
              <a:t>revolution is </a:t>
            </a:r>
            <a:r>
              <a:rPr lang="en-US" sz="3200" dirty="0" smtClean="0"/>
              <a:t>45 s. Find the acceleration of the </a:t>
            </a:r>
            <a:r>
              <a:rPr lang="en-US" sz="3200" dirty="0" smtClean="0"/>
              <a:t>object (in m/s</a:t>
            </a:r>
            <a:r>
              <a:rPr lang="en-US" sz="3200" baseline="30000" dirty="0" smtClean="0"/>
              <a:t>2</a:t>
            </a:r>
            <a:r>
              <a:rPr lang="en-US" sz="3200" dirty="0" smtClean="0"/>
              <a:t>).</a:t>
            </a:r>
            <a:endParaRPr lang="en-US" sz="3200" dirty="0"/>
          </a:p>
        </p:txBody>
      </p:sp>
      <p:graphicFrame>
        <p:nvGraphicFramePr>
          <p:cNvPr id="4" name="TPResult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6332777"/>
              </p:ext>
            </p:extLst>
          </p:nvPr>
        </p:nvGraphicFramePr>
        <p:xfrm>
          <a:off x="152400" y="3352800"/>
          <a:ext cx="44450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000"/>
                <a:gridCol w="3175000"/>
              </a:tblGrid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Rank</a:t>
                      </a:r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Responses</a:t>
                      </a:r>
                      <a:endParaRPr lang="en-US" sz="2400" b="1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5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6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PKeyword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8993486"/>
              </p:ext>
            </p:extLst>
          </p:nvPr>
        </p:nvGraphicFramePr>
        <p:xfrm>
          <a:off x="4419600" y="2971800"/>
          <a:ext cx="4445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5000"/>
              </a:tblGrid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541541689"/>
              </p:ext>
            </p:extLst>
          </p:nvPr>
        </p:nvGraphicFramePr>
        <p:xfrm>
          <a:off x="4508500" y="3733800"/>
          <a:ext cx="4572000" cy="299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name="Chart" r:id="rId5" imgW="4572000" imgH="5143500" progId="MSGraph.Chart.8">
                  <p:embed followColorScheme="full"/>
                </p:oleObj>
              </mc:Choice>
              <mc:Fallback>
                <p:oleObj name="Chart" r:id="rId5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08500" y="3733800"/>
                        <a:ext cx="4572000" cy="299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090529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92362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/>
              <a:t>An object of mass 10 kg is moving at a constant speed in a circle of radius 12 m. The period of </a:t>
            </a:r>
            <a:r>
              <a:rPr lang="en-US" sz="3200" dirty="0" smtClean="0"/>
              <a:t>revolution is </a:t>
            </a:r>
            <a:r>
              <a:rPr lang="en-US" sz="3200" dirty="0" smtClean="0"/>
              <a:t>45 s. Find the net force acting on the object.</a:t>
            </a:r>
            <a:endParaRPr lang="en-US" sz="3200" dirty="0"/>
          </a:p>
        </p:txBody>
      </p:sp>
      <p:graphicFrame>
        <p:nvGraphicFramePr>
          <p:cNvPr id="4" name="TPResult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5331164"/>
              </p:ext>
            </p:extLst>
          </p:nvPr>
        </p:nvGraphicFramePr>
        <p:xfrm>
          <a:off x="152400" y="3352800"/>
          <a:ext cx="44450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000"/>
                <a:gridCol w="3175000"/>
              </a:tblGrid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Rank</a:t>
                      </a:r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Responses</a:t>
                      </a:r>
                      <a:endParaRPr lang="en-US" sz="2400" b="1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5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6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PKeyword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5743141"/>
              </p:ext>
            </p:extLst>
          </p:nvPr>
        </p:nvGraphicFramePr>
        <p:xfrm>
          <a:off x="4419600" y="2971800"/>
          <a:ext cx="4445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5000"/>
              </a:tblGrid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406560111"/>
              </p:ext>
            </p:extLst>
          </p:nvPr>
        </p:nvGraphicFramePr>
        <p:xfrm>
          <a:off x="4508500" y="3733800"/>
          <a:ext cx="4572000" cy="299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" name="Chart" r:id="rId5" imgW="4572000" imgH="5143500" progId="MSGraph.Chart.8">
                  <p:embed followColorScheme="full"/>
                </p:oleObj>
              </mc:Choice>
              <mc:Fallback>
                <p:oleObj name="Chart" r:id="rId5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08500" y="3733800"/>
                        <a:ext cx="4572000" cy="299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329534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4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059C29DD15904F81B7CA69211A21AE89&lt;/guid&gt;&#10;        &lt;description /&gt;&#10;        &lt;date&gt;9/16/2014 1:20:38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C709C7312AC442B6957D1F680E0DAA5C&lt;/guid&gt;&#10;            &lt;repollguid&gt;32C781563C35482483BF32A07EA7CC9D&lt;/repollguid&gt;&#10;            &lt;sourceid&gt;C50E4A2EE51341199C48386EFE7FD727&lt;/sourceid&gt;&#10;            &lt;questiontext&gt;Bob the block is placed next to the cylindrical glass wall of an amusement park ride. The cylinder then spins up to a constant angular velocity, and spinning Bob remains stuck to the wall even when the floor drops away. The free-body diagram of all forces acting on Bob looks like: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7A9E13F8B5C94FC7B540B9228753DD0D&lt;/guid&gt;&#10;                    &lt;answertext&gt;  &lt;/answertext&gt;&#10;                    &lt;valuetype&gt;-1&lt;/valuetype&gt;&#10;                &lt;/answer&gt;&#10;                &lt;answer&gt;&#10;                    &lt;guid&gt;98F2B7C56F6C4EB791BA045529EEC7A3&lt;/guid&gt;&#10;                    &lt;answertext&gt; &lt;/answertext&gt;&#10;                    &lt;valuetype&gt;-1&lt;/valuetype&gt;&#10;                &lt;/answer&gt;&#10;                &lt;answer&gt;&#10;                    &lt;guid&gt;9F4F622D746D46B79C22A9200405A68F&lt;/guid&gt;&#10;                    &lt;answertext&gt; &lt;/answertext&gt;&#10;                    &lt;valuetype&gt;1&lt;/valuetype&gt;&#10;                &lt;/answer&gt;&#10;                &lt;answer&gt;&#10;                    &lt;guid&gt;F870B76B61024386884445F7BCC94220&lt;/guid&gt;&#10;                    &lt;answertext&gt; &lt;/answertext&gt;&#10;                    &lt;valuetype&gt;-1&lt;/valuetype&gt;&#10;                &lt;/answer&gt;&#10;                &lt;answer&gt;&#10;                    &lt;guid&gt;C2ED6EE2BB5F46CA830DC02ED20C8527&lt;/guid&gt;&#10;                    &lt;answertext&gt;None of the above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5E0CCA4A4C724D00A041401871572D53&lt;/guid&gt;&#10;        &lt;description /&gt;&#10;        &lt;date&gt;9/16/2014 1:25:39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EADDC9AAF9984A0992FCFDBE481DFAE0&lt;/guid&gt;&#10;            &lt;repollguid&gt;A9209279E4D9424CA5BED6EDC2A36F70&lt;/repollguid&gt;&#10;            &lt;sourceid&gt;65183976D2774C69B225A555379A7B92&lt;/sourceid&gt;&#10;            &lt;questiontext&gt;In a physics lab, you place a block on the top of a low-friction ramp. The block slides down the ramp, around a circular part at the bottom, up a ramp on the other side, and then shoots off the end. At what point (if any) is the net force on the block zero?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98B510378F9C4BCC907853C78594B5B7&lt;/guid&gt;&#10;                    &lt;answertext&gt; &lt;/answertext&gt;&#10;                    &lt;valuetype&gt;-1&lt;/valuetype&gt;&#10;                &lt;/answer&gt;&#10;                &lt;answer&gt;&#10;                    &lt;guid&gt;594811BE867346398D7A706F8AB434CF&lt;/guid&gt;&#10;                    &lt;answertext&gt; &lt;/answertext&gt;&#10;                    &lt;valuetype&gt;-1&lt;/valuetype&gt;&#10;                &lt;/answer&gt;&#10;                &lt;answer&gt;&#10;                    &lt;guid&gt;52BE682954AB4E5E88476FBFCD5715B5&lt;/guid&gt;&#10;                    &lt;answertext&gt; &lt;/answertext&gt;&#10;                    &lt;valuetype&gt;-1&lt;/valuetype&gt;&#10;                &lt;/answer&gt;&#10;                &lt;answer&gt;&#10;                    &lt;guid&gt;B0855071B241435FAE627330A91C868E&lt;/guid&gt;&#10;                    &lt;answertext&gt; &lt;/answertext&gt;&#10;                    &lt;valuetype&gt;-1&lt;/valuetype&gt;&#10;                &lt;/answer&gt;&#10;                &lt;answer&gt;&#10;                    &lt;guid&gt;1DDE284FB94C4655995C67D240161082&lt;/guid&gt;&#10;                    &lt;answertext&gt;None of the above&lt;/answertext&gt;&#10;                    &lt;valuetype&gt;1&lt;/valuetype&gt;&#10;                &lt;/answer&gt;&#10;            &lt;/answers&gt;&#10;        &lt;/multichoice&gt;&#10;    &lt;/questions&gt;&#10;&lt;/questionlist&gt;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2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D7D31682248641548E9AFBAD860BB006&lt;/guid&gt;&#10;        &lt;description /&gt;&#10;        &lt;date&gt;9/16/2014 1:27:52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7EA5071898484C7F9AD32BF9C346BE9D&lt;/guid&gt;&#10;            &lt;repollguid&gt;4D3E43761A3740019011348E55858FAF&lt;/repollguid&gt;&#10;            &lt;sourceid&gt;EE2924695D424F19B3BE306FA28F9E72&lt;/sourceid&gt;&#10;            &lt;questiontext&gt;Which of the diagrams shows possible directions of tangential velocity (v) and acceleration (a) vectors for an object moving at a constant speed in a circular trajectory?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D5536CBFABB9490D826296DD581E50BA&lt;/guid&gt;&#10;                    &lt;answertext&gt;        &lt;/answertext&gt;&#10;                    &lt;valuetype&gt;-1&lt;/valuetype&gt;&#10;                &lt;/answer&gt;&#10;                &lt;answer&gt;&#10;                    &lt;guid&gt;141EE0B5388649F582E1BAFBC2C43C3C&lt;/guid&gt;&#10;                    &lt;answertext&gt; &lt;/answertext&gt;&#10;                    &lt;valuetype&gt;-1&lt;/valuetype&gt;&#10;                &lt;/answer&gt;&#10;                &lt;answer&gt;&#10;                    &lt;guid&gt;BD74B362D0C0479098C3574398B90C7C&lt;/guid&gt;&#10;                    &lt;answertext&gt; &lt;/answertext&gt;&#10;                    &lt;valuetype&gt;1&lt;/valuetype&gt;&#10;                &lt;/answer&gt;&#10;                &lt;answer&gt;&#10;                    &lt;guid&gt;2EF53B5942FE41C2ADD9EF9F5880BB21&lt;/guid&gt;&#10;                    &lt;answertext&gt; 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AUTOOPENPOLL" val="True"/>
  <p:tag name="AUTOFORMATCHART" val="True"/>
  <p:tag name="LIVECHARTING" val="False"/>
  <p:tag name="TYPE" val="MultiChoiceSlide"/>
  <p:tag name="TPQUESTIONXML" val="﻿&lt;?xml version=&quot;1.0&quot; encoding=&quot;utf-8&quot;?&gt;&#10;&lt;questionlist&gt;&#10;    &lt;properties&gt;&#10;        &lt;guid&gt;ED92671C9126449286F760A135C5B16F&lt;/guid&gt;&#10;        &lt;description /&gt;&#10;        &lt;date&gt;9/16/2014 1:15:39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03384E68F65449A5B86A5DD1228EE665&lt;/guid&gt;&#10;            &lt;repollguid&gt;7CD5414BFB8A41EE99FEE00CBFF9657C&lt;/repollguid&gt;&#10;            &lt;sourceid&gt;06AEAB286F7E4E4C92AFBC96B2F7E574&lt;/sourceid&gt;&#10;            &lt;questiontext&gt;A car rounds a circle while maintaining a constant speed. At the instant shown in the diagram, does the car have an acceleration as it rounds the curve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948C0193C05342EE8DEAB7A1918A8CA4&lt;/guid&gt;&#10;                    &lt;answertext&gt;No, because its speed is constant.&lt;/answertext&gt;&#10;                    &lt;valuetype&gt;-1&lt;/valuetype&gt;&#10;                &lt;/answer&gt;&#10;                &lt;answer&gt;&#10;                    &lt;guid&gt;2D520B8F2CEE4596907F34702FE22E78&lt;/guid&gt;&#10;                    &lt;answertext&gt;Yes.&lt;/answertext&gt;&#10;                    &lt;valuetype&gt;1&lt;/valuetype&gt;&#10;                &lt;/answer&gt;&#10;                &lt;answer&gt;&#10;                    &lt;guid&gt;31B91BF33F824C3D8FC9A153D421931B&lt;/guid&gt;&#10;                    &lt;answertext&gt;Not enough information is given.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2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AUTOOPENPOLL" val="True"/>
  <p:tag name="AUTOFORMATCHART" val="True"/>
  <p:tag name="TYPE" val="NumericSlide"/>
  <p:tag name="TPQUESTIONXML" val="﻿&lt;?xml version=&quot;1.0&quot; encoding=&quot;utf-8&quot;?&gt;&#10;&lt;questionlist&gt;&#10;    &lt;properties&gt;&#10;        &lt;guid&gt;F34F723FF0F44A7B894A73A1CF6D55B5&lt;/guid&gt;&#10;        &lt;description /&gt;&#10;        &lt;date&gt;9/16/2014 1:31:47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numeric&gt;&#10;            &lt;guid&gt;C6378B5AEBFC4063B67DF2C5EC6F38BE&lt;/guid&gt;&#10;            &lt;repollguid&gt;9F0040DC36CF40A7A706A5BE463C7F2C&lt;/repollguid&gt;&#10;            &lt;sourceid&gt;B7BF970059FA49A680D497FEC84F370F&lt;/sourceid&gt;&#10;            &lt;questiontext&gt;An object of mass 10 kg is moving at a constant speed in a circle of radius 12 m. The period of revolution (the time it takes to complete one revolution) is 45 s. Find the tangential speed of the object (in m/s)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correctanswerindicator&gt;True&lt;/correctanswerindicator&gt;&#10;            &lt;acceptablevalue&gt;1.67&lt;/acceptablevalue&gt;&#10;            &lt;minvalue&gt;1.6&lt;/minvalue&gt;&#10;            &lt;maxvalue&gt;1.7&lt;/maxvalue&gt;&#10;            &lt;numericvaluetype&gt;1&lt;/numericvaluetype&gt;&#10;        &lt;/numeric&gt;&#10;    &lt;/questions&gt;&#10;&lt;/questionlist&gt;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AUTOOPENPOLL" val="True"/>
  <p:tag name="AUTOFORMATCHART" val="True"/>
  <p:tag name="TYPE" val="NumericSlide"/>
  <p:tag name="TPQUESTIONXML" val="﻿&lt;?xml version=&quot;1.0&quot; encoding=&quot;utf-8&quot;?&gt;&#10;&lt;questionlist&gt;&#10;    &lt;properties&gt;&#10;        &lt;guid&gt;F34F723FF0F44A7B894A73A1CF6D55B5&lt;/guid&gt;&#10;        &lt;description /&gt;&#10;        &lt;date&gt;9/16/2014 1:31:47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numeric&gt;&#10;            &lt;guid&gt;6BB540FD338E4BF9ADDFEC158987619F&lt;/guid&gt;&#10;            &lt;repollguid&gt;9F0040DC36CF40A7A706A5BE463C7F2C&lt;/repollguid&gt;&#10;            &lt;sourceid&gt;B7BF970059FA49A680D497FEC84F370F&lt;/sourceid&gt;&#10;            &lt;questiontext&gt;An object of mass 10 kg is moving at a constant speed in a circle of radius 12 m. The period of revolution is 45 s. Find the acceleration of the object (in m/s2)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correctanswerindicator&gt;True&lt;/correctanswerindicator&gt;&#10;            &lt;acceptablevalue&gt;0.234&lt;/acceptablevalue&gt;&#10;            &lt;minvalue&gt;0.211&lt;/minvalue&gt;&#10;            &lt;maxvalue&gt;0.245&lt;/maxvalue&gt;&#10;            &lt;numericvaluetype&gt;1&lt;/numericvaluetype&gt;&#10;        &lt;/numeric&gt;&#10;    &lt;/questions&gt;&#10;&lt;/questionlist&gt;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AUTOOPENPOLL" val="True"/>
  <p:tag name="AUTOFORMATCHART" val="True"/>
  <p:tag name="TYPE" val="NumericSlide"/>
  <p:tag name="TPQUESTIONXML" val="﻿&lt;?xml version=&quot;1.0&quot; encoding=&quot;utf-8&quot;?&gt;&#10;&lt;questionlist&gt;&#10;    &lt;properties&gt;&#10;        &lt;guid&gt;F34F723FF0F44A7B894A73A1CF6D55B5&lt;/guid&gt;&#10;        &lt;description /&gt;&#10;        &lt;date&gt;9/16/2014 1:31:47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numeric&gt;&#10;            &lt;guid&gt;19FCD22F0A2A4E0BA50ACDA762D365B2&lt;/guid&gt;&#10;            &lt;repollguid&gt;9F0040DC36CF40A7A706A5BE463C7F2C&lt;/repollguid&gt;&#10;            &lt;sourceid&gt;B7BF970059FA49A680D497FEC84F370F&lt;/sourceid&gt;&#10;            &lt;questiontext&gt;An object of mass 10 kg is moving at a constant speed in a circle of radius 12 m. The period of revolution is 45 s. Find the net force acting on the object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correctanswerindicator&gt;True&lt;/correctanswerindicator&gt;&#10;            &lt;acceptablevalue&gt;2.34&lt;/acceptablevalue&gt;&#10;            &lt;minvalue&gt;2.201&lt;/minvalue&gt;&#10;            &lt;maxvalue&gt;2.401&lt;/maxvalue&gt;&#10;            &lt;numericvaluetype&gt;1&lt;/numericvaluetype&gt;&#10;        &lt;/numeric&gt;&#10;    &lt;/questions&gt;&#10;&lt;/questionlist&gt;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C7F378F0FCF0403FB8E7851A02254B16&lt;/guid&gt;&#10;        &lt;description /&gt;&#10;        &lt;date&gt;9/16/2014 1:18:44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59EFEF59496C42EE8D3ECA8DB1B97E34&lt;/guid&gt;&#10;            &lt;repollguid&gt;85020292E8A9414EABC7E910D1C683EF&lt;/repollguid&gt;&#10;            &lt;sourceid&gt;2B795AE4BE974A9EB56F34C1804885B3&lt;/sourceid&gt;&#10;            &lt;questiontext&gt;A car rounds a circle while maintaining a constant speed. Which arrow represents the direction of the net force on the car as it rounds the curve at the instant shown above?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0&lt;/bulletstyle&gt;&#10;            &lt;correctanswerindicator&gt;True&lt;/correctanswerindicator&gt;&#10;            &lt;answers&gt;&#10;                &lt;answer&gt;&#10;                    &lt;guid&gt;B7CF235DBD97417994F6B96063447BDD&lt;/guid&gt;&#10;                    &lt;answertext&gt; &lt;/answertext&gt;&#10;                    &lt;valuetype&gt;-1&lt;/valuetype&gt;&#10;                &lt;/answer&gt;&#10;                &lt;answer&gt;&#10;                    &lt;guid&gt;578C30C7DEA34E0A8CCD6423415827DE&lt;/guid&gt;&#10;                    &lt;answertext&gt; &lt;/answertext&gt;&#10;                    &lt;valuetype&gt;-1&lt;/valuetype&gt;&#10;                &lt;/answer&gt;&#10;                &lt;answer&gt;&#10;                    &lt;guid&gt;0C68115656264F0EAA22CCC90941BC19&lt;/guid&gt;&#10;                    &lt;answertext&gt; &lt;/answertext&gt;&#10;                    &lt;valuetype&gt;1&lt;/valuetype&gt;&#10;                &lt;/answer&gt;&#10;                &lt;answer&gt;&#10;                    &lt;guid&gt;65461DD0540B411BA4539AF081983FF3&lt;/guid&gt;&#10;                    &lt;answertext&gt; &lt;/answertext&gt;&#10;                    &lt;valuetype&gt;-1&lt;/valuetype&gt;&#10;                &lt;/answer&gt;&#10;                &lt;answer&gt;&#10;                    &lt;guid&gt;B58BAAC2691147B1AA39DC9D7926AAC8&lt;/guid&gt;&#10;                    &lt;answertext&gt; &lt;/answertext&gt;&#10;                    &lt;valuetype&gt;-1&lt;/valuetype&gt;&#10;                &lt;/answer&gt;&#10;                &lt;answer&gt;&#10;                    &lt;guid&gt;AFB1756A715746148A7D83DF220761EF&lt;/guid&gt;&#10;                    &lt;answertext&gt; &lt;/answertext&gt;&#10;                    &lt;valuetype&gt;-1&lt;/valuetype&gt;&#10;                &lt;/answer&gt;&#10;                &lt;answer&gt;&#10;                    &lt;guid&gt;2E7A972C7F4D4BB398757D0814904C08&lt;/guid&gt;&#10;                    &lt;answertext&gt; &lt;/answertext&gt;&#10;                    &lt;valuetype&gt;-1&lt;/valuetype&gt;&#10;                &lt;/answer&gt;&#10;                &lt;answer&gt;&#10;                    &lt;guid&gt;F4933AFCE4404C01ABD93BECDDC064B2&lt;/guid&gt;&#10;                    &lt;answertext&gt; &lt;/answertext&gt;&#10;                    &lt;valuetype&gt;-1&lt;/valuetype&gt;&#10;                &lt;/answer&gt;&#10;                &lt;answer&gt;&#10;                    &lt;guid&gt;A5B085EFFE3249CA9D4505C06A14C257&lt;/guid&gt;&#10;                    &lt;answertext&gt; 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404</Words>
  <Application>Microsoft Office PowerPoint</Application>
  <PresentationFormat>On-screen Show (4:3)</PresentationFormat>
  <Paragraphs>58</Paragraphs>
  <Slides>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Chart</vt:lpstr>
      <vt:lpstr>A car rounds a circle while maintaining a constant speed. At the instant shown in the diagram, does the car have an acceleration as it rounds the curve?</vt:lpstr>
      <vt:lpstr>A car rounds a circle while maintaining a constant speed. Which arrow represents the direction of the net force on the car as it rounds the curve at the instant shown above? </vt:lpstr>
      <vt:lpstr>Bob the block is placed next to the cylindrical glass wall of an amusement park ride. The cylinder then spins up to a constant angular velocity, and spinning Bob remains stuck to the wall even when the floor drops away. The free-body diagram of all forces acting on Bob looks like: </vt:lpstr>
      <vt:lpstr>In a physics lab, you place a block on the top of a low-friction ramp. The block slides down the ramp, around a circular part at the bottom, up a ramp on the other side, and then shoots off the end. At what point (if any) is the net force on the block zero? </vt:lpstr>
      <vt:lpstr>Which of the diagrams shows possible directions of tangential velocity (v) and acceleration (a) vectors for an object moving at a constant speed in a circular trajectory? </vt:lpstr>
      <vt:lpstr>An object of mass 10 kg is moving at a constant speed in a circle of radius 12 m. The period of revolution (the time it takes to complete one revolution) is 45 s. Find the tangential speed of the object (in m/s).</vt:lpstr>
      <vt:lpstr>An object of mass 10 kg is moving at a constant speed in a circle of radius 12 m. The period of revolution is 45 s. Find the acceleration of the object (in m/s2).</vt:lpstr>
      <vt:lpstr>An object of mass 10 kg is moving at a constant speed in a circle of radius 12 m. The period of revolution is 45 s. Find the net force acting on the object.</vt:lpstr>
    </vt:vector>
  </TitlesOfParts>
  <Company>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car rounds a circle while maintaining a constant speed. At the instant shown in the diagram, does the car have an acceleration as it rounds the curve?</dc:title>
  <dc:creator>Karl H. Frinkle</dc:creator>
  <cp:lastModifiedBy>Karl H. Frinkle</cp:lastModifiedBy>
  <cp:revision>13</cp:revision>
  <dcterms:created xsi:type="dcterms:W3CDTF">2014-09-16T18:12:28Z</dcterms:created>
  <dcterms:modified xsi:type="dcterms:W3CDTF">2014-09-18T14:46:25Z</dcterms:modified>
</cp:coreProperties>
</file>