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4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259750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187407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3565777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41329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319681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5993E4-3FF4-4EEA-B97A-3E8DB2A124F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556677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5993E4-3FF4-4EEA-B97A-3E8DB2A124F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7775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5993E4-3FF4-4EEA-B97A-3E8DB2A124FA}" type="datetimeFigureOut">
              <a:rPr lang="en-US" smtClean="0"/>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68599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5993E4-3FF4-4EEA-B97A-3E8DB2A124FA}" type="datetimeFigureOut">
              <a:rPr lang="en-US" smtClean="0"/>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915334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993E4-3FF4-4EEA-B97A-3E8DB2A124FA}" type="datetimeFigureOut">
              <a:rPr lang="en-US" smtClean="0"/>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402124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5993E4-3FF4-4EEA-B97A-3E8DB2A124F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2783441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5993E4-3FF4-4EEA-B97A-3E8DB2A124F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FF9B7-3D24-4036-8BC3-311ED6C92ADF}" type="slidenum">
              <a:rPr lang="en-US" smtClean="0"/>
              <a:t>‹#›</a:t>
            </a:fld>
            <a:endParaRPr lang="en-US"/>
          </a:p>
        </p:txBody>
      </p:sp>
    </p:spTree>
    <p:extLst>
      <p:ext uri="{BB962C8B-B14F-4D97-AF65-F5344CB8AC3E}">
        <p14:creationId xmlns:p14="http://schemas.microsoft.com/office/powerpoint/2010/main" val="3115241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5993E4-3FF4-4EEA-B97A-3E8DB2A124FA}" type="datetimeFigureOut">
              <a:rPr lang="en-US" smtClean="0"/>
              <a:t>9/22/2014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FF9B7-3D24-4036-8BC3-311ED6C92ADF}" type="slidenum">
              <a:rPr lang="en-US" smtClean="0"/>
              <a:t>‹#›</a:t>
            </a:fld>
            <a:endParaRPr lang="en-US"/>
          </a:p>
        </p:txBody>
      </p:sp>
    </p:spTree>
    <p:extLst>
      <p:ext uri="{BB962C8B-B14F-4D97-AF65-F5344CB8AC3E}">
        <p14:creationId xmlns:p14="http://schemas.microsoft.com/office/powerpoint/2010/main" val="1800016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3.emf"/><Relationship Id="rId2" Type="http://schemas.openxmlformats.org/officeDocument/2006/relationships/tags" Target="../tags/tag6.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12.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4.emf"/><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12.xml"/><Relationship Id="rId4" Type="http://schemas.openxmlformats.org/officeDocument/2006/relationships/tags" Target="../tags/tag11.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13.xml"/><Relationship Id="rId7" Type="http://schemas.openxmlformats.org/officeDocument/2006/relationships/image" Target="../media/image6.png"/><Relationship Id="rId2" Type="http://schemas.openxmlformats.org/officeDocument/2006/relationships/tags" Target="../tags/tag12.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15.xml"/><Relationship Id="rId4" Type="http://schemas.openxmlformats.org/officeDocument/2006/relationships/tags" Target="../tags/tag14.xml"/><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vmlDrawing" Target="../drawings/vmlDrawing6.vml"/><Relationship Id="rId6" Type="http://schemas.openxmlformats.org/officeDocument/2006/relationships/image" Target="../media/image7.emf"/><Relationship Id="rId5" Type="http://schemas.openxmlformats.org/officeDocument/2006/relationships/oleObject" Target="../embeddings/oleObject6.bin"/><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152400"/>
            <a:ext cx="8991600" cy="2057400"/>
          </a:xfrm>
        </p:spPr>
        <p:txBody>
          <a:bodyPr>
            <a:normAutofit fontScale="90000"/>
          </a:bodyPr>
          <a:lstStyle/>
          <a:p>
            <a:pPr algn="l"/>
            <a:r>
              <a:rPr lang="en-US" dirty="0" smtClean="0"/>
              <a:t>An object with mass 2.7 kg falls through Jupiter’s atmosphere.  What is the acceleration of the falling object (in m/s</a:t>
            </a:r>
            <a:r>
              <a:rPr lang="en-US" baseline="30000" dirty="0" smtClean="0"/>
              <a:t>2</a:t>
            </a:r>
            <a:r>
              <a:rPr lang="en-US" dirty="0" smtClean="0"/>
              <a:t>)?</a:t>
            </a:r>
            <a:endParaRPr lang="en-US" dirty="0"/>
          </a:p>
        </p:txBody>
      </p:sp>
      <p:graphicFrame>
        <p:nvGraphicFramePr>
          <p:cNvPr id="4" name="TPResults"/>
          <p:cNvGraphicFramePr>
            <a:graphicFrameLocks noGrp="1"/>
          </p:cNvGraphicFramePr>
          <p:nvPr>
            <p:extLst>
              <p:ext uri="{D42A27DB-BD31-4B8C-83A1-F6EECF244321}">
                <p14:modId xmlns:p14="http://schemas.microsoft.com/office/powerpoint/2010/main" val="2200079658"/>
              </p:ext>
            </p:extLst>
          </p:nvPr>
        </p:nvGraphicFramePr>
        <p:xfrm>
          <a:off x="127000" y="2286003"/>
          <a:ext cx="4445000" cy="3200400"/>
        </p:xfrm>
        <a:graphic>
          <a:graphicData uri="http://schemas.openxmlformats.org/drawingml/2006/table">
            <a:tbl>
              <a:tblPr firstRow="1" bandRow="1">
                <a:tableStyleId>{5C22544A-7EE6-4342-B048-85BDC9FD1C3A}</a:tableStyleId>
              </a:tblPr>
              <a:tblGrid>
                <a:gridCol w="1270000"/>
                <a:gridCol w="3175000"/>
              </a:tblGrid>
              <a:tr h="457200">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457200">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57200">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57200">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3328926339"/>
              </p:ext>
            </p:extLst>
          </p:nvPr>
        </p:nvGraphicFramePr>
        <p:xfrm>
          <a:off x="24384" y="58674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2965238147"/>
              </p:ext>
            </p:extLst>
          </p:nvPr>
        </p:nvGraphicFramePr>
        <p:xfrm>
          <a:off x="4508500" y="3124200"/>
          <a:ext cx="4572000" cy="3606800"/>
        </p:xfrm>
        <a:graphic>
          <a:graphicData uri="http://schemas.openxmlformats.org/presentationml/2006/ole">
            <mc:AlternateContent xmlns:mc="http://schemas.openxmlformats.org/markup-compatibility/2006">
              <mc:Choice xmlns:v="urn:schemas-microsoft-com:vml" Requires="v">
                <p:oleObj spid="_x0000_s1039"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124200"/>
                        <a:ext cx="4572000" cy="36068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985631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935162"/>
          </a:xfrm>
        </p:spPr>
        <p:txBody>
          <a:bodyPr>
            <a:normAutofit fontScale="90000"/>
          </a:bodyPr>
          <a:lstStyle/>
          <a:p>
            <a:pPr algn="l"/>
            <a:r>
              <a:rPr lang="en-US" dirty="0" smtClean="0"/>
              <a:t>An object with mass 2.7 kg falls through Jupiter’s atmosphere.  What is the weight of the falling object (in N)?</a:t>
            </a:r>
            <a:endParaRPr lang="en-US" dirty="0"/>
          </a:p>
        </p:txBody>
      </p:sp>
      <p:graphicFrame>
        <p:nvGraphicFramePr>
          <p:cNvPr id="4" name="TPResults"/>
          <p:cNvGraphicFramePr>
            <a:graphicFrameLocks noGrp="1"/>
          </p:cNvGraphicFramePr>
          <p:nvPr>
            <p:extLst>
              <p:ext uri="{D42A27DB-BD31-4B8C-83A1-F6EECF244321}">
                <p14:modId xmlns:p14="http://schemas.microsoft.com/office/powerpoint/2010/main" val="1790373319"/>
              </p:ext>
            </p:extLst>
          </p:nvPr>
        </p:nvGraphicFramePr>
        <p:xfrm>
          <a:off x="127000" y="2286003"/>
          <a:ext cx="4445000" cy="3200400"/>
        </p:xfrm>
        <a:graphic>
          <a:graphicData uri="http://schemas.openxmlformats.org/drawingml/2006/table">
            <a:tbl>
              <a:tblPr firstRow="1" bandRow="1">
                <a:tableStyleId>{5C22544A-7EE6-4342-B048-85BDC9FD1C3A}</a:tableStyleId>
              </a:tblPr>
              <a:tblGrid>
                <a:gridCol w="1270000"/>
                <a:gridCol w="3175000"/>
              </a:tblGrid>
              <a:tr h="457200">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457200">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57200">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57200">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57200">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307672216"/>
              </p:ext>
            </p:extLst>
          </p:nvPr>
        </p:nvGraphicFramePr>
        <p:xfrm>
          <a:off x="24384" y="58674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1573249614"/>
              </p:ext>
            </p:extLst>
          </p:nvPr>
        </p:nvGraphicFramePr>
        <p:xfrm>
          <a:off x="4508500" y="3124200"/>
          <a:ext cx="4572000" cy="3606800"/>
        </p:xfrm>
        <a:graphic>
          <a:graphicData uri="http://schemas.openxmlformats.org/presentationml/2006/ole">
            <mc:AlternateContent xmlns:mc="http://schemas.openxmlformats.org/markup-compatibility/2006">
              <mc:Choice xmlns:v="urn:schemas-microsoft-com:vml" Requires="v">
                <p:oleObj spid="_x0000_s2062"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124200"/>
                        <a:ext cx="4572000" cy="36068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90118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468562"/>
          </a:xfrm>
        </p:spPr>
        <p:txBody>
          <a:bodyPr>
            <a:normAutofit fontScale="90000"/>
          </a:bodyPr>
          <a:lstStyle/>
          <a:p>
            <a:pPr algn="l"/>
            <a:r>
              <a:rPr lang="en-US" dirty="0" smtClean="0"/>
              <a:t>In order to find the velocity needed to keep a satellite in a circular orbit around the earth, the mass of the satellite must be taken into account.</a:t>
            </a:r>
            <a:endParaRPr lang="en-US" dirty="0"/>
          </a:p>
        </p:txBody>
      </p:sp>
      <p:sp>
        <p:nvSpPr>
          <p:cNvPr id="3" name="TPAnswers"/>
          <p:cNvSpPr>
            <a:spLocks noGrp="1"/>
          </p:cNvSpPr>
          <p:nvPr>
            <p:ph type="body" idx="1"/>
          </p:nvPr>
        </p:nvSpPr>
        <p:spPr>
          <a:xfrm>
            <a:off x="457200" y="3352800"/>
            <a:ext cx="4114800" cy="27733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2732836488"/>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3084"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352800"/>
                        <a:ext cx="4572000" cy="3390900"/>
                      </a:xfrm>
                      <a:prstGeom prst="rect">
                        <a:avLst/>
                      </a:prstGeom>
                    </p:spPr>
                  </p:pic>
                </p:oleObj>
              </mc:Fallback>
            </mc:AlternateContent>
          </a:graphicData>
        </a:graphic>
      </p:graphicFrame>
      <p:sp>
        <p:nvSpPr>
          <p:cNvPr id="5" name="CAI1"/>
          <p:cNvSpPr/>
          <p:nvPr>
            <p:custDataLst>
              <p:tags r:id="rId4"/>
            </p:custDataLst>
          </p:nvPr>
        </p:nvSpPr>
        <p:spPr>
          <a:xfrm>
            <a:off x="1037590" y="3886200"/>
            <a:ext cx="851154"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29181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630362"/>
          </a:xfrm>
        </p:spPr>
        <p:txBody>
          <a:bodyPr>
            <a:normAutofit/>
          </a:bodyPr>
          <a:lstStyle/>
          <a:p>
            <a:r>
              <a:rPr lang="en-US" dirty="0" smtClean="0"/>
              <a:t>The moon is constantly falling towards the earth.</a:t>
            </a:r>
            <a:endParaRPr lang="en-US" dirty="0"/>
          </a:p>
        </p:txBody>
      </p:sp>
      <p:sp>
        <p:nvSpPr>
          <p:cNvPr id="3" name="TPAnswers"/>
          <p:cNvSpPr>
            <a:spLocks noGrp="1"/>
          </p:cNvSpPr>
          <p:nvPr>
            <p:ph type="body" idx="1"/>
          </p:nvPr>
        </p:nvSpPr>
        <p:spPr>
          <a:xfrm>
            <a:off x="457200" y="2971800"/>
            <a:ext cx="4114800" cy="31543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1783310548"/>
              </p:ext>
            </p:extLst>
          </p:nvPr>
        </p:nvGraphicFramePr>
        <p:xfrm>
          <a:off x="4508500" y="2743200"/>
          <a:ext cx="4572000" cy="4000500"/>
        </p:xfrm>
        <a:graphic>
          <a:graphicData uri="http://schemas.openxmlformats.org/presentationml/2006/ole">
            <mc:AlternateContent xmlns:mc="http://schemas.openxmlformats.org/markup-compatibility/2006">
              <mc:Choice xmlns:v="urn:schemas-microsoft-com:vml" Requires="v">
                <p:oleObj spid="_x0000_s4105"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2743200"/>
                        <a:ext cx="4572000" cy="4000500"/>
                      </a:xfrm>
                      <a:prstGeom prst="rect">
                        <a:avLst/>
                      </a:prstGeom>
                    </p:spPr>
                  </p:pic>
                </p:oleObj>
              </mc:Fallback>
            </mc:AlternateContent>
          </a:graphicData>
        </a:graphic>
      </p:graphicFrame>
      <p:sp>
        <p:nvSpPr>
          <p:cNvPr id="5" name="CAI1"/>
          <p:cNvSpPr/>
          <p:nvPr>
            <p:custDataLst>
              <p:tags r:id="rId4"/>
            </p:custDataLst>
          </p:nvPr>
        </p:nvSpPr>
        <p:spPr>
          <a:xfrm>
            <a:off x="1037590" y="3017520"/>
            <a:ext cx="847916"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696066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PQuestion"/>
              <p:cNvSpPr>
                <a:spLocks noGrp="1"/>
              </p:cNvSpPr>
              <p:nvPr>
                <p:ph type="title"/>
              </p:nvPr>
            </p:nvSpPr>
            <p:spPr>
              <a:xfrm>
                <a:off x="457200" y="274638"/>
                <a:ext cx="8229600" cy="2620962"/>
              </a:xfrm>
            </p:spPr>
            <p:txBody>
              <a:bodyPr>
                <a:normAutofit/>
              </a:bodyPr>
              <a:lstStyle/>
              <a:p>
                <a:pPr algn="r"/>
                <a:r>
                  <a:rPr lang="en-US" sz="3800" dirty="0" smtClean="0"/>
                  <a:t>The formula </a:t>
                </a:r>
                <a14:m>
                  <m:oMath xmlns:m="http://schemas.openxmlformats.org/officeDocument/2006/math">
                    <m:r>
                      <a:rPr lang="en-US" sz="3800" b="0" i="1" smtClean="0">
                        <a:latin typeface="Cambria Math"/>
                      </a:rPr>
                      <m:t>𝑣</m:t>
                    </m:r>
                    <m:r>
                      <a:rPr lang="en-US" sz="3800" b="0" i="1" smtClean="0">
                        <a:latin typeface="Cambria Math"/>
                      </a:rPr>
                      <m:t>= </m:t>
                    </m:r>
                    <m:rad>
                      <m:radPr>
                        <m:degHide m:val="on"/>
                        <m:ctrlPr>
                          <a:rPr lang="en-US" sz="3800" b="0" i="1" smtClean="0">
                            <a:latin typeface="Cambria Math"/>
                          </a:rPr>
                        </m:ctrlPr>
                      </m:radPr>
                      <m:deg/>
                      <m:e>
                        <m:f>
                          <m:fPr>
                            <m:ctrlPr>
                              <a:rPr lang="en-US" sz="3800" b="0" i="1" smtClean="0">
                                <a:latin typeface="Cambria Math"/>
                              </a:rPr>
                            </m:ctrlPr>
                          </m:fPr>
                          <m:num>
                            <m:r>
                              <a:rPr lang="en-US" sz="3800" b="0" i="1" smtClean="0">
                                <a:latin typeface="Cambria Math"/>
                              </a:rPr>
                              <m:t>𝐺</m:t>
                            </m:r>
                            <m:r>
                              <a:rPr lang="en-US" sz="3800" b="0" i="1" smtClean="0">
                                <a:latin typeface="Cambria Math"/>
                              </a:rPr>
                              <m:t> </m:t>
                            </m:r>
                            <m:r>
                              <a:rPr lang="en-US" sz="3800" b="0" i="1" smtClean="0">
                                <a:latin typeface="Cambria Math"/>
                              </a:rPr>
                              <m:t>𝑀</m:t>
                            </m:r>
                          </m:num>
                          <m:den>
                            <m:r>
                              <a:rPr lang="en-US" sz="3800" b="0" i="1" smtClean="0">
                                <a:latin typeface="Cambria Math"/>
                              </a:rPr>
                              <m:t>𝑅</m:t>
                            </m:r>
                          </m:den>
                        </m:f>
                      </m:e>
                    </m:rad>
                  </m:oMath>
                </a14:m>
                <a:r>
                  <a:rPr lang="en-US" sz="3800" dirty="0" smtClean="0"/>
                  <a:t> relates velocity (v) to the mass (M) and radius (R) of an object.  What happens if v </a:t>
                </a:r>
                <a:r>
                  <a:rPr lang="en-US" sz="3800" u="sng" dirty="0" smtClean="0"/>
                  <a:t>&gt;</a:t>
                </a:r>
                <a:r>
                  <a:rPr lang="en-US" sz="3800" dirty="0" smtClean="0"/>
                  <a:t> c?</a:t>
                </a:r>
                <a:endParaRPr lang="en-US" sz="3800" dirty="0"/>
              </a:p>
            </p:txBody>
          </p:sp>
        </mc:Choice>
        <mc:Fallback>
          <p:sp>
            <p:nvSpPr>
              <p:cNvPr id="2" name="TPQuestion"/>
              <p:cNvSpPr>
                <a:spLocks noGrp="1" noRot="1" noChangeAspect="1" noMove="1" noResize="1" noEditPoints="1" noAdjustHandles="1" noChangeArrowheads="1" noChangeShapeType="1" noTextEdit="1"/>
              </p:cNvSpPr>
              <p:nvPr>
                <p:ph type="title"/>
              </p:nvPr>
            </p:nvSpPr>
            <p:spPr>
              <a:xfrm>
                <a:off x="457200" y="274638"/>
                <a:ext cx="8229600" cy="2620962"/>
              </a:xfrm>
              <a:blipFill rotWithShape="1">
                <a:blip r:embed="rId7"/>
                <a:stretch>
                  <a:fillRect r="-3852" b="-5581"/>
                </a:stretch>
              </a:blipFill>
            </p:spPr>
            <p:txBody>
              <a:bodyPr/>
              <a:lstStyle/>
              <a:p>
                <a:r>
                  <a:rPr lang="en-US">
                    <a:noFill/>
                  </a:rPr>
                  <a:t> </a:t>
                </a:r>
              </a:p>
            </p:txBody>
          </p:sp>
        </mc:Fallback>
      </mc:AlternateContent>
      <p:sp>
        <p:nvSpPr>
          <p:cNvPr id="3" name="TPAnswers"/>
          <p:cNvSpPr>
            <a:spLocks noGrp="1"/>
          </p:cNvSpPr>
          <p:nvPr>
            <p:ph type="body" idx="1"/>
            <p:custDataLst>
              <p:tags r:id="rId3"/>
            </p:custDataLst>
          </p:nvPr>
        </p:nvSpPr>
        <p:spPr>
          <a:xfrm>
            <a:off x="457200" y="3276600"/>
            <a:ext cx="4114800" cy="2849563"/>
          </a:xfrm>
        </p:spPr>
        <p:txBody>
          <a:bodyPr>
            <a:normAutofit fontScale="77500" lnSpcReduction="20000"/>
          </a:bodyPr>
          <a:lstStyle/>
          <a:p>
            <a:pPr marL="514350" indent="-514350">
              <a:buFont typeface="Arial" pitchFamily="34" charset="0"/>
              <a:buAutoNum type="alphaUcPeriod"/>
            </a:pPr>
            <a:r>
              <a:rPr lang="en-US" dirty="0" smtClean="0"/>
              <a:t>The formula does not work, since v &gt; c cannot happen.</a:t>
            </a:r>
          </a:p>
          <a:p>
            <a:pPr marL="514350" indent="-514350">
              <a:buFont typeface="Arial" pitchFamily="34" charset="0"/>
              <a:buAutoNum type="alphaUcPeriod"/>
            </a:pPr>
            <a:r>
              <a:rPr lang="en-US" dirty="0" smtClean="0"/>
              <a:t>No object satisfies this property!</a:t>
            </a:r>
          </a:p>
          <a:p>
            <a:pPr marL="514350" indent="-514350">
              <a:buFont typeface="Arial" pitchFamily="34" charset="0"/>
              <a:buAutoNum type="alphaUcPeriod"/>
            </a:pPr>
            <a:r>
              <a:rPr lang="en-US" dirty="0" smtClean="0"/>
              <a:t>These object exist, and nothing can orbit this object at a distance </a:t>
            </a:r>
            <a:r>
              <a:rPr lang="en-US" u="sng" dirty="0" smtClean="0"/>
              <a:t>&lt;</a:t>
            </a:r>
            <a:r>
              <a:rPr lang="en-US" dirty="0" smtClean="0"/>
              <a:t> R.</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263967858"/>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5128"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352800"/>
                        <a:ext cx="4572000" cy="3390900"/>
                      </a:xfrm>
                      <a:prstGeom prst="rect">
                        <a:avLst/>
                      </a:prstGeom>
                    </p:spPr>
                  </p:pic>
                </p:oleObj>
              </mc:Fallback>
            </mc:AlternateContent>
          </a:graphicData>
        </a:graphic>
      </p:graphicFrame>
      <p:sp>
        <p:nvSpPr>
          <p:cNvPr id="5" name="CAI1"/>
          <p:cNvSpPr/>
          <p:nvPr>
            <p:custDataLst>
              <p:tags r:id="rId5"/>
            </p:custDataLst>
          </p:nvPr>
        </p:nvSpPr>
        <p:spPr>
          <a:xfrm>
            <a:off x="1037590" y="4922520"/>
            <a:ext cx="3088450" cy="9906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5697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228600"/>
            <a:ext cx="8763000" cy="2286000"/>
          </a:xfrm>
        </p:spPr>
        <p:txBody>
          <a:bodyPr>
            <a:noAutofit/>
          </a:bodyPr>
          <a:lstStyle/>
          <a:p>
            <a:pPr algn="l"/>
            <a:r>
              <a:rPr lang="en-US" sz="2800" dirty="0" smtClean="0"/>
              <a:t>Like in the movies, we want artificial gravity on a space station.  A cylindrical space station 275 in diameter spins about its central axis.  How many revolutions per minute must it turn so that the objects inside and against the outer hull experience an acceleration equal to g?</a:t>
            </a:r>
            <a:endParaRPr lang="en-US" sz="2800" dirty="0"/>
          </a:p>
        </p:txBody>
      </p:sp>
      <p:graphicFrame>
        <p:nvGraphicFramePr>
          <p:cNvPr id="4" name="TPResults"/>
          <p:cNvGraphicFramePr>
            <a:graphicFrameLocks noGrp="1"/>
          </p:cNvGraphicFramePr>
          <p:nvPr>
            <p:extLst>
              <p:ext uri="{D42A27DB-BD31-4B8C-83A1-F6EECF244321}">
                <p14:modId xmlns:p14="http://schemas.microsoft.com/office/powerpoint/2010/main" val="2665695828"/>
              </p:ext>
            </p:extLst>
          </p:nvPr>
        </p:nvGraphicFramePr>
        <p:xfrm>
          <a:off x="127000" y="2514601"/>
          <a:ext cx="4445000" cy="3200400"/>
        </p:xfrm>
        <a:graphic>
          <a:graphicData uri="http://schemas.openxmlformats.org/drawingml/2006/table">
            <a:tbl>
              <a:tblPr firstRow="1" bandRow="1">
                <a:tableStyleId>{5C22544A-7EE6-4342-B048-85BDC9FD1C3A}</a:tableStyleId>
              </a:tblPr>
              <a:tblGrid>
                <a:gridCol w="1270000"/>
                <a:gridCol w="3175000"/>
              </a:tblGrid>
              <a:tr h="446314">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446314">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2</a:t>
                      </a:r>
                      <a:endParaRPr lang="en-US" sz="2400" b="0" dirty="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46314">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446314">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446314">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3291533830"/>
              </p:ext>
            </p:extLst>
          </p:nvPr>
        </p:nvGraphicFramePr>
        <p:xfrm>
          <a:off x="152400" y="5867400"/>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4014233444"/>
              </p:ext>
            </p:extLst>
          </p:nvPr>
        </p:nvGraphicFramePr>
        <p:xfrm>
          <a:off x="4508500" y="3657600"/>
          <a:ext cx="4572000" cy="3073400"/>
        </p:xfrm>
        <a:graphic>
          <a:graphicData uri="http://schemas.openxmlformats.org/presentationml/2006/ole">
            <mc:AlternateContent xmlns:mc="http://schemas.openxmlformats.org/markup-compatibility/2006">
              <mc:Choice xmlns:v="urn:schemas-microsoft-com:vml" Requires="v">
                <p:oleObj spid="_x0000_s6151" name="Chart" r:id="rId5" imgW="4572000" imgH="5143500" progId="MSGraph.Chart.8">
                  <p:embed followColorScheme="full"/>
                </p:oleObj>
              </mc:Choice>
              <mc:Fallback>
                <p:oleObj name="Chart" r:id="rId5" imgW="4572000" imgH="5143500" progId="MSGraph.Chart.8">
                  <p:embed followColorScheme="full"/>
                  <p:pic>
                    <p:nvPicPr>
                      <p:cNvPr id="0" name=""/>
                      <p:cNvPicPr/>
                      <p:nvPr/>
                    </p:nvPicPr>
                    <p:blipFill>
                      <a:blip r:embed="rId6"/>
                      <a:stretch>
                        <a:fillRect/>
                      </a:stretch>
                    </p:blipFill>
                    <p:spPr>
                      <a:xfrm>
                        <a:off x="4508500" y="3657600"/>
                        <a:ext cx="4572000" cy="30734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304164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1.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2.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33F4A12BA0CB450CB933A5DB3B6FCC18&lt;/guid&gt;&#10;        &lt;description /&gt;&#10;        &lt;date&gt;9/18/2014 11:15:0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6E8761893BD4DBBB3CF130D6F430176&lt;/guid&gt;&#10;            &lt;repollguid&gt;0D99F3D35F99476B818F26B9A040D4A3&lt;/repollguid&gt;&#10;            &lt;sourceid&gt;C794714B49974752A40E97BCC1D2513C&lt;/sourceid&gt;&#10;            &lt;questiontext&gt;The formula $$=    $$ $$ $$   relates velocity (v) to the mass (M) and radius (R) of an object.  What happens if v &amp;gt; c?&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862B106D2AB74D05B84F32D12EDC83EF&lt;/guid&gt;&#10;                    &lt;answertext&gt;The formula does not work, since v &amp;gt; c cannot happen.&lt;/answertext&gt;&#10;                    &lt;valuetype&gt;-1&lt;/valuetype&gt;&#10;                &lt;/answer&gt;&#10;                &lt;answer&gt;&#10;                    &lt;guid&gt;E2584B51F39944D099CFB0BE8FAD09AE&lt;/guid&gt;&#10;                    &lt;answertext&gt;No object satisfies this property!&lt;/answertext&gt;&#10;                    &lt;valuetype&gt;-1&lt;/valuetype&gt;&#10;                &lt;/answer&gt;&#10;                &lt;answer&gt;&#10;                    &lt;guid&gt;03EE015142054370BB5923A4DC8C58D9&lt;/guid&gt;&#10;                    &lt;answertext&gt;These object exist, and nothing can orbit this object at a distance &amp;lt; R.&lt;/answertext&gt;&#10;                    &lt;valuetype&gt;1&lt;/valuetype&gt;&#10;                &lt;/answer&gt;&#10;            &lt;/answers&gt;&#10;        &lt;/multichoice&gt;&#10;    &lt;/questions&gt;&#10;&lt;/questionlist&gt;"/>
</p:tagLst>
</file>

<file path=ppt/tags/tag13.xml><?xml version="1.0" encoding="utf-8"?>
<p:tagLst xmlns:a="http://schemas.openxmlformats.org/drawingml/2006/main" xmlns:r="http://schemas.openxmlformats.org/officeDocument/2006/relationships" xmlns:p="http://schemas.openxmlformats.org/presentationml/2006/main">
  <p:tag name="ZEROBASED" val="False"/>
</p:tagLst>
</file>

<file path=ppt/tags/tag1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6.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TYPE" val="NumericSlide"/>
  <p:tag name="TPQUESTIONXML" val="﻿&lt;?xml version=&quot;1.0&quot; encoding=&quot;utf-8&quot;?&gt;&#10;&lt;questionlist&gt;&#10;    &lt;properties&gt;&#10;        &lt;guid&gt;1F65BA62F0144099A91B4DEF0DBFADFB&lt;/guid&gt;&#10;        &lt;description /&gt;&#10;        &lt;date&gt;9/18/2014 11:19:42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4CEA964E234E4B87A3C36280F8A4690A&lt;/guid&gt;&#10;            &lt;repollguid&gt;ABB5B4A0CAE84326B55A5277D81FC6C4&lt;/repollguid&gt;&#10;            &lt;sourceid&gt;5ADA153F23914396885BD59C3725D531&lt;/sourceid&gt;&#10;            &lt;questiontext&gt;Like in the movies, we want artificial gravity on a space station.  A cylindrical space station 275 in diameter spins about its central axis.  How many revolutions per minute must it turn so that the objects inside and against the outer hull experience an acceleration equal to g?&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2.2&lt;/acceptablevalue&gt;&#10;            &lt;minvalue&gt;2.2&lt;/minvalue&gt;&#10;            &lt;maxvalue&gt;2.7&lt;/maxvalue&gt;&#10;            &lt;numericvaluetype&gt;1&lt;/numericvaluetype&gt;&#10;        &lt;/numeric&gt;&#10;    &lt;/questions&gt;&#10;&lt;/questionlist&gt;"/>
</p:tagLst>
</file>

<file path=ppt/tags/tag1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TYPE" val="NumericSlide"/>
  <p:tag name="TPQUESTIONXML" val="﻿&lt;?xml version=&quot;1.0&quot; encoding=&quot;utf-8&quot;?&gt;&#10;&lt;questionlist&gt;&#10;    &lt;properties&gt;&#10;        &lt;guid&gt;5C5E417862A64272B35E4D99BF36BA24&lt;/guid&gt;&#10;        &lt;description /&gt;&#10;        &lt;date&gt;9/18/2014 10:53: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313924975D9344D39D105B83251DC029&lt;/guid&gt;&#10;            &lt;repollguid&gt;A965EA9B922D45CDA6D72A63E6275BD8&lt;/repollguid&gt;&#10;            &lt;sourceid&gt;0DA636150C424AB19F655175A04847F5&lt;/sourceid&gt;&#10;            &lt;questiontext&gt;An object with mass 2.7 kg falls through Jupiter’s atmosphere.  What is the acceleration of the falling object (in m/s2)?&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26.5&lt;/acceptablevalue&gt;&#10;            &lt;minvalue&gt;25.5&lt;/minvalue&gt;&#10;            &lt;maxvalue&gt;27.5&lt;/maxvalue&gt;&#10;            &lt;numericvaluetype&gt;1&lt;/numericvaluetype&gt;&#10;        &lt;/numeric&gt;&#10;    &lt;/questions&gt;&#10;&lt;/questionlist&gt;"/>
</p:tagLst>
</file>

<file path=ppt/tags/tag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4.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TYPE" val="NumericSlide"/>
  <p:tag name="TPQUESTIONXML" val="﻿&lt;?xml version=&quot;1.0&quot; encoding=&quot;utf-8&quot;?&gt;&#10;&lt;questionlist&gt;&#10;    &lt;properties&gt;&#10;        &lt;guid&gt;5C5E417862A64272B35E4D99BF36BA24&lt;/guid&gt;&#10;        &lt;description /&gt;&#10;        &lt;date&gt;9/18/2014 10:53: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194C15A0DEAE49C9A48BC4AE03C4A782&lt;/guid&gt;&#10;            &lt;repollguid&gt;A965EA9B922D45CDA6D72A63E6275BD8&lt;/repollguid&gt;&#10;            &lt;sourceid&gt;0DA636150C424AB19F655175A04847F5&lt;/sourceid&gt;&#10;            &lt;questiontext&gt;An object with mass 2.7 kg falls through Jupiter’s atmosphere.  What is the weight of the falling object (in N)?&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71.7&lt;/acceptablevalue&gt;&#10;            &lt;minvalue&gt;70.7&lt;/minvalue&gt;&#10;            &lt;maxvalue&gt;72.7&lt;/maxvalue&gt;&#10;            &lt;numericvaluetype&gt;1&lt;/numericvaluetype&gt;&#10;        &lt;/numeric&gt;&#10;    &lt;/questions&gt;&#10;&lt;/questionlist&gt;"/>
</p:tagLst>
</file>

<file path=ppt/tags/tag5.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6.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LIVECHARTING" val="False"/>
  <p:tag name="TYPE" val="TrueFalse"/>
  <p:tag name="TPQUESTIONXML" val="﻿&lt;?xml version=&quot;1.0&quot; encoding=&quot;utf-8&quot;?&gt;&#10;&lt;questionlist&gt;&#10;    &lt;properties&gt;&#10;        &lt;guid&gt;71BFD7C7B0B644F788D8171EE9219644&lt;/guid&gt;&#10;        &lt;description /&gt;&#10;        &lt;date&gt;9/18/2014 11:05:27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4E9A81AE02A49F28074AE495362D731&lt;/guid&gt;&#10;            &lt;repollguid&gt;531A2424420C43F98CFA45A3BB19B7A1&lt;/repollguid&gt;&#10;            &lt;sourceid&gt;EBE49BDAAE5D431B9DECC7A5AA1C4C02&lt;/sourceid&gt;&#10;            &lt;questiontext&gt;In order to find the velocity needed to keep a satellite in a circular orbit around the earth, the mass of the satellite must be taken into accoun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1F5CD3E82B64452484A1E1D17EF0A5CA&lt;/guid&gt;&#10;                    &lt;answertext&gt;True&lt;/answertext&gt;&#10;                    &lt;valuetype&gt;-1&lt;/valuetype&gt;&#10;                &lt;/answer&gt;&#10;                &lt;answer&gt;&#10;                    &lt;guid&gt;E519634A1C6F4588A2FA7507CB42F37F&lt;/guid&gt;&#10;                    &lt;answertext&gt;False&lt;/answertext&gt;&#10;                    &lt;valuetype&gt;1&lt;/valuetype&gt;&#10;                &lt;/answer&gt;&#10;            &lt;/answers&gt;&#10;        &lt;/multichoice&gt;&#10;    &lt;/questions&gt;&#10;&lt;/questionlist&gt;"/>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9.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TrueFalse"/>
  <p:tag name="TPQUESTIONXML" val="﻿&lt;?xml version=&quot;1.0&quot; encoding=&quot;utf-8&quot;?&gt;&#10;&lt;questionlist&gt;&#10;    &lt;properties&gt;&#10;        &lt;guid&gt;A7E26CECDA8241CEB17BB1FEADB02889&lt;/guid&gt;&#10;        &lt;description /&gt;&#10;        &lt;date&gt;9/18/2014 11:08:22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957C8B7652242D4AC24DA225D9DC16B&lt;/guid&gt;&#10;            &lt;repollguid&gt;AEEE055F9F094AD687FAA52B1A476CB1&lt;/repollguid&gt;&#10;            &lt;sourceid&gt;BFA11BBAE0A34F3AA0393A4AA796E566&lt;/sourceid&gt;&#10;            &lt;questiontext&gt;The moon is constantly falling towards the earth.&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3B76200AE1E248C892DC0E33F18A7D40&lt;/guid&gt;&#10;                    &lt;answertext&gt;True&lt;/answertext&gt;&#10;                    &lt;valuetype&gt;1&lt;/valuetype&gt;&#10;                &lt;/answer&gt;&#10;                &lt;answer&gt;&#10;                    &lt;guid&gt;A2188EBB7A4B4265A2033295D642346F&lt;/guid&gt;&#10;                    &lt;answertext&gt;False&lt;/answertext&gt;&#10;                    &lt;valuetype&gt;-1&lt;/valuetype&gt;&#10;                &lt;/answer&gt;&#10;            &lt;/answers&gt;&#10;        &lt;/multichoice&gt;&#10;    &lt;/questions&gt;&#10;&lt;/questionlist&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237</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Chart</vt:lpstr>
      <vt:lpstr>An object with mass 2.7 kg falls through Jupiter’s atmosphere.  What is the acceleration of the falling object (in m/s2)?</vt:lpstr>
      <vt:lpstr>An object with mass 2.7 kg falls through Jupiter’s atmosphere.  What is the weight of the falling object (in N)?</vt:lpstr>
      <vt:lpstr>In order to find the velocity needed to keep a satellite in a circular orbit around the earth, the mass of the satellite must be taken into account.</vt:lpstr>
      <vt:lpstr>The moon is constantly falling towards the earth.</vt:lpstr>
      <vt:lpstr>The formula v= √((G M)/R) relates velocity (v) to the mass (M) and radius (R) of an object.  What happens if v &gt; c?</vt:lpstr>
      <vt:lpstr>Like in the movies, we want artificial gravity on a space station.  A cylindrical space station 275 in diameter spins about its central axis.  How many revolutions per minute must it turn so that the objects inside and against the outer hull experience an acceleration equal to g?</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15</cp:revision>
  <dcterms:created xsi:type="dcterms:W3CDTF">2014-09-18T15:41:54Z</dcterms:created>
  <dcterms:modified xsi:type="dcterms:W3CDTF">2014-09-22T13:20:41Z</dcterms:modified>
</cp:coreProperties>
</file>