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50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6F1BCF-F132-4C93-B287-C35D6E2B9A95}" type="datetimeFigureOut">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1005036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6F1BCF-F132-4C93-B287-C35D6E2B9A95}" type="datetimeFigureOut">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3809886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6F1BCF-F132-4C93-B287-C35D6E2B9A95}" type="datetimeFigureOut">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3083440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6F1BCF-F132-4C93-B287-C35D6E2B9A95}" type="datetimeFigureOut">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3998312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6F1BCF-F132-4C93-B287-C35D6E2B9A95}" type="datetimeFigureOut">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1491957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6F1BCF-F132-4C93-B287-C35D6E2B9A95}" type="datetimeFigureOut">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1231759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6F1BCF-F132-4C93-B287-C35D6E2B9A95}" type="datetimeFigureOut">
              <a:rPr lang="en-US" smtClean="0"/>
              <a:t>9/28/2014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2708661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6F1BCF-F132-4C93-B287-C35D6E2B9A95}" type="datetimeFigureOut">
              <a:rPr lang="en-US" smtClean="0"/>
              <a:t>9/28/2014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4158903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6F1BCF-F132-4C93-B287-C35D6E2B9A95}" type="datetimeFigureOut">
              <a:rPr lang="en-US" smtClean="0"/>
              <a:t>9/28/2014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3930397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F1BCF-F132-4C93-B287-C35D6E2B9A95}" type="datetimeFigureOut">
              <a:rPr lang="en-US" smtClean="0"/>
              <a:t>9/28/2014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2871172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F1BCF-F132-4C93-B287-C35D6E2B9A95}" type="datetimeFigureOut">
              <a:rPr lang="en-US" smtClean="0"/>
              <a:t>9/28/2014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332920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F1BCF-F132-4C93-B287-C35D6E2B9A95}" type="datetimeFigureOut">
              <a:rPr lang="en-US" smtClean="0"/>
              <a:t>9/28/2014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04F94-9193-4528-8FC9-8D7CBA4B4EFE}" type="slidenum">
              <a:rPr lang="en-US" smtClean="0"/>
              <a:t>‹#›</a:t>
            </a:fld>
            <a:endParaRPr lang="en-US"/>
          </a:p>
        </p:txBody>
      </p:sp>
    </p:spTree>
    <p:extLst>
      <p:ext uri="{BB962C8B-B14F-4D97-AF65-F5344CB8AC3E}">
        <p14:creationId xmlns:p14="http://schemas.microsoft.com/office/powerpoint/2010/main" val="3242906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F1BCF-F132-4C93-B287-C35D6E2B9A95}" type="datetimeFigureOut">
              <a:rPr lang="en-US" smtClean="0"/>
              <a:t>9/28/2014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04F94-9193-4528-8FC9-8D7CBA4B4EFE}" type="slidenum">
              <a:rPr lang="en-US" smtClean="0"/>
              <a:t>‹#›</a:t>
            </a:fld>
            <a:endParaRPr lang="en-US"/>
          </a:p>
        </p:txBody>
      </p:sp>
    </p:spTree>
    <p:extLst>
      <p:ext uri="{BB962C8B-B14F-4D97-AF65-F5344CB8AC3E}">
        <p14:creationId xmlns:p14="http://schemas.microsoft.com/office/powerpoint/2010/main" val="1497231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5.xml"/><Relationship Id="rId4" Type="http://schemas.openxmlformats.org/officeDocument/2006/relationships/tags" Target="../tags/tag4.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3.PNG"/><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4.emf"/><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5.PNG"/><Relationship Id="rId4"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7.png"/><Relationship Id="rId2" Type="http://schemas.openxmlformats.org/officeDocument/2006/relationships/tags" Target="../tags/tag10.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oleObject" Target="../embeddings/oleObject4.bin"/><Relationship Id="rId4"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544762"/>
          </a:xfrm>
        </p:spPr>
        <p:txBody>
          <a:bodyPr>
            <a:normAutofit/>
          </a:bodyPr>
          <a:lstStyle/>
          <a:p>
            <a:pPr algn="l"/>
            <a:r>
              <a:rPr lang="en-US" sz="2800" dirty="0" smtClean="0"/>
              <a:t>A block is launched up a frictionless 40° slope with an initial speed v and reaches a maximum vertical height h. The same block is launched up a frictionless 20° slope with the same initial speed v. On this slope, the block reaches a maximum vertical height of: </a:t>
            </a:r>
            <a:endParaRPr lang="en-US" sz="2800" dirty="0"/>
          </a:p>
        </p:txBody>
      </p:sp>
      <p:sp>
        <p:nvSpPr>
          <p:cNvPr id="3" name="TPAnswers"/>
          <p:cNvSpPr>
            <a:spLocks noGrp="1"/>
          </p:cNvSpPr>
          <p:nvPr>
            <p:ph type="body" idx="1"/>
            <p:custDataLst>
              <p:tags r:id="rId3"/>
            </p:custDataLst>
          </p:nvPr>
        </p:nvSpPr>
        <p:spPr>
          <a:xfrm>
            <a:off x="76200" y="3276600"/>
            <a:ext cx="5105400" cy="2849563"/>
          </a:xfrm>
        </p:spPr>
        <p:txBody>
          <a:bodyPr>
            <a:normAutofit fontScale="85000" lnSpcReduction="10000"/>
          </a:bodyPr>
          <a:lstStyle/>
          <a:p>
            <a:pPr marL="514350" indent="-514350">
              <a:buFont typeface="Arial" pitchFamily="34" charset="0"/>
              <a:buAutoNum type="alphaUcPeriod"/>
            </a:pPr>
            <a:r>
              <a:rPr lang="en-US" dirty="0" smtClean="0"/>
              <a:t>h/2</a:t>
            </a:r>
          </a:p>
          <a:p>
            <a:pPr marL="514350" indent="-514350">
              <a:buFont typeface="Arial" pitchFamily="34" charset="0"/>
              <a:buAutoNum type="alphaUcPeriod"/>
            </a:pPr>
            <a:r>
              <a:rPr lang="en-US" dirty="0"/>
              <a:t>h</a:t>
            </a:r>
            <a:endParaRPr lang="en-US" dirty="0" smtClean="0"/>
          </a:p>
          <a:p>
            <a:pPr marL="514350" indent="-514350">
              <a:buFont typeface="Arial" pitchFamily="34" charset="0"/>
              <a:buAutoNum type="alphaUcPeriod"/>
            </a:pPr>
            <a:r>
              <a:rPr lang="en-US" dirty="0" smtClean="0"/>
              <a:t>2h</a:t>
            </a:r>
          </a:p>
          <a:p>
            <a:pPr marL="514350" indent="-514350">
              <a:buFont typeface="Arial" pitchFamily="34" charset="0"/>
              <a:buAutoNum type="alphaUcPeriod"/>
            </a:pPr>
            <a:r>
              <a:rPr lang="en-US" dirty="0" smtClean="0"/>
              <a:t>Somewhere between h and 2h</a:t>
            </a:r>
          </a:p>
          <a:p>
            <a:pPr marL="514350" indent="-514350">
              <a:buFont typeface="Arial" pitchFamily="34" charset="0"/>
              <a:buAutoNum type="alphaUcPeriod"/>
            </a:pPr>
            <a:r>
              <a:rPr lang="en-US" dirty="0" smtClean="0"/>
              <a:t>Somewhere between h/2 and h</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469257499"/>
              </p:ext>
            </p:extLst>
          </p:nvPr>
        </p:nvGraphicFramePr>
        <p:xfrm>
          <a:off x="4508500" y="2819400"/>
          <a:ext cx="4572000" cy="3924300"/>
        </p:xfrm>
        <a:graphic>
          <a:graphicData uri="http://schemas.openxmlformats.org/presentationml/2006/ole">
            <mc:AlternateContent xmlns:mc="http://schemas.openxmlformats.org/markup-compatibility/2006">
              <mc:Choice xmlns:v="urn:schemas-microsoft-com:vml" Requires="v">
                <p:oleObj spid="_x0000_s1035"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2819400"/>
                        <a:ext cx="4572000" cy="3924300"/>
                      </a:xfrm>
                      <a:prstGeom prst="rect">
                        <a:avLst/>
                      </a:prstGeom>
                    </p:spPr>
                  </p:pic>
                </p:oleObj>
              </mc:Fallback>
            </mc:AlternateContent>
          </a:graphicData>
        </a:graphic>
      </p:graphicFrame>
      <p:sp>
        <p:nvSpPr>
          <p:cNvPr id="5" name="CAI1"/>
          <p:cNvSpPr/>
          <p:nvPr>
            <p:custDataLst>
              <p:tags r:id="rId5"/>
            </p:custDataLst>
          </p:nvPr>
        </p:nvSpPr>
        <p:spPr>
          <a:xfrm>
            <a:off x="656590" y="3692652"/>
            <a:ext cx="282575" cy="452628"/>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2147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76200"/>
            <a:ext cx="8991600" cy="1828800"/>
          </a:xfrm>
        </p:spPr>
        <p:txBody>
          <a:bodyPr>
            <a:noAutofit/>
          </a:bodyPr>
          <a:lstStyle/>
          <a:p>
            <a:pPr algn="l"/>
            <a:r>
              <a:rPr lang="en-US" sz="2400" dirty="0" smtClean="0"/>
              <a:t>A block of mass 0.4 kg slides on a horizontal frictionless table toward a spring with a force constant 300 N/m as shown. The block hits the spring at speed 0.6 m/s. How far does the block slide from the time it contacts the spring to the time it stops momentarily?</a:t>
            </a:r>
            <a:endParaRPr lang="en-US" sz="2400" dirty="0"/>
          </a:p>
        </p:txBody>
      </p:sp>
      <p:graphicFrame>
        <p:nvGraphicFramePr>
          <p:cNvPr id="4" name="TPResults"/>
          <p:cNvGraphicFramePr>
            <a:graphicFrameLocks noGrp="1"/>
          </p:cNvGraphicFramePr>
          <p:nvPr>
            <p:extLst>
              <p:ext uri="{D42A27DB-BD31-4B8C-83A1-F6EECF244321}">
                <p14:modId xmlns:p14="http://schemas.microsoft.com/office/powerpoint/2010/main" val="2175732068"/>
              </p:ext>
            </p:extLst>
          </p:nvPr>
        </p:nvGraphicFramePr>
        <p:xfrm>
          <a:off x="127000" y="2133598"/>
          <a:ext cx="4445000" cy="3505201"/>
        </p:xfrm>
        <a:graphic>
          <a:graphicData uri="http://schemas.openxmlformats.org/drawingml/2006/table">
            <a:tbl>
              <a:tblPr firstRow="1" bandRow="1">
                <a:tableStyleId>{5C22544A-7EE6-4342-B048-85BDC9FD1C3A}</a:tableStyleId>
              </a:tblPr>
              <a:tblGrid>
                <a:gridCol w="1270000"/>
                <a:gridCol w="3175000"/>
              </a:tblGrid>
              <a:tr h="500743">
                <a:tc>
                  <a:txBody>
                    <a:bodyPr/>
                    <a:lstStyle/>
                    <a:p>
                      <a:pPr algn="l"/>
                      <a:r>
                        <a:rPr lang="en-US" sz="2400" b="1" dirty="0" smtClean="0">
                          <a:solidFill>
                            <a:schemeClr val="tx2"/>
                          </a:solidFill>
                        </a:rPr>
                        <a:t>Rank</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c>
                  <a:txBody>
                    <a:bodyPr/>
                    <a:lstStyle/>
                    <a:p>
                      <a:pPr algn="l"/>
                      <a:r>
                        <a:rPr lang="en-US" sz="2400" b="1" smtClean="0">
                          <a:solidFill>
                            <a:schemeClr val="tx2"/>
                          </a:solidFill>
                        </a:rPr>
                        <a:t>Responses</a:t>
                      </a:r>
                      <a:endParaRPr lang="en-US" sz="2400" b="1">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500743">
                <a:tc>
                  <a:txBody>
                    <a:bodyPr/>
                    <a:lstStyle/>
                    <a:p>
                      <a:pPr algn="l"/>
                      <a:r>
                        <a:rPr lang="en-US" sz="2400" b="0" smtClean="0">
                          <a:solidFill>
                            <a:schemeClr val="tx2"/>
                          </a:solidFill>
                        </a:rPr>
                        <a:t>1</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500743">
                <a:tc>
                  <a:txBody>
                    <a:bodyPr/>
                    <a:lstStyle/>
                    <a:p>
                      <a:pPr algn="l"/>
                      <a:r>
                        <a:rPr lang="en-US" sz="2400" b="0" smtClean="0">
                          <a:solidFill>
                            <a:schemeClr val="tx2"/>
                          </a:solidFill>
                        </a:rPr>
                        <a:t>2</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500743">
                <a:tc>
                  <a:txBody>
                    <a:bodyPr/>
                    <a:lstStyle/>
                    <a:p>
                      <a:pPr algn="l"/>
                      <a:r>
                        <a:rPr lang="en-US" sz="2400" b="0" dirty="0" smtClean="0">
                          <a:solidFill>
                            <a:schemeClr val="tx2"/>
                          </a:solidFill>
                        </a:rPr>
                        <a:t>3</a:t>
                      </a:r>
                      <a:endParaRPr lang="en-US" sz="2400" b="0" dirty="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500743">
                <a:tc>
                  <a:txBody>
                    <a:bodyPr/>
                    <a:lstStyle/>
                    <a:p>
                      <a:pPr algn="l"/>
                      <a:r>
                        <a:rPr lang="en-US" sz="2400" b="0" smtClean="0">
                          <a:solidFill>
                            <a:schemeClr val="tx2"/>
                          </a:solidFill>
                        </a:rPr>
                        <a:t>4</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500743">
                <a:tc>
                  <a:txBody>
                    <a:bodyPr/>
                    <a:lstStyle/>
                    <a:p>
                      <a:pPr algn="l"/>
                      <a:r>
                        <a:rPr lang="en-US" sz="2400" b="0" smtClean="0">
                          <a:solidFill>
                            <a:schemeClr val="tx2"/>
                          </a:solidFill>
                        </a:rPr>
                        <a:t>5</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500743">
                <a:tc>
                  <a:txBody>
                    <a:bodyPr/>
                    <a:lstStyle/>
                    <a:p>
                      <a:pPr algn="l"/>
                      <a:r>
                        <a:rPr lang="en-US" sz="2400" b="0" smtClean="0">
                          <a:solidFill>
                            <a:schemeClr val="tx2"/>
                          </a:solidFill>
                        </a:rPr>
                        <a:t>6</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chemeClr val="accent1">
                        <a:tint val="20000"/>
                        <a:alpha val="1000"/>
                      </a:schemeClr>
                    </a:solidFill>
                  </a:tcPr>
                </a:tc>
                <a:tc>
                  <a:txBody>
                    <a:bodyPr/>
                    <a:lstStyle/>
                    <a:p>
                      <a:pPr algn="l"/>
                      <a:r>
                        <a:rPr lang="en-US" sz="2400" b="0" dirty="0" smtClean="0">
                          <a:solidFill>
                            <a:schemeClr val="tx2"/>
                          </a:solidFill>
                        </a:rPr>
                        <a:t>Other</a:t>
                      </a:r>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chemeClr val="accent1">
                        <a:tint val="20000"/>
                        <a:alpha val="1000"/>
                      </a:schemeClr>
                    </a:solidFill>
                  </a:tcPr>
                </a:tc>
              </a:tr>
            </a:tbl>
          </a:graphicData>
        </a:graphic>
      </p:graphicFrame>
      <p:graphicFrame>
        <p:nvGraphicFramePr>
          <p:cNvPr id="5" name="TPKeywords"/>
          <p:cNvGraphicFramePr>
            <a:graphicFrameLocks noGrp="1"/>
          </p:cNvGraphicFramePr>
          <p:nvPr>
            <p:extLst>
              <p:ext uri="{D42A27DB-BD31-4B8C-83A1-F6EECF244321}">
                <p14:modId xmlns:p14="http://schemas.microsoft.com/office/powerpoint/2010/main" val="1928064800"/>
              </p:ext>
            </p:extLst>
          </p:nvPr>
        </p:nvGraphicFramePr>
        <p:xfrm>
          <a:off x="18288" y="5791200"/>
          <a:ext cx="4445000" cy="914400"/>
        </p:xfrm>
        <a:graphic>
          <a:graphicData uri="http://schemas.openxmlformats.org/drawingml/2006/table">
            <a:tbl>
              <a:tblPr firstRow="1" bandRow="1">
                <a:tableStyleId>{5C22544A-7EE6-4342-B048-85BDC9FD1C3A}</a:tableStyleId>
              </a:tblPr>
              <a:tblGrid>
                <a:gridCol w="4445000"/>
              </a:tblGrid>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38100" cmpd="sng">
                      <a:solidFill>
                        <a:schemeClr val="lt1"/>
                      </a:solidFill>
                    </a:lnB>
                    <a:solidFill>
                      <a:schemeClr val="accent1">
                        <a:alpha val="1000"/>
                      </a:schemeClr>
                    </a:solidFill>
                  </a:tcPr>
                </a:tc>
              </a:tr>
            </a:tbl>
          </a:graphicData>
        </a:graphic>
      </p:graphicFrame>
      <p:graphicFrame>
        <p:nvGraphicFramePr>
          <p:cNvPr id="6" name="TPChart"/>
          <p:cNvGraphicFramePr>
            <a:graphicFrameLocks noChangeAspect="1"/>
          </p:cNvGraphicFramePr>
          <p:nvPr>
            <p:custDataLst>
              <p:tags r:id="rId3"/>
            </p:custDataLst>
            <p:extLst>
              <p:ext uri="{D42A27DB-BD31-4B8C-83A1-F6EECF244321}">
                <p14:modId xmlns:p14="http://schemas.microsoft.com/office/powerpoint/2010/main" val="3809154971"/>
              </p:ext>
            </p:extLst>
          </p:nvPr>
        </p:nvGraphicFramePr>
        <p:xfrm>
          <a:off x="4508500" y="3962400"/>
          <a:ext cx="4572000" cy="2768600"/>
        </p:xfrm>
        <a:graphic>
          <a:graphicData uri="http://schemas.openxmlformats.org/presentationml/2006/ole">
            <mc:AlternateContent xmlns:mc="http://schemas.openxmlformats.org/markup-compatibility/2006">
              <mc:Choice xmlns:v="urn:schemas-microsoft-com:vml" Requires="v">
                <p:oleObj spid="_x0000_s2059" name="Chart" r:id="rId5" imgW="4572000" imgH="5143500" progId="MSGraph.Chart.8">
                  <p:embed followColorScheme="full"/>
                </p:oleObj>
              </mc:Choice>
              <mc:Fallback>
                <p:oleObj name="Chart" r:id="rId5" imgW="4572000" imgH="5143500" progId="MSGraph.Chart.8">
                  <p:embed followColorScheme="full"/>
                  <p:pic>
                    <p:nvPicPr>
                      <p:cNvPr id="0" name=""/>
                      <p:cNvPicPr/>
                      <p:nvPr/>
                    </p:nvPicPr>
                    <p:blipFill>
                      <a:blip r:embed="rId6"/>
                      <a:stretch>
                        <a:fillRect/>
                      </a:stretch>
                    </p:blipFill>
                    <p:spPr>
                      <a:xfrm>
                        <a:off x="4508500" y="3962400"/>
                        <a:ext cx="4572000" cy="2768600"/>
                      </a:xfrm>
                      <a:prstGeom prst="rect">
                        <a:avLst/>
                      </a:prstGeom>
                    </p:spPr>
                  </p:pic>
                </p:oleObj>
              </mc:Fallback>
            </mc:AlternateContent>
          </a:graphicData>
        </a:graphic>
      </p:graphicFrame>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00400" y="1676400"/>
            <a:ext cx="5867400" cy="1710366"/>
          </a:xfrm>
          <a:prstGeom prst="rect">
            <a:avLst/>
          </a:prstGeom>
        </p:spPr>
      </p:pic>
    </p:spTree>
    <p:custDataLst>
      <p:tags r:id="rId2"/>
    </p:custDataLst>
    <p:extLst>
      <p:ext uri="{BB962C8B-B14F-4D97-AF65-F5344CB8AC3E}">
        <p14:creationId xmlns:p14="http://schemas.microsoft.com/office/powerpoint/2010/main" val="2785225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8496" y="1600200"/>
            <a:ext cx="7487696" cy="2333951"/>
          </a:xfrm>
          <a:prstGeom prst="rect">
            <a:avLst/>
          </a:prstGeom>
        </p:spPr>
      </p:pic>
      <p:sp>
        <p:nvSpPr>
          <p:cNvPr id="2" name="TPQuestion"/>
          <p:cNvSpPr>
            <a:spLocks noGrp="1"/>
          </p:cNvSpPr>
          <p:nvPr>
            <p:ph type="title"/>
          </p:nvPr>
        </p:nvSpPr>
        <p:spPr>
          <a:xfrm>
            <a:off x="76200" y="0"/>
            <a:ext cx="8991600" cy="2057400"/>
          </a:xfrm>
        </p:spPr>
        <p:txBody>
          <a:bodyPr>
            <a:normAutofit/>
          </a:bodyPr>
          <a:lstStyle/>
          <a:p>
            <a:pPr algn="l"/>
            <a:r>
              <a:rPr lang="en-US" sz="2400" dirty="0" smtClean="0"/>
              <a:t>A small block of mass 5.0 kg slides down from the top of a rough inclined plane that has a vertical height 2.5 m. The block strikes a horizontal spring with force constant 200 N/m and compresses it a distance 0.12 m before it comes to a momentary stop. How much energy is lost in this process (due to friction)? </a:t>
            </a:r>
            <a:endParaRPr lang="en-US" sz="2400" dirty="0"/>
          </a:p>
        </p:txBody>
      </p:sp>
      <p:graphicFrame>
        <p:nvGraphicFramePr>
          <p:cNvPr id="4" name="TPResults"/>
          <p:cNvGraphicFramePr>
            <a:graphicFrameLocks noGrp="1"/>
          </p:cNvGraphicFramePr>
          <p:nvPr>
            <p:extLst>
              <p:ext uri="{D42A27DB-BD31-4B8C-83A1-F6EECF244321}">
                <p14:modId xmlns:p14="http://schemas.microsoft.com/office/powerpoint/2010/main" val="217269593"/>
              </p:ext>
            </p:extLst>
          </p:nvPr>
        </p:nvGraphicFramePr>
        <p:xfrm>
          <a:off x="127000" y="2666998"/>
          <a:ext cx="4445000" cy="3200400"/>
        </p:xfrm>
        <a:graphic>
          <a:graphicData uri="http://schemas.openxmlformats.org/drawingml/2006/table">
            <a:tbl>
              <a:tblPr firstRow="1" bandRow="1">
                <a:tableStyleId>{5C22544A-7EE6-4342-B048-85BDC9FD1C3A}</a:tableStyleId>
              </a:tblPr>
              <a:tblGrid>
                <a:gridCol w="1270000"/>
                <a:gridCol w="3175000"/>
              </a:tblGrid>
              <a:tr h="446314">
                <a:tc>
                  <a:txBody>
                    <a:bodyPr/>
                    <a:lstStyle/>
                    <a:p>
                      <a:pPr algn="l"/>
                      <a:r>
                        <a:rPr lang="en-US" sz="2400" b="1" dirty="0" smtClean="0">
                          <a:solidFill>
                            <a:schemeClr val="tx2"/>
                          </a:solidFill>
                        </a:rPr>
                        <a:t>Rank</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c>
                  <a:txBody>
                    <a:bodyPr/>
                    <a:lstStyle/>
                    <a:p>
                      <a:pPr algn="l"/>
                      <a:r>
                        <a:rPr lang="en-US" sz="2400" b="1" smtClean="0">
                          <a:solidFill>
                            <a:schemeClr val="tx2"/>
                          </a:solidFill>
                        </a:rPr>
                        <a:t>Responses</a:t>
                      </a:r>
                      <a:endParaRPr lang="en-US" sz="2400" b="1">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446314">
                <a:tc>
                  <a:txBody>
                    <a:bodyPr/>
                    <a:lstStyle/>
                    <a:p>
                      <a:pPr algn="l"/>
                      <a:r>
                        <a:rPr lang="en-US" sz="2400" b="0" smtClean="0">
                          <a:solidFill>
                            <a:schemeClr val="tx2"/>
                          </a:solidFill>
                        </a:rPr>
                        <a:t>1</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46314">
                <a:tc>
                  <a:txBody>
                    <a:bodyPr/>
                    <a:lstStyle/>
                    <a:p>
                      <a:pPr algn="l"/>
                      <a:r>
                        <a:rPr lang="en-US" sz="2400" b="0" smtClean="0">
                          <a:solidFill>
                            <a:schemeClr val="tx2"/>
                          </a:solidFill>
                        </a:rPr>
                        <a:t>2</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446314">
                <a:tc>
                  <a:txBody>
                    <a:bodyPr/>
                    <a:lstStyle/>
                    <a:p>
                      <a:pPr algn="l"/>
                      <a:r>
                        <a:rPr lang="en-US" sz="2400" b="0" smtClean="0">
                          <a:solidFill>
                            <a:schemeClr val="tx2"/>
                          </a:solidFill>
                        </a:rPr>
                        <a:t>3</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46314">
                <a:tc>
                  <a:txBody>
                    <a:bodyPr/>
                    <a:lstStyle/>
                    <a:p>
                      <a:pPr algn="l"/>
                      <a:r>
                        <a:rPr lang="en-US" sz="2400" b="0" smtClean="0">
                          <a:solidFill>
                            <a:schemeClr val="tx2"/>
                          </a:solidFill>
                        </a:rPr>
                        <a:t>4</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446314">
                <a:tc>
                  <a:txBody>
                    <a:bodyPr/>
                    <a:lstStyle/>
                    <a:p>
                      <a:pPr algn="l"/>
                      <a:r>
                        <a:rPr lang="en-US" sz="2400" b="0" smtClean="0">
                          <a:solidFill>
                            <a:schemeClr val="tx2"/>
                          </a:solidFill>
                        </a:rPr>
                        <a:t>5</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46314">
                <a:tc>
                  <a:txBody>
                    <a:bodyPr/>
                    <a:lstStyle/>
                    <a:p>
                      <a:pPr algn="l"/>
                      <a:r>
                        <a:rPr lang="en-US" sz="2400" b="0" smtClean="0">
                          <a:solidFill>
                            <a:schemeClr val="tx2"/>
                          </a:solidFill>
                        </a:rPr>
                        <a:t>6</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chemeClr val="accent1">
                        <a:tint val="20000"/>
                        <a:alpha val="1000"/>
                      </a:schemeClr>
                    </a:solidFill>
                  </a:tcPr>
                </a:tc>
                <a:tc>
                  <a:txBody>
                    <a:bodyPr/>
                    <a:lstStyle/>
                    <a:p>
                      <a:pPr algn="l"/>
                      <a:r>
                        <a:rPr lang="en-US" sz="2400" b="0" dirty="0" smtClean="0">
                          <a:solidFill>
                            <a:schemeClr val="tx2"/>
                          </a:solidFill>
                        </a:rPr>
                        <a:t>Other</a:t>
                      </a:r>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chemeClr val="accent1">
                        <a:tint val="20000"/>
                        <a:alpha val="1000"/>
                      </a:schemeClr>
                    </a:solidFill>
                  </a:tcPr>
                </a:tc>
              </a:tr>
            </a:tbl>
          </a:graphicData>
        </a:graphic>
      </p:graphicFrame>
      <p:graphicFrame>
        <p:nvGraphicFramePr>
          <p:cNvPr id="5" name="TPKeywords"/>
          <p:cNvGraphicFramePr>
            <a:graphicFrameLocks noGrp="1"/>
          </p:cNvGraphicFramePr>
          <p:nvPr>
            <p:extLst>
              <p:ext uri="{D42A27DB-BD31-4B8C-83A1-F6EECF244321}">
                <p14:modId xmlns:p14="http://schemas.microsoft.com/office/powerpoint/2010/main" val="1180867775"/>
              </p:ext>
            </p:extLst>
          </p:nvPr>
        </p:nvGraphicFramePr>
        <p:xfrm>
          <a:off x="76200" y="5919216"/>
          <a:ext cx="4445000" cy="914400"/>
        </p:xfrm>
        <a:graphic>
          <a:graphicData uri="http://schemas.openxmlformats.org/drawingml/2006/table">
            <a:tbl>
              <a:tblPr firstRow="1" bandRow="1">
                <a:tableStyleId>{5C22544A-7EE6-4342-B048-85BDC9FD1C3A}</a:tableStyleId>
              </a:tblPr>
              <a:tblGrid>
                <a:gridCol w="4445000"/>
              </a:tblGrid>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38100" cmpd="sng">
                      <a:solidFill>
                        <a:schemeClr val="lt1"/>
                      </a:solidFill>
                    </a:lnB>
                    <a:solidFill>
                      <a:schemeClr val="accent1">
                        <a:alpha val="1000"/>
                      </a:schemeClr>
                    </a:solidFill>
                  </a:tcPr>
                </a:tc>
              </a:tr>
            </a:tbl>
          </a:graphicData>
        </a:graphic>
      </p:graphicFrame>
      <p:graphicFrame>
        <p:nvGraphicFramePr>
          <p:cNvPr id="6" name="TPChart"/>
          <p:cNvGraphicFramePr>
            <a:graphicFrameLocks noChangeAspect="1"/>
          </p:cNvGraphicFramePr>
          <p:nvPr>
            <p:custDataLst>
              <p:tags r:id="rId3"/>
            </p:custDataLst>
            <p:extLst>
              <p:ext uri="{D42A27DB-BD31-4B8C-83A1-F6EECF244321}">
                <p14:modId xmlns:p14="http://schemas.microsoft.com/office/powerpoint/2010/main" val="3073822061"/>
              </p:ext>
            </p:extLst>
          </p:nvPr>
        </p:nvGraphicFramePr>
        <p:xfrm>
          <a:off x="4508500" y="3733800"/>
          <a:ext cx="4572000" cy="2997200"/>
        </p:xfrm>
        <a:graphic>
          <a:graphicData uri="http://schemas.openxmlformats.org/presentationml/2006/ole">
            <mc:AlternateContent xmlns:mc="http://schemas.openxmlformats.org/markup-compatibility/2006">
              <mc:Choice xmlns:v="urn:schemas-microsoft-com:vml" Requires="v">
                <p:oleObj spid="_x0000_s3082" name="Chart" r:id="rId6" imgW="4572000" imgH="5143500" progId="MSGraph.Chart.8">
                  <p:embed followColorScheme="full"/>
                </p:oleObj>
              </mc:Choice>
              <mc:Fallback>
                <p:oleObj name="Chart" r:id="rId6" imgW="4572000" imgH="5143500" progId="MSGraph.Chart.8">
                  <p:embed followColorScheme="full"/>
                  <p:pic>
                    <p:nvPicPr>
                      <p:cNvPr id="0" name=""/>
                      <p:cNvPicPr/>
                      <p:nvPr/>
                    </p:nvPicPr>
                    <p:blipFill>
                      <a:blip r:embed="rId7"/>
                      <a:stretch>
                        <a:fillRect/>
                      </a:stretch>
                    </p:blipFill>
                    <p:spPr>
                      <a:xfrm>
                        <a:off x="4508500" y="3733800"/>
                        <a:ext cx="4572000" cy="29972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80057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267200" y="76200"/>
            <a:ext cx="4876800" cy="3581400"/>
          </a:xfrm>
        </p:spPr>
        <p:txBody>
          <a:bodyPr>
            <a:noAutofit/>
          </a:bodyPr>
          <a:lstStyle/>
          <a:p>
            <a:pPr algn="l"/>
            <a:r>
              <a:rPr lang="en-US" sz="2400" dirty="0" smtClean="0"/>
              <a:t>Two masses, m</a:t>
            </a:r>
            <a:r>
              <a:rPr lang="en-US" sz="2400" baseline="-25000" dirty="0" smtClean="0"/>
              <a:t>1 </a:t>
            </a:r>
            <a:r>
              <a:rPr lang="en-US" sz="2400" dirty="0" smtClean="0"/>
              <a:t> = 10kg and m</a:t>
            </a:r>
            <a:r>
              <a:rPr lang="en-US" sz="2400" baseline="-25000" dirty="0" smtClean="0"/>
              <a:t>2</a:t>
            </a:r>
            <a:r>
              <a:rPr lang="en-US" sz="2400" dirty="0" smtClean="0"/>
              <a:t> = 5kg, are hung over a pulley as shown. Assume that the pulley is massless and frictionless, and that the rope does not slip. The blocks are held motionless and then released. Determine the magnitude of the velocity of m</a:t>
            </a:r>
            <a:r>
              <a:rPr lang="en-US" sz="2400" baseline="-25000" dirty="0" smtClean="0"/>
              <a:t>1</a:t>
            </a:r>
            <a:r>
              <a:rPr lang="en-US" sz="2400" dirty="0" smtClean="0"/>
              <a:t> after it has fallen a distance of 3 meters. </a:t>
            </a:r>
            <a:endParaRPr lang="en-US" sz="2400" dirty="0"/>
          </a:p>
        </p:txBody>
      </p:sp>
      <p:graphicFrame>
        <p:nvGraphicFramePr>
          <p:cNvPr id="4" name="TPResults"/>
          <p:cNvGraphicFramePr>
            <a:graphicFrameLocks noGrp="1"/>
          </p:cNvGraphicFramePr>
          <p:nvPr>
            <p:extLst>
              <p:ext uri="{D42A27DB-BD31-4B8C-83A1-F6EECF244321}">
                <p14:modId xmlns:p14="http://schemas.microsoft.com/office/powerpoint/2010/main" val="1759336915"/>
              </p:ext>
            </p:extLst>
          </p:nvPr>
        </p:nvGraphicFramePr>
        <p:xfrm>
          <a:off x="127000" y="2666998"/>
          <a:ext cx="4445000" cy="3200400"/>
        </p:xfrm>
        <a:graphic>
          <a:graphicData uri="http://schemas.openxmlformats.org/drawingml/2006/table">
            <a:tbl>
              <a:tblPr firstRow="1" bandRow="1">
                <a:tableStyleId>{5C22544A-7EE6-4342-B048-85BDC9FD1C3A}</a:tableStyleId>
              </a:tblPr>
              <a:tblGrid>
                <a:gridCol w="1270000"/>
                <a:gridCol w="3175000"/>
              </a:tblGrid>
              <a:tr h="348343">
                <a:tc>
                  <a:txBody>
                    <a:bodyPr/>
                    <a:lstStyle/>
                    <a:p>
                      <a:pPr algn="l"/>
                      <a:r>
                        <a:rPr lang="en-US" sz="2400" b="1" dirty="0" smtClean="0">
                          <a:solidFill>
                            <a:schemeClr val="tx2"/>
                          </a:solidFill>
                        </a:rPr>
                        <a:t>Rank</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c>
                  <a:txBody>
                    <a:bodyPr/>
                    <a:lstStyle/>
                    <a:p>
                      <a:pPr algn="l"/>
                      <a:r>
                        <a:rPr lang="en-US" sz="2400" b="1" smtClean="0">
                          <a:solidFill>
                            <a:schemeClr val="tx2"/>
                          </a:solidFill>
                        </a:rPr>
                        <a:t>Responses</a:t>
                      </a:r>
                      <a:endParaRPr lang="en-US" sz="2400" b="1">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48343">
                <a:tc>
                  <a:txBody>
                    <a:bodyPr/>
                    <a:lstStyle/>
                    <a:p>
                      <a:pPr algn="l"/>
                      <a:r>
                        <a:rPr lang="en-US" sz="2400" b="0" smtClean="0">
                          <a:solidFill>
                            <a:schemeClr val="tx2"/>
                          </a:solidFill>
                        </a:rPr>
                        <a:t>1</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48343">
                <a:tc>
                  <a:txBody>
                    <a:bodyPr/>
                    <a:lstStyle/>
                    <a:p>
                      <a:pPr algn="l"/>
                      <a:r>
                        <a:rPr lang="en-US" sz="2400" b="0" smtClean="0">
                          <a:solidFill>
                            <a:schemeClr val="tx2"/>
                          </a:solidFill>
                        </a:rPr>
                        <a:t>2</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348343">
                <a:tc>
                  <a:txBody>
                    <a:bodyPr/>
                    <a:lstStyle/>
                    <a:p>
                      <a:pPr algn="l"/>
                      <a:r>
                        <a:rPr lang="en-US" sz="2400" b="0" smtClean="0">
                          <a:solidFill>
                            <a:schemeClr val="tx2"/>
                          </a:solidFill>
                        </a:rPr>
                        <a:t>3</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48343">
                <a:tc>
                  <a:txBody>
                    <a:bodyPr/>
                    <a:lstStyle/>
                    <a:p>
                      <a:pPr algn="l"/>
                      <a:r>
                        <a:rPr lang="en-US" sz="2400" b="0" smtClean="0">
                          <a:solidFill>
                            <a:schemeClr val="tx2"/>
                          </a:solidFill>
                        </a:rPr>
                        <a:t>4</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348343">
                <a:tc>
                  <a:txBody>
                    <a:bodyPr/>
                    <a:lstStyle/>
                    <a:p>
                      <a:pPr algn="l"/>
                      <a:r>
                        <a:rPr lang="en-US" sz="2400" b="0" smtClean="0">
                          <a:solidFill>
                            <a:schemeClr val="tx2"/>
                          </a:solidFill>
                        </a:rPr>
                        <a:t>5</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48343">
                <a:tc>
                  <a:txBody>
                    <a:bodyPr/>
                    <a:lstStyle/>
                    <a:p>
                      <a:pPr algn="l"/>
                      <a:r>
                        <a:rPr lang="en-US" sz="2400" b="0" smtClean="0">
                          <a:solidFill>
                            <a:schemeClr val="tx2"/>
                          </a:solidFill>
                        </a:rPr>
                        <a:t>6</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chemeClr val="accent1">
                        <a:tint val="20000"/>
                        <a:alpha val="1000"/>
                      </a:schemeClr>
                    </a:solidFill>
                  </a:tcPr>
                </a:tc>
                <a:tc>
                  <a:txBody>
                    <a:bodyPr/>
                    <a:lstStyle/>
                    <a:p>
                      <a:pPr algn="l"/>
                      <a:r>
                        <a:rPr lang="en-US" sz="2400" b="0" dirty="0" smtClean="0">
                          <a:solidFill>
                            <a:schemeClr val="tx2"/>
                          </a:solidFill>
                        </a:rPr>
                        <a:t>Other</a:t>
                      </a:r>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chemeClr val="accent1">
                        <a:tint val="20000"/>
                        <a:alpha val="1000"/>
                      </a:schemeClr>
                    </a:solidFill>
                  </a:tcPr>
                </a:tc>
              </a:tr>
            </a:tbl>
          </a:graphicData>
        </a:graphic>
      </p:graphicFrame>
      <p:graphicFrame>
        <p:nvGraphicFramePr>
          <p:cNvPr id="5" name="TPKeywords"/>
          <p:cNvGraphicFramePr>
            <a:graphicFrameLocks noGrp="1"/>
          </p:cNvGraphicFramePr>
          <p:nvPr>
            <p:extLst>
              <p:ext uri="{D42A27DB-BD31-4B8C-83A1-F6EECF244321}">
                <p14:modId xmlns:p14="http://schemas.microsoft.com/office/powerpoint/2010/main" val="614287969"/>
              </p:ext>
            </p:extLst>
          </p:nvPr>
        </p:nvGraphicFramePr>
        <p:xfrm>
          <a:off x="30480" y="5964936"/>
          <a:ext cx="4445000" cy="914400"/>
        </p:xfrm>
        <a:graphic>
          <a:graphicData uri="http://schemas.openxmlformats.org/drawingml/2006/table">
            <a:tbl>
              <a:tblPr firstRow="1" bandRow="1">
                <a:tableStyleId>{5C22544A-7EE6-4342-B048-85BDC9FD1C3A}</a:tableStyleId>
              </a:tblPr>
              <a:tblGrid>
                <a:gridCol w="4445000"/>
              </a:tblGrid>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38100" cmpd="sng">
                      <a:solidFill>
                        <a:schemeClr val="lt1"/>
                      </a:solidFill>
                    </a:lnB>
                    <a:solidFill>
                      <a:schemeClr val="accent1">
                        <a:alpha val="1000"/>
                      </a:schemeClr>
                    </a:solidFill>
                  </a:tcPr>
                </a:tc>
              </a:tr>
            </a:tbl>
          </a:graphicData>
        </a:graphic>
      </p:graphicFrame>
      <p:graphicFrame>
        <p:nvGraphicFramePr>
          <p:cNvPr id="6" name="TPChart"/>
          <p:cNvGraphicFramePr>
            <a:graphicFrameLocks noChangeAspect="1"/>
          </p:cNvGraphicFramePr>
          <p:nvPr>
            <p:custDataLst>
              <p:tags r:id="rId3"/>
            </p:custDataLst>
            <p:extLst>
              <p:ext uri="{D42A27DB-BD31-4B8C-83A1-F6EECF244321}">
                <p14:modId xmlns:p14="http://schemas.microsoft.com/office/powerpoint/2010/main" val="2484052204"/>
              </p:ext>
            </p:extLst>
          </p:nvPr>
        </p:nvGraphicFramePr>
        <p:xfrm>
          <a:off x="4508500" y="3581400"/>
          <a:ext cx="4572000" cy="3149600"/>
        </p:xfrm>
        <a:graphic>
          <a:graphicData uri="http://schemas.openxmlformats.org/presentationml/2006/ole">
            <mc:AlternateContent xmlns:mc="http://schemas.openxmlformats.org/markup-compatibility/2006">
              <mc:Choice xmlns:v="urn:schemas-microsoft-com:vml" Requires="v">
                <p:oleObj spid="_x0000_s4104" name="Chart" r:id="rId5" imgW="4572000" imgH="5143500" progId="MSGraph.Chart.8">
                  <p:embed followColorScheme="full"/>
                </p:oleObj>
              </mc:Choice>
              <mc:Fallback>
                <p:oleObj name="Chart" r:id="rId5" imgW="4572000" imgH="5143500" progId="MSGraph.Chart.8">
                  <p:embed followColorScheme="full"/>
                  <p:pic>
                    <p:nvPicPr>
                      <p:cNvPr id="0" name=""/>
                      <p:cNvPicPr/>
                      <p:nvPr/>
                    </p:nvPicPr>
                    <p:blipFill>
                      <a:blip r:embed="rId6"/>
                      <a:stretch>
                        <a:fillRect/>
                      </a:stretch>
                    </p:blipFill>
                    <p:spPr>
                      <a:xfrm>
                        <a:off x="4508500" y="3581400"/>
                        <a:ext cx="4572000" cy="3149600"/>
                      </a:xfrm>
                      <a:prstGeom prst="rect">
                        <a:avLst/>
                      </a:prstGeom>
                    </p:spPr>
                  </p:pic>
                </p:oleObj>
              </mc:Fallback>
            </mc:AlternateContent>
          </a:graphicData>
        </a:graphic>
      </p:graphicFrame>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600" y="1"/>
            <a:ext cx="2162175" cy="2743200"/>
          </a:xfrm>
          <a:prstGeom prst="rect">
            <a:avLst/>
          </a:prstGeom>
        </p:spPr>
      </p:pic>
    </p:spTree>
    <p:custDataLst>
      <p:tags r:id="rId2"/>
    </p:custDataLst>
    <p:extLst>
      <p:ext uri="{BB962C8B-B14F-4D97-AF65-F5344CB8AC3E}">
        <p14:creationId xmlns:p14="http://schemas.microsoft.com/office/powerpoint/2010/main" val="366235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4"/>
  <p:tag name="TPOS" val="2"/>
</p:tagLst>
</file>

<file path=ppt/tags/tag10.xml><?xml version="1.0" encoding="utf-8"?>
<p:tagLst xmlns:a="http://schemas.openxmlformats.org/drawingml/2006/main" xmlns:r="http://schemas.openxmlformats.org/officeDocument/2006/relationships" xmlns:p="http://schemas.openxmlformats.org/presentationml/2006/main">
  <p:tag name="AUTOOPENPOLL" val="True"/>
  <p:tag name="AUTOFORMATCHART" val="True"/>
  <p:tag name="TYPE" val="NumericSlide"/>
  <p:tag name="TPQUESTIONXML" val="﻿&lt;?xml version=&quot;1.0&quot; encoding=&quot;utf-8&quot;?&gt;&#10;&lt;questionlist&gt;&#10;    &lt;properties&gt;&#10;        &lt;guid&gt;8F1792C615D94896A1A921330DB4B8D6&lt;/guid&gt;&#10;        &lt;description /&gt;&#10;        &lt;date&gt;9/26/2014 2:39:46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numeric&gt;&#10;            &lt;guid&gt;8CAF861AD2514435AAF54D92CB276B9B&lt;/guid&gt;&#10;            &lt;repollguid&gt;FCF69FA6F3744F06AEC3A5F229752E1B&lt;/repollguid&gt;&#10;            &lt;sourceid&gt;51BBF84F16174FE7827B7B69CC40418D&lt;/sourceid&gt;&#10;            &lt;questiontext&gt;Two masses, m1  = 10kg and m2 = 5kg, are hung over a pulley as shown. Assume that the pulley is massless and frictionless, and that the rope does not slip. The blocks are held motionless and then released. Determine the magnitude of the velocity of m1 after it has fallen a distance of 3 meters. &lt;/questiontext&gt;&#10;            &lt;showresults&gt;True&lt;/showresults&gt;&#10;            &lt;responsegrid&gt;0&lt;/responsegrid&gt;&#10;            &lt;countdowntimer&gt;False&lt;/countdowntimer&gt;&#10;            &lt;countdowntime&gt;30&lt;/countdowntime&gt;&#10;            &lt;correctvalue&gt;10&lt;/correctvalue&gt;&#10;            &lt;incorrectvalue&gt;0&lt;/incorrectvalue&gt;&#10;            &lt;correctanswerindicator&gt;True&lt;/correctanswerindicator&gt;&#10;            &lt;acceptablevalue&gt;4.43&lt;/acceptablevalue&gt;&#10;            &lt;minvalue&gt;4.13&lt;/minvalue&gt;&#10;            &lt;maxvalue&gt;4.73&lt;/maxvalue&gt;&#10;            &lt;numericvaluetype&gt;1&lt;/numericvaluetype&gt;&#10;        &lt;/numeric&gt;&#10;    &lt;/questions&gt;&#10;&lt;/questionlist&gt;"/>
</p:tagLst>
</file>

<file path=ppt/tags/tag11.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6A7128E89836470B9DD4B4BEF328233E&lt;/guid&gt;&#10;        &lt;description /&gt;&#10;        &lt;date&gt;9/26/2014 2:28:59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89785B95CC8492883A5F0A6D4B9D9A2&lt;/guid&gt;&#10;            &lt;repollguid&gt;A91A19C0BFC245069D18E09385CA947C&lt;/repollguid&gt;&#10;            &lt;sourceid&gt;3EEC3E90D5F6449D972ECFEC51499280&lt;/sourceid&gt;&#10;            &lt;questiontext&gt;A block is launched up a frictionless 40° slope with an initial speed v and reaches a maximum vertical height h. The same block is launched up a frictionless 20° slope with the same initial speed v. On this slope, the block reaches a maximum vertical height of: &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F714CB183CE4087980175E307FBF54B&lt;/guid&gt;&#10;                    &lt;answertext&gt;h/2&lt;/answertext&gt;&#10;                    &lt;valuetype&gt;-1&lt;/valuetype&gt;&#10;                &lt;/answer&gt;&#10;                &lt;answer&gt;&#10;                    &lt;guid&gt;CAD2B08B0C634B6EAB538B211E1A801C&lt;/guid&gt;&#10;                    &lt;answertext&gt;h&lt;/answertext&gt;&#10;                    &lt;valuetype&gt;1&lt;/valuetype&gt;&#10;                &lt;/answer&gt;&#10;                &lt;answer&gt;&#10;                    &lt;guid&gt;4C51D22191A842BF899109E28260E67D&lt;/guid&gt;&#10;                    &lt;answertext&gt;2h&lt;/answertext&gt;&#10;                    &lt;valuetype&gt;-1&lt;/valuetype&gt;&#10;                &lt;/answer&gt;&#10;                &lt;answer&gt;&#10;                    &lt;guid&gt;C59D3D16CDBF45B88917BF1A7822C623&lt;/guid&gt;&#10;                    &lt;answertext&gt;Somewhere between h and 2h&lt;/answertext&gt;&#10;                    &lt;valuetype&gt;-1&lt;/valuetype&gt;&#10;                &lt;/answer&gt;&#10;                &lt;answer&gt;&#10;                    &lt;guid&gt;EDEC9DCCB6B946D199A8AE9D7A44E134&lt;/guid&gt;&#10;                    &lt;answertext&gt;Somewhere between h/2 and h&lt;/answertext&gt;&#10;                    &lt;valuetype&gt;-1&lt;/valuetype&gt;&#10;                &lt;/answer&gt;&#10;            &lt;/answers&gt;&#10;        &lt;/multichoice&gt;&#10;    &lt;/questions&gt;&#10;&lt;/questionlist&gt;"/>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5.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6.xml><?xml version="1.0" encoding="utf-8"?>
<p:tagLst xmlns:a="http://schemas.openxmlformats.org/drawingml/2006/main" xmlns:r="http://schemas.openxmlformats.org/officeDocument/2006/relationships" xmlns:p="http://schemas.openxmlformats.org/presentationml/2006/main">
  <p:tag name="AUTOOPENPOLL" val="True"/>
  <p:tag name="AUTOFORMATCHART" val="True"/>
  <p:tag name="TYPE" val="NumericSlide"/>
  <p:tag name="TPQUESTIONXML" val="﻿&lt;?xml version=&quot;1.0&quot; encoding=&quot;utf-8&quot;?&gt;&#10;&lt;questionlist&gt;&#10;    &lt;properties&gt;&#10;        &lt;guid&gt;5586379C48644839AAA1DD1C1179AD94&lt;/guid&gt;&#10;        &lt;description /&gt;&#10;        &lt;date&gt;9/26/2014 2:31:5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numeric&gt;&#10;            &lt;guid&gt;CF38B4A88D8D4B19805B2E84863E6E09&lt;/guid&gt;&#10;            &lt;repollguid&gt;16936A4AF1E24B95A90ABD293A1B41A5&lt;/repollguid&gt;&#10;            &lt;sourceid&gt;FC6142F296944629B17C65EE1BC807EF&lt;/sourceid&gt;&#10;            &lt;questiontext&gt;A block of mass 0.4 kg slides on a horizontal frictionless table toward a spring with a force constant 300 N/m as shown. The block hits the spring at speed 0.6 m/s. How far does the block slide from the time it contacts the spring to the time it stops momentarily?&lt;/questiontext&gt;&#10;            &lt;showresults&gt;True&lt;/showresults&gt;&#10;            &lt;responsegrid&gt;0&lt;/responsegrid&gt;&#10;            &lt;countdowntimer&gt;False&lt;/countdowntimer&gt;&#10;            &lt;countdowntime&gt;30&lt;/countdowntime&gt;&#10;            &lt;correctvalue&gt;10&lt;/correctvalue&gt;&#10;            &lt;incorrectvalue&gt;0&lt;/incorrectvalue&gt;&#10;            &lt;correctanswerindicator&gt;True&lt;/correctanswerindicator&gt;&#10;            &lt;acceptablevalue&gt;0.022&lt;/acceptablevalue&gt;&#10;            &lt;minvalue&gt;0.02&lt;/minvalue&gt;&#10;            &lt;maxvalue&gt;0.024&lt;/maxvalue&gt;&#10;            &lt;numericvaluetype&gt;1&lt;/numericvaluetype&gt;&#10;        &lt;/numeric&gt;&#10;    &lt;/questions&gt;&#10;&lt;/questionlist&gt;"/>
</p:tagLst>
</file>

<file path=ppt/tags/tag7.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8.xml><?xml version="1.0" encoding="utf-8"?>
<p:tagLst xmlns:a="http://schemas.openxmlformats.org/drawingml/2006/main" xmlns:r="http://schemas.openxmlformats.org/officeDocument/2006/relationships" xmlns:p="http://schemas.openxmlformats.org/presentationml/2006/main">
  <p:tag name="AUTOOPENPOLL" val="True"/>
  <p:tag name="AUTOFORMATCHART" val="True"/>
  <p:tag name="TYPE" val="NumericSlide"/>
  <p:tag name="TPQUESTIONXML" val="﻿&lt;?xml version=&quot;1.0&quot; encoding=&quot;utf-8&quot;?&gt;&#10;&lt;questionlist&gt;&#10;    &lt;properties&gt;&#10;        &lt;guid&gt;CD4AF2E1967F4EC1972B466BF5104828&lt;/guid&gt;&#10;        &lt;description /&gt;&#10;        &lt;date&gt;9/26/2014 2:35:58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numeric&gt;&#10;            &lt;guid&gt;E67525C84C9B4668A9ED0046CBBFE64F&lt;/guid&gt;&#10;            &lt;repollguid&gt;CBCD0F02F78747B5A29BF8BB31DED4E1&lt;/repollguid&gt;&#10;            &lt;sourceid&gt;0F80480C8C70403D958BA473C49B8AB8&lt;/sourceid&gt;&#10;            &lt;questiontext&gt;A small block of mass 5.0 kg slides down from the top of a rough inclined plane that has a vertical height 2.5 m. The block strikes a horizontal spring with force constant 200 N/m and compresses it a distance 0.12 m before it comes to a momentary stop. How much energy is lost in this process (due to friction)? &lt;/questiontext&gt;&#10;            &lt;showresults&gt;True&lt;/showresults&gt;&#10;            &lt;responsegrid&gt;0&lt;/responsegrid&gt;&#10;            &lt;countdowntimer&gt;False&lt;/countdowntimer&gt;&#10;            &lt;countdowntime&gt;30&lt;/countdowntime&gt;&#10;            &lt;correctvalue&gt;10&lt;/correctvalue&gt;&#10;            &lt;incorrectvalue&gt;0&lt;/incorrectvalue&gt;&#10;            &lt;correctanswerindicator&gt;True&lt;/correctanswerindicator&gt;&#10;            &lt;acceptablevalue&gt;121.06&lt;/acceptablevalue&gt;&#10;            &lt;minvalue&gt;119.01&lt;/minvalue&gt;&#10;            &lt;maxvalue&gt;123.01&lt;/maxvalue&gt;&#10;            &lt;numericvaluetype&gt;1&lt;/numericvaluetype&gt;&#10;        &lt;/numeric&gt;&#10;    &lt;/questions&gt;&#10;&lt;/questionlist&gt;"/>
</p:tagLst>
</file>

<file path=ppt/tags/tag9.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860</TotalTime>
  <Words>275</Words>
  <Application>Microsoft Office PowerPoint</Application>
  <PresentationFormat>On-screen Show (4:3)</PresentationFormat>
  <Paragraphs>36</Paragraphs>
  <Slides>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Office Theme</vt:lpstr>
      <vt:lpstr>Chart</vt:lpstr>
      <vt:lpstr>A block is launched up a frictionless 40° slope with an initial speed v and reaches a maximum vertical height h. The same block is launched up a frictionless 20° slope with the same initial speed v. On this slope, the block reaches a maximum vertical height of: </vt:lpstr>
      <vt:lpstr>A block of mass 0.4 kg slides on a horizontal frictionless table toward a spring with a force constant 300 N/m as shown. The block hits the spring at speed 0.6 m/s. How far does the block slide from the time it contacts the spring to the time it stops momentarily?</vt:lpstr>
      <vt:lpstr>A small block of mass 5.0 kg slides down from the top of a rough inclined plane that has a vertical height 2.5 m. The block strikes a horizontal spring with force constant 200 N/m and compresses it a distance 0.12 m before it comes to a momentary stop. How much energy is lost in this process (due to friction)? </vt:lpstr>
      <vt:lpstr>Two masses, m1  = 10kg and m2 = 5kg, are hung over a pulley as shown. Assume that the pulley is massless and frictionless, and that the rope does not slip. The blocks are held motionless and then released. Determine the magnitude of the velocity of m1 after it has fallen a distance of 3 meters. </vt:lpstr>
    </vt:vector>
  </TitlesOfParts>
  <Company>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H. Frinkle</dc:creator>
  <cp:lastModifiedBy>Karl H. Frinkle</cp:lastModifiedBy>
  <cp:revision>12</cp:revision>
  <dcterms:created xsi:type="dcterms:W3CDTF">2014-09-26T19:26:35Z</dcterms:created>
  <dcterms:modified xsi:type="dcterms:W3CDTF">2014-09-29T13:58:55Z</dcterms:modified>
</cp:coreProperties>
</file>