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3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5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16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8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9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5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2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8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3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2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2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8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71BFF-E325-478F-9853-C5C76DA57098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9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7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5.emf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6.emf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17.xml"/><Relationship Id="rId7" Type="http://schemas.openxmlformats.org/officeDocument/2006/relationships/image" Target="../media/image7.emf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png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19.xml"/><Relationship Id="rId7" Type="http://schemas.openxmlformats.org/officeDocument/2006/relationships/image" Target="../media/image10.emf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21.xml"/><Relationship Id="rId7" Type="http://schemas.openxmlformats.org/officeDocument/2006/relationships/image" Target="../media/image12.emf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png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b="0" i="1" dirty="0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dirty="0" smtClean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 smtClean="0"/>
                  <a:t> is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 b="-122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6200" y="1600200"/>
            <a:ext cx="50292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 </a:t>
            </a:r>
            <a:r>
              <a:rPr lang="en-US" dirty="0" err="1" smtClean="0"/>
              <a:t>antiderivative</a:t>
            </a:r>
            <a:r>
              <a:rPr lang="en-US" dirty="0" smtClean="0"/>
              <a:t> of f(t)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 area under f(t)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 average value of f(t)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Both A and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Both A and C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1449801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656590" y="2133600"/>
            <a:ext cx="3064891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2834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𝑎</m:t>
                        </m:r>
                      </m:den>
                    </m:f>
                    <m:nary>
                      <m:naryPr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b="0" i="1" dirty="0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dirty="0" smtClean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 smtClean="0"/>
                  <a:t> is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 b="-95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6200" y="1600200"/>
            <a:ext cx="50292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 </a:t>
            </a:r>
            <a:r>
              <a:rPr lang="en-US" dirty="0" err="1" smtClean="0"/>
              <a:t>antiderivative</a:t>
            </a:r>
            <a:r>
              <a:rPr lang="en-US" dirty="0" smtClean="0"/>
              <a:t> of f(t)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 area under f(t)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 average value of f(t)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Both A and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Both A and C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8769781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656590" y="2718816"/>
            <a:ext cx="3953066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9523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derivative of a function can not be computed at a point if the function is not continuous at that point.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733800"/>
            <a:ext cx="4114800" cy="2392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13609827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7795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2412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Definite integrals can only be computed if the function is continuous.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733800"/>
            <a:ext cx="4114800" cy="2392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63718139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42672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5215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152400" y="76200"/>
                <a:ext cx="5334000" cy="312420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dirty="0" smtClean="0"/>
                  <a:t>If </a:t>
                </a:r>
                <a:r>
                  <a:rPr lang="en-US" i="1" dirty="0" smtClean="0"/>
                  <a:t>f(t)</a:t>
                </a:r>
                <a:r>
                  <a:rPr lang="en-US" dirty="0" smtClean="0"/>
                  <a:t> is given by the graph to the right, compute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dirty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sup>
                      <m:e>
                        <m:r>
                          <a:rPr lang="en-US" i="1" dirty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 dirty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2400" y="76200"/>
                <a:ext cx="5334000" cy="3124200"/>
              </a:xfrm>
              <a:blipFill rotWithShape="1">
                <a:blip r:embed="rId5"/>
                <a:stretch>
                  <a:fillRect l="-4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657242"/>
              </p:ext>
            </p:extLst>
          </p:nvPr>
        </p:nvGraphicFramePr>
        <p:xfrm>
          <a:off x="127000" y="3428999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932097"/>
              </p:ext>
            </p:extLst>
          </p:nvPr>
        </p:nvGraphicFramePr>
        <p:xfrm>
          <a:off x="4495800" y="3476626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18998831"/>
              </p:ext>
            </p:extLst>
          </p:nvPr>
        </p:nvGraphicFramePr>
        <p:xfrm>
          <a:off x="4508500" y="4191000"/>
          <a:ext cx="45720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4191000"/>
                        <a:ext cx="4572000" cy="254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2" name="Picture 2" descr="http://www.allmathwords.org/images/c/ceilingfunction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8600"/>
            <a:ext cx="3248025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64730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152400" y="76200"/>
                <a:ext cx="5334000" cy="312420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dirty="0" smtClean="0"/>
                  <a:t>If </a:t>
                </a:r>
                <a:r>
                  <a:rPr lang="en-US" i="1" dirty="0" smtClean="0"/>
                  <a:t>f(t)</a:t>
                </a:r>
                <a:r>
                  <a:rPr lang="en-US" dirty="0" smtClean="0"/>
                  <a:t> is given by the graph to the right, compute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dirty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p>
                      <m:e>
                        <m:r>
                          <a:rPr lang="en-US" i="1" dirty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 dirty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2400" y="76200"/>
                <a:ext cx="5334000" cy="3124200"/>
              </a:xfrm>
              <a:blipFill rotWithShape="1">
                <a:blip r:embed="rId5"/>
                <a:stretch>
                  <a:fillRect l="-4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129923"/>
              </p:ext>
            </p:extLst>
          </p:nvPr>
        </p:nvGraphicFramePr>
        <p:xfrm>
          <a:off x="127000" y="3428999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690225"/>
              </p:ext>
            </p:extLst>
          </p:nvPr>
        </p:nvGraphicFramePr>
        <p:xfrm>
          <a:off x="4495800" y="3476626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00709001"/>
              </p:ext>
            </p:extLst>
          </p:nvPr>
        </p:nvGraphicFramePr>
        <p:xfrm>
          <a:off x="4508500" y="4191000"/>
          <a:ext cx="45720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4191000"/>
                        <a:ext cx="4572000" cy="254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2" name="Picture 2" descr="http://www.allmathwords.org/images/c/ceilingfunction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8600"/>
            <a:ext cx="3248025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35551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152400" y="76200"/>
                <a:ext cx="5334000" cy="312420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dirty="0" smtClean="0"/>
                  <a:t>If </a:t>
                </a:r>
                <a:r>
                  <a:rPr lang="en-US" i="1" dirty="0" smtClean="0"/>
                  <a:t>f(t)</a:t>
                </a:r>
                <a:r>
                  <a:rPr lang="en-US" dirty="0" smtClean="0"/>
                  <a:t> is given by the graph to the right, compute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dirty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dirty="0" smtClean="0">
                            <a:latin typeface="Cambria Math"/>
                          </a:rPr>
                          <m:t>−3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i="1" dirty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 dirty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2400" y="76200"/>
                <a:ext cx="5334000" cy="3124200"/>
              </a:xfrm>
              <a:blipFill rotWithShape="1">
                <a:blip r:embed="rId5"/>
                <a:stretch>
                  <a:fillRect l="-4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1076"/>
              </p:ext>
            </p:extLst>
          </p:nvPr>
        </p:nvGraphicFramePr>
        <p:xfrm>
          <a:off x="127000" y="3428999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194938"/>
              </p:ext>
            </p:extLst>
          </p:nvPr>
        </p:nvGraphicFramePr>
        <p:xfrm>
          <a:off x="4495800" y="3476626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97568131"/>
              </p:ext>
            </p:extLst>
          </p:nvPr>
        </p:nvGraphicFramePr>
        <p:xfrm>
          <a:off x="4508500" y="4191000"/>
          <a:ext cx="45720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4191000"/>
                        <a:ext cx="4572000" cy="254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2" name="Picture 2" descr="http://www.allmathwords.org/images/c/ceilingfunction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8600"/>
            <a:ext cx="3248025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401415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87A5D6D8F96C41B79716620046FC19D2&lt;/guid&gt;&#10;        &lt;description /&gt;&#10;        &lt;date&gt;10/11/2014 1:22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54DAEA08A9B4007831ED62762B703D0&lt;/guid&gt;&#10;            &lt;repollguid&gt;02BC0944C09840A6A0D1AB8A9E70A863&lt;/repollguid&gt;&#10;            &lt;sourceid&gt;607BD27A37F14EAFAE04AEA862B09625&lt;/sourceid&gt;&#10;            &lt;questiontext&gt;The derivative of a function can not be computed at a point if the function is not continuous at that poin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D482558651E47C7971B22E70C281B3A&lt;/guid&gt;&#10;                    &lt;answertext&gt;True&lt;/answertext&gt;&#10;                    &lt;valuetype&gt;1&lt;/valuetype&gt;&#10;                &lt;/answer&gt;&#10;                &lt;answer&gt;&#10;                    &lt;guid&gt;40A656F0DB7646B79A0B54E7092EA52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87A5D6D8F96C41B79716620046FC19D2&lt;/guid&gt;&#10;        &lt;description /&gt;&#10;        &lt;date&gt;10/11/2014 1:22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FAA8E3FB75B4E31AD32A8F47D1E077E&lt;/guid&gt;&#10;            &lt;repollguid&gt;02BC0944C09840A6A0D1AB8A9E70A863&lt;/repollguid&gt;&#10;            &lt;sourceid&gt;607BD27A37F14EAFAE04AEA862B09625&lt;/sourceid&gt;&#10;            &lt;questiontext&gt;Definite integrals can only be computed if the function is continuou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D482558651E47C7971B22E70C281B3A&lt;/guid&gt;&#10;                    &lt;answertext&gt;True&lt;/answertext&gt;&#10;                    &lt;valuetype&gt;-1&lt;/valuetype&gt;&#10;                &lt;/answer&gt;&#10;                &lt;answer&gt;&#10;                    &lt;guid&gt;40A656F0DB7646B79A0B54E7092EA52C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766E1A2B579A46D88C95918541E2E014&lt;/guid&gt;&#10;        &lt;description /&gt;&#10;        &lt;date&gt;10/11/2014 1:31:0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DA9C6CCA5BD84FEC8EC2F35BE4E49D40&lt;/guid&gt;&#10;            &lt;repollguid&gt;3FCD4F5CDDAE4F3DABC115A80DF2DDA1&lt;/repollguid&gt;&#10;            &lt;sourceid&gt;4637C0266F6042039FA0CCA326DA260B&lt;/sourceid&gt;&#10;            &lt;questiontext&gt;If f(t) is given by the graph to the right, compute  0 3 $$ $$ $$$$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6&lt;/acceptablevalue&gt;&#10;            &lt;minvalue&gt;6&lt;/minvalue&gt;&#10;            &lt;maxvalue&gt;6&lt;/maxvalue&gt;&#10;            &lt;numericvaluetype&gt;1&lt;/numericvaluetype&gt;&#10;        &lt;/numeric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766E1A2B579A46D88C95918541E2E014&lt;/guid&gt;&#10;        &lt;description /&gt;&#10;        &lt;date&gt;10/11/2014 1:31:0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D727A508A5A445D392C4039C7DEBE047&lt;/guid&gt;&#10;            &lt;repollguid&gt;3FCD4F5CDDAE4F3DABC115A80DF2DDA1&lt;/repollguid&gt;&#10;            &lt;sourceid&gt;4637C0266F6042039FA0CCA326DA260B&lt;/sourceid&gt;&#10;            &lt;questiontext&gt;If f(t) is given by the graph to the right, compute  3 0 $$ $$ $$$$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-6&lt;/acceptablevalue&gt;&#10;            &lt;minvalue&gt;-6&lt;/minvalue&gt;&#10;            &lt;maxvalue&gt;-6&lt;/maxvalue&gt;&#10;            &lt;numericvaluetype&gt;1&lt;/numericvaluetype&gt;&#10;        &lt;/numeric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0A95D765BC34057BAE97D67E5085118&lt;/guid&gt;&#10;        &lt;description /&gt;&#10;        &lt;date&gt;10/11/2014 1:17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DD8C8245E8C402781E2F9D8F8EC9198&lt;/guid&gt;&#10;            &lt;repollguid&gt;2A32E3E4A15E4D738A799AB6E9BA2C16&lt;/repollguid&gt;&#10;            &lt;sourceid&gt;74425F70A0F642A4B84AC5E6B178F90F&lt;/sourceid&gt;&#10;            &lt;questiontext&gt; $$ $$ $$ $$ $$$$ 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E2D0F5866804DA2974A3281757DEAAA&lt;/guid&gt;&#10;                    &lt;answertext&gt;An antiderivative of f(t)&lt;/answertext&gt;&#10;                    &lt;valuetype&gt;-1&lt;/valuetype&gt;&#10;                &lt;/answer&gt;&#10;                &lt;answer&gt;&#10;                    &lt;guid&gt;9F17F328D2D0464C84AC7505E797D8DA&lt;/guid&gt;&#10;                    &lt;answertext&gt;An area under f(t)&lt;/answertext&gt;&#10;                    &lt;valuetype&gt;1&lt;/valuetype&gt;&#10;                &lt;/answer&gt;&#10;                &lt;answer&gt;&#10;                    &lt;guid&gt;D990207E666845089ADD678B79C9DCDC&lt;/guid&gt;&#10;                    &lt;answertext&gt;An average value of f(t)&lt;/answertext&gt;&#10;                    &lt;valuetype&gt;-1&lt;/valuetype&gt;&#10;                &lt;/answer&gt;&#10;                &lt;answer&gt;&#10;                    &lt;guid&gt;8F86D6233C184A9687F837534396DAF1&lt;/guid&gt;&#10;                    &lt;answertext&gt;Both A and B&lt;/answertext&gt;&#10;                    &lt;valuetype&gt;-1&lt;/valuetype&gt;&#10;                &lt;/answer&gt;&#10;                &lt;answer&gt;&#10;                    &lt;guid&gt;F19373E7F50D42629923A611B96D8879&lt;/guid&gt;&#10;                    &lt;answertext&gt;Both A and C&lt;/answertext&gt;&#10;                    &lt;valuetype&gt;-1&lt;/valuetype&gt;&#10;                &lt;/answer&gt;&#10;                &lt;answer&gt;&#10;                    &lt;guid&gt;72A763AA07AA41458012CAABB7FBD00B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HASRESULTS" val="False"/>
  <p:tag name="TYPE" val="NumericSlide"/>
  <p:tag name="TPQUESTIONXML" val="﻿&lt;?xml version=&quot;1.0&quot; encoding=&quot;utf-8&quot;?&gt;&#10;&lt;questionlist&gt;&#10;    &lt;properties&gt;&#10;        &lt;guid&gt;766E1A2B579A46D88C95918541E2E014&lt;/guid&gt;&#10;        &lt;description /&gt;&#10;        &lt;date&gt;10/11/2014 1:31:0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EFB3E11DAA344D629A7536EFE254FDD1&lt;/guid&gt;&#10;            &lt;repollguid&gt;3FCD4F5CDDAE4F3DABC115A80DF2DDA1&lt;/repollguid&gt;&#10;            &lt;sourceid&gt;4637C0266F6042039FA0CCA326DA260B&lt;/sourceid&gt;&#10;            &lt;questiontext&gt;If f(t) is given by the graph to the right, compute  −3 1 $$ $$ $$$$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-2&lt;/acceptablevalue&gt;&#10;            &lt;minvalue&gt;-2&lt;/minvalue&gt;&#10;            &lt;maxvalue&gt;-2&lt;/maxvalue&gt;&#10;            &lt;numericvaluetype&gt;1&lt;/numericvaluetype&gt;&#10;        &lt;/numeric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0A95D765BC34057BAE97D67E5085118&lt;/guid&gt;&#10;        &lt;description /&gt;&#10;        &lt;date&gt;10/11/2014 1:17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13D4F6FB9ED4F4085B781BF0C299938&lt;/guid&gt;&#10;            &lt;repollguid&gt;2A32E3E4A15E4D738A799AB6E9BA2C16&lt;/repollguid&gt;&#10;            &lt;sourceid&gt;74425F70A0F642A4B84AC5E6B178F90F&lt;/sourceid&gt;&#10;            &lt;questiontext&gt; 1 $$−$$  $$ $$ $$ $$ $$$$ 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E2D0F5866804DA2974A3281757DEAAA&lt;/guid&gt;&#10;                    &lt;answertext&gt;An antiderivative of f(t)&lt;/answertext&gt;&#10;                    &lt;valuetype&gt;-1&lt;/valuetype&gt;&#10;                &lt;/answer&gt;&#10;                &lt;answer&gt;&#10;                    &lt;guid&gt;9F17F328D2D0464C84AC7505E797D8DA&lt;/guid&gt;&#10;                    &lt;answertext&gt;An area under f(t)&lt;/answertext&gt;&#10;                    &lt;valuetype&gt;-1&lt;/valuetype&gt;&#10;                &lt;/answer&gt;&#10;                &lt;answer&gt;&#10;                    &lt;guid&gt;D990207E666845089ADD678B79C9DCDC&lt;/guid&gt;&#10;                    &lt;answertext&gt;An average value of f(t)&lt;/answertext&gt;&#10;                    &lt;valuetype&gt;1&lt;/valuetype&gt;&#10;                &lt;/answer&gt;&#10;                &lt;answer&gt;&#10;                    &lt;guid&gt;8F86D6233C184A9687F837534396DAF1&lt;/guid&gt;&#10;                    &lt;answertext&gt;Both A and B&lt;/answertext&gt;&#10;                    &lt;valuetype&gt;-1&lt;/valuetype&gt;&#10;                &lt;/answer&gt;&#10;                &lt;answer&gt;&#10;                    &lt;guid&gt;F19373E7F50D42629923A611B96D8879&lt;/guid&gt;&#10;                    &lt;answertext&gt;Both A and C&lt;/answertext&gt;&#10;                    &lt;valuetype&gt;-1&lt;/valuetype&gt;&#10;                &lt;/answer&gt;&#10;                &lt;answer&gt;&#10;                    &lt;guid&gt;72A763AA07AA41458012CAABB7FBD00B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221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Graph Chart</vt:lpstr>
      <vt:lpstr>∫24_a^b▒f(t)dt is</vt:lpstr>
      <vt:lpstr>1/(b-a) ∫24_a^b▒f(t)dt is</vt:lpstr>
      <vt:lpstr>The derivative of a function can not be computed at a point if the function is not continuous at that point.</vt:lpstr>
      <vt:lpstr>Definite integrals can only be computed if the function is continuous.</vt:lpstr>
      <vt:lpstr>If f(t) is given by the graph to the right, compute ∫_0^3▒f(t)dt </vt:lpstr>
      <vt:lpstr>If f(t) is given by the graph to the right, compute ∫_3^0▒f(t)dt </vt:lpstr>
      <vt:lpstr>If f(t) is given by the graph to the right, compute ∫_(-3)^1▒f(t)dt 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25</cp:revision>
  <dcterms:created xsi:type="dcterms:W3CDTF">2014-10-07T17:04:17Z</dcterms:created>
  <dcterms:modified xsi:type="dcterms:W3CDTF">2014-10-11T18:49:39Z</dcterms:modified>
</cp:coreProperties>
</file>