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48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772A8-65EF-4B00-951F-FA059A8F23BE}" type="datetimeFigureOut">
              <a:rPr lang="en-US" smtClean="0"/>
              <a:t>10/10/2014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6FA79-070E-419B-B6EF-95A04EE67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337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772A8-65EF-4B00-951F-FA059A8F23BE}" type="datetimeFigureOut">
              <a:rPr lang="en-US" smtClean="0"/>
              <a:t>10/10/2014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6FA79-070E-419B-B6EF-95A04EE67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47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772A8-65EF-4B00-951F-FA059A8F23BE}" type="datetimeFigureOut">
              <a:rPr lang="en-US" smtClean="0"/>
              <a:t>10/10/2014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6FA79-070E-419B-B6EF-95A04EE67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9164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772A8-65EF-4B00-951F-FA059A8F23BE}" type="datetimeFigureOut">
              <a:rPr lang="en-US" smtClean="0"/>
              <a:t>10/10/2014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6FA79-070E-419B-B6EF-95A04EE67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447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772A8-65EF-4B00-951F-FA059A8F23BE}" type="datetimeFigureOut">
              <a:rPr lang="en-US" smtClean="0"/>
              <a:t>10/10/2014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6FA79-070E-419B-B6EF-95A04EE67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637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772A8-65EF-4B00-951F-FA059A8F23BE}" type="datetimeFigureOut">
              <a:rPr lang="en-US" smtClean="0"/>
              <a:t>10/10/2014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6FA79-070E-419B-B6EF-95A04EE67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158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772A8-65EF-4B00-951F-FA059A8F23BE}" type="datetimeFigureOut">
              <a:rPr lang="en-US" smtClean="0"/>
              <a:t>10/10/2014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6FA79-070E-419B-B6EF-95A04EE67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091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772A8-65EF-4B00-951F-FA059A8F23BE}" type="datetimeFigureOut">
              <a:rPr lang="en-US" smtClean="0"/>
              <a:t>10/10/2014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6FA79-070E-419B-B6EF-95A04EE67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006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772A8-65EF-4B00-951F-FA059A8F23BE}" type="datetimeFigureOut">
              <a:rPr lang="en-US" smtClean="0"/>
              <a:t>10/10/2014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6FA79-070E-419B-B6EF-95A04EE67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293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772A8-65EF-4B00-951F-FA059A8F23BE}" type="datetimeFigureOut">
              <a:rPr lang="en-US" smtClean="0"/>
              <a:t>10/10/2014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6FA79-070E-419B-B6EF-95A04EE67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226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772A8-65EF-4B00-951F-FA059A8F23BE}" type="datetimeFigureOut">
              <a:rPr lang="en-US" smtClean="0"/>
              <a:t>10/10/2014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6FA79-070E-419B-B6EF-95A04EE67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084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772A8-65EF-4B00-951F-FA059A8F23BE}" type="datetimeFigureOut">
              <a:rPr lang="en-US" smtClean="0"/>
              <a:t>10/10/2014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6FA79-070E-419B-B6EF-95A04EE67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473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772A8-65EF-4B00-951F-FA059A8F23BE}" type="datetimeFigureOut">
              <a:rPr lang="en-US" smtClean="0"/>
              <a:t>10/10/2014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6FA79-070E-419B-B6EF-95A04EE67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850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1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6.xml"/><Relationship Id="rId7" Type="http://schemas.openxmlformats.org/officeDocument/2006/relationships/oleObject" Target="../embeddings/oleObject2.bin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8.xml"/><Relationship Id="rId4" Type="http://schemas.openxmlformats.org/officeDocument/2006/relationships/tags" Target="../tags/tag7.xml"/><Relationship Id="rId9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10.xml"/><Relationship Id="rId7" Type="http://schemas.openxmlformats.org/officeDocument/2006/relationships/oleObject" Target="../embeddings/oleObject3.bin"/><Relationship Id="rId2" Type="http://schemas.openxmlformats.org/officeDocument/2006/relationships/tags" Target="../tags/tag9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2.xml"/><Relationship Id="rId4" Type="http://schemas.openxmlformats.org/officeDocument/2006/relationships/tags" Target="../tags/tag11.xml"/><Relationship Id="rId9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4.bin"/><Relationship Id="rId4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5.bin"/><Relationship Id="rId4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6.bin"/><Relationship Id="rId4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7.bin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76200" y="274638"/>
            <a:ext cx="90678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 = r</a:t>
            </a:r>
            <a:r>
              <a:rPr lang="el-GR" sz="3600" dirty="0" smtClean="0"/>
              <a:t>θ</a:t>
            </a:r>
            <a:r>
              <a:rPr lang="en-US" sz="3600" dirty="0" smtClean="0"/>
              <a:t> is valid for </a:t>
            </a:r>
            <a:r>
              <a:rPr lang="el-GR" sz="3600" dirty="0" smtClean="0"/>
              <a:t>θ</a:t>
            </a:r>
            <a:r>
              <a:rPr lang="en-US" sz="3600" dirty="0" smtClean="0"/>
              <a:t> in both degrees and radians.</a:t>
            </a:r>
            <a:endParaRPr lang="en-US" sz="36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4120704231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2133600"/>
            <a:ext cx="851154" cy="585216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459549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4724400" cy="2697162"/>
          </a:xfrm>
        </p:spPr>
        <p:txBody>
          <a:bodyPr>
            <a:noAutofit/>
          </a:bodyPr>
          <a:lstStyle/>
          <a:p>
            <a:pPr algn="l"/>
            <a:r>
              <a:rPr lang="en-US" sz="2400" dirty="0" smtClean="0"/>
              <a:t>Two points are on a disk that rotates about an axis perpendicular to the plane of the disk at its center.  Point B is 3 times as far from the axis as point A.  If the linear speed of point B is V, then the linear speed of point A is</a:t>
            </a:r>
            <a:endParaRPr lang="en-US" sz="24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971800"/>
            <a:ext cx="4114800" cy="31543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9V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3V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V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V/3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V/9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None of the above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405795875"/>
              </p:ext>
            </p:extLst>
          </p:nvPr>
        </p:nvGraphicFramePr>
        <p:xfrm>
          <a:off x="4508500" y="3810000"/>
          <a:ext cx="4572000" cy="293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810000"/>
                        <a:ext cx="4572000" cy="293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457200"/>
            <a:ext cx="2610214" cy="2629267"/>
          </a:xfrm>
          <a:prstGeom prst="rect">
            <a:avLst/>
          </a:prstGeom>
        </p:spPr>
      </p:pic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1037590" y="4434840"/>
            <a:ext cx="648589" cy="50292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082436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76200"/>
            <a:ext cx="4800600" cy="3429000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/>
              <a:t>Two wheels are connected by a chain. If v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and </a:t>
            </a:r>
            <a:r>
              <a:rPr lang="el-GR" sz="2800" dirty="0" smtClean="0"/>
              <a:t>ω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are linear and angular velocities of the smaller wheel, and </a:t>
            </a:r>
            <a:r>
              <a:rPr lang="en-US" sz="2800" dirty="0" smtClean="0"/>
              <a:t>v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and </a:t>
            </a:r>
            <a:r>
              <a:rPr lang="el-GR" sz="2800" dirty="0" smtClean="0"/>
              <a:t>ω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are linear and angular velocities of the larger wheel, which of the following is true:</a:t>
            </a:r>
            <a:endParaRPr lang="en-US" sz="28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228600" y="3429000"/>
            <a:ext cx="4495800" cy="327660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v</a:t>
            </a:r>
            <a:r>
              <a:rPr lang="en-US" baseline="-25000" dirty="0" smtClean="0"/>
              <a:t>1 </a:t>
            </a:r>
            <a:r>
              <a:rPr lang="en-US" dirty="0" smtClean="0"/>
              <a:t>=</a:t>
            </a:r>
            <a:r>
              <a:rPr lang="en-US" baseline="-25000" dirty="0" smtClean="0"/>
              <a:t> </a:t>
            </a:r>
            <a:r>
              <a:rPr lang="en-US" dirty="0" smtClean="0"/>
              <a:t>v</a:t>
            </a:r>
            <a:r>
              <a:rPr lang="en-US" baseline="-25000" dirty="0" smtClean="0"/>
              <a:t>2</a:t>
            </a:r>
            <a:r>
              <a:rPr lang="en-US" dirty="0" smtClean="0"/>
              <a:t> and </a:t>
            </a:r>
            <a:r>
              <a:rPr lang="el-GR" dirty="0" smtClean="0"/>
              <a:t>ω</a:t>
            </a:r>
            <a:r>
              <a:rPr lang="en-US" baseline="-25000" dirty="0" smtClean="0"/>
              <a:t>1 </a:t>
            </a:r>
            <a:r>
              <a:rPr lang="en-US" dirty="0" smtClean="0"/>
              <a:t>&gt;</a:t>
            </a:r>
            <a:r>
              <a:rPr lang="en-US" baseline="-25000" dirty="0" smtClean="0"/>
              <a:t> </a:t>
            </a:r>
            <a:r>
              <a:rPr lang="el-GR" dirty="0" smtClean="0"/>
              <a:t>ω</a:t>
            </a:r>
            <a:r>
              <a:rPr lang="en-US" baseline="-25000" dirty="0" smtClean="0"/>
              <a:t>2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v</a:t>
            </a:r>
            <a:r>
              <a:rPr lang="en-US" baseline="-25000" dirty="0" smtClean="0"/>
              <a:t>1 </a:t>
            </a:r>
            <a:r>
              <a:rPr lang="en-US" dirty="0" smtClean="0"/>
              <a:t>=</a:t>
            </a:r>
            <a:r>
              <a:rPr lang="en-US" baseline="-25000" dirty="0" smtClean="0"/>
              <a:t> </a:t>
            </a:r>
            <a:r>
              <a:rPr lang="en-US" dirty="0" smtClean="0"/>
              <a:t>v</a:t>
            </a:r>
            <a:r>
              <a:rPr lang="en-US" baseline="-25000" dirty="0" smtClean="0"/>
              <a:t>2</a:t>
            </a:r>
            <a:r>
              <a:rPr lang="en-US" dirty="0" smtClean="0"/>
              <a:t> and </a:t>
            </a:r>
            <a:r>
              <a:rPr lang="el-GR" dirty="0" smtClean="0"/>
              <a:t>ω</a:t>
            </a:r>
            <a:r>
              <a:rPr lang="en-US" baseline="-25000" dirty="0" smtClean="0"/>
              <a:t>1 </a:t>
            </a:r>
            <a:r>
              <a:rPr lang="en-US" dirty="0" smtClean="0"/>
              <a:t>&lt;</a:t>
            </a:r>
            <a:r>
              <a:rPr lang="en-US" baseline="-25000" dirty="0" smtClean="0"/>
              <a:t> </a:t>
            </a:r>
            <a:r>
              <a:rPr lang="el-GR" dirty="0" smtClean="0"/>
              <a:t>ω</a:t>
            </a:r>
            <a:r>
              <a:rPr lang="en-US" baseline="-25000" dirty="0" smtClean="0"/>
              <a:t>2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v</a:t>
            </a:r>
            <a:r>
              <a:rPr lang="en-US" baseline="-25000" dirty="0" smtClean="0"/>
              <a:t>1 </a:t>
            </a:r>
            <a:r>
              <a:rPr lang="en-US" dirty="0" smtClean="0"/>
              <a:t>=</a:t>
            </a:r>
            <a:r>
              <a:rPr lang="en-US" baseline="-25000" dirty="0" smtClean="0"/>
              <a:t> </a:t>
            </a:r>
            <a:r>
              <a:rPr lang="en-US" dirty="0" smtClean="0"/>
              <a:t>v</a:t>
            </a:r>
            <a:r>
              <a:rPr lang="en-US" baseline="-25000" dirty="0" smtClean="0"/>
              <a:t>2</a:t>
            </a:r>
            <a:r>
              <a:rPr lang="en-US" dirty="0" smtClean="0"/>
              <a:t> and </a:t>
            </a:r>
            <a:r>
              <a:rPr lang="el-GR" dirty="0" smtClean="0"/>
              <a:t>ω</a:t>
            </a:r>
            <a:r>
              <a:rPr lang="en-US" baseline="-25000" dirty="0" smtClean="0"/>
              <a:t>1 </a:t>
            </a:r>
            <a:r>
              <a:rPr lang="en-US" dirty="0" smtClean="0"/>
              <a:t>=</a:t>
            </a:r>
            <a:r>
              <a:rPr lang="en-US" baseline="-25000" dirty="0" smtClean="0"/>
              <a:t> </a:t>
            </a:r>
            <a:r>
              <a:rPr lang="el-GR" dirty="0" smtClean="0"/>
              <a:t>ω</a:t>
            </a:r>
            <a:r>
              <a:rPr lang="en-US" baseline="-25000" dirty="0" smtClean="0"/>
              <a:t>2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l-GR" dirty="0" smtClean="0"/>
              <a:t>ω</a:t>
            </a:r>
            <a:r>
              <a:rPr lang="en-US" baseline="-25000" dirty="0" smtClean="0"/>
              <a:t>1 </a:t>
            </a:r>
            <a:r>
              <a:rPr lang="en-US" dirty="0" smtClean="0"/>
              <a:t>=</a:t>
            </a:r>
            <a:r>
              <a:rPr lang="en-US" baseline="-25000" dirty="0" smtClean="0"/>
              <a:t> </a:t>
            </a:r>
            <a:r>
              <a:rPr lang="el-GR" dirty="0" smtClean="0"/>
              <a:t>ω</a:t>
            </a:r>
            <a:r>
              <a:rPr lang="en-US" baseline="-25000" dirty="0" smtClean="0"/>
              <a:t>2</a:t>
            </a:r>
            <a:r>
              <a:rPr lang="en-US" dirty="0" smtClean="0"/>
              <a:t> and v</a:t>
            </a:r>
            <a:r>
              <a:rPr lang="en-US" baseline="-25000" dirty="0" smtClean="0"/>
              <a:t>1 </a:t>
            </a:r>
            <a:r>
              <a:rPr lang="en-US" dirty="0" smtClean="0"/>
              <a:t>&gt;</a:t>
            </a:r>
            <a:r>
              <a:rPr lang="en-US" baseline="-25000" dirty="0" smtClean="0"/>
              <a:t> </a:t>
            </a:r>
            <a:r>
              <a:rPr lang="en-US" dirty="0" smtClean="0"/>
              <a:t>v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endParaRPr lang="en-US" baseline="-25000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l-GR" dirty="0" smtClean="0"/>
              <a:t>ω</a:t>
            </a:r>
            <a:r>
              <a:rPr lang="en-US" baseline="-25000" dirty="0" smtClean="0"/>
              <a:t>1 </a:t>
            </a:r>
            <a:r>
              <a:rPr lang="en-US" dirty="0" smtClean="0"/>
              <a:t>=</a:t>
            </a:r>
            <a:r>
              <a:rPr lang="en-US" baseline="-25000" dirty="0" smtClean="0"/>
              <a:t> </a:t>
            </a:r>
            <a:r>
              <a:rPr lang="el-GR" dirty="0" smtClean="0"/>
              <a:t>ω</a:t>
            </a:r>
            <a:r>
              <a:rPr lang="en-US" baseline="-25000" dirty="0" smtClean="0"/>
              <a:t>2</a:t>
            </a:r>
            <a:r>
              <a:rPr lang="en-US" dirty="0" smtClean="0"/>
              <a:t> and v</a:t>
            </a:r>
            <a:r>
              <a:rPr lang="en-US" baseline="-25000" dirty="0" smtClean="0"/>
              <a:t>1 </a:t>
            </a:r>
            <a:r>
              <a:rPr lang="en-US" dirty="0" smtClean="0"/>
              <a:t>&lt;</a:t>
            </a:r>
            <a:r>
              <a:rPr lang="en-US" baseline="-25000" dirty="0" smtClean="0"/>
              <a:t> </a:t>
            </a:r>
            <a:r>
              <a:rPr lang="en-US" dirty="0" smtClean="0"/>
              <a:t>v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endParaRPr lang="en-US" baseline="-25000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l-GR" dirty="0" smtClean="0"/>
              <a:t>ω</a:t>
            </a:r>
            <a:r>
              <a:rPr lang="en-US" baseline="-25000" dirty="0" smtClean="0"/>
              <a:t>1 </a:t>
            </a:r>
            <a:r>
              <a:rPr lang="en-US" dirty="0" smtClean="0"/>
              <a:t>=</a:t>
            </a:r>
            <a:r>
              <a:rPr lang="en-US" baseline="-25000" dirty="0" smtClean="0"/>
              <a:t> </a:t>
            </a:r>
            <a:r>
              <a:rPr lang="el-GR" dirty="0" smtClean="0"/>
              <a:t>ω</a:t>
            </a:r>
            <a:r>
              <a:rPr lang="en-US" baseline="-25000" dirty="0" smtClean="0"/>
              <a:t>2</a:t>
            </a:r>
            <a:r>
              <a:rPr lang="en-US" dirty="0" smtClean="0"/>
              <a:t> and v</a:t>
            </a:r>
            <a:r>
              <a:rPr lang="en-US" baseline="-25000" dirty="0" smtClean="0"/>
              <a:t>1 </a:t>
            </a:r>
            <a:r>
              <a:rPr lang="en-US" dirty="0" smtClean="0"/>
              <a:t>=</a:t>
            </a:r>
            <a:r>
              <a:rPr lang="en-US" baseline="-25000" dirty="0" smtClean="0"/>
              <a:t> </a:t>
            </a:r>
            <a:r>
              <a:rPr lang="en-US" dirty="0" smtClean="0"/>
              <a:t>v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endParaRPr lang="en-US" baseline="-25000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v</a:t>
            </a:r>
            <a:r>
              <a:rPr lang="en-US" baseline="-25000" dirty="0" smtClean="0"/>
              <a:t>1 </a:t>
            </a:r>
            <a:r>
              <a:rPr lang="en-US" dirty="0" smtClean="0"/>
              <a:t>=</a:t>
            </a:r>
            <a:r>
              <a:rPr lang="en-US" baseline="-25000" dirty="0" smtClean="0"/>
              <a:t> </a:t>
            </a:r>
            <a:r>
              <a:rPr lang="en-US" dirty="0" smtClean="0"/>
              <a:t>v</a:t>
            </a:r>
            <a:r>
              <a:rPr lang="en-US" baseline="-25000" dirty="0" smtClean="0"/>
              <a:t>2</a:t>
            </a:r>
            <a:r>
              <a:rPr lang="en-US" dirty="0" smtClean="0"/>
              <a:t> and </a:t>
            </a:r>
            <a:r>
              <a:rPr lang="el-GR" dirty="0" smtClean="0"/>
              <a:t>ω</a:t>
            </a:r>
            <a:r>
              <a:rPr lang="en-US" baseline="-25000" dirty="0" smtClean="0"/>
              <a:t>1 </a:t>
            </a:r>
            <a:r>
              <a:rPr lang="en-US" dirty="0" smtClean="0"/>
              <a:t>=</a:t>
            </a:r>
            <a:r>
              <a:rPr lang="en-US" baseline="-25000" dirty="0" smtClean="0"/>
              <a:t> </a:t>
            </a:r>
            <a:r>
              <a:rPr lang="el-GR" dirty="0" smtClean="0"/>
              <a:t>ω </a:t>
            </a:r>
            <a:r>
              <a:rPr lang="en-US" baseline="-25000" dirty="0" smtClean="0"/>
              <a:t>2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none of the above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08127847"/>
              </p:ext>
            </p:extLst>
          </p:nvPr>
        </p:nvGraphicFramePr>
        <p:xfrm>
          <a:off x="4572000" y="3124200"/>
          <a:ext cx="4572000" cy="3703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72000" y="3124200"/>
                        <a:ext cx="4572000" cy="37033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381000"/>
            <a:ext cx="3380198" cy="1551398"/>
          </a:xfrm>
          <a:prstGeom prst="rect">
            <a:avLst/>
          </a:prstGeom>
        </p:spPr>
      </p:pic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808990" y="3474720"/>
            <a:ext cx="2368550" cy="30480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919029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If a wheel 212 cm in diameter takes 2.25 s for each revolution, what is its period?</a:t>
            </a:r>
            <a:endParaRPr lang="en-US" dirty="0"/>
          </a:p>
        </p:txBody>
      </p:sp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384994"/>
              </p:ext>
            </p:extLst>
          </p:nvPr>
        </p:nvGraphicFramePr>
        <p:xfrm>
          <a:off x="127000" y="1587500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7219126"/>
              </p:ext>
            </p:extLst>
          </p:nvPr>
        </p:nvGraphicFramePr>
        <p:xfrm>
          <a:off x="127000" y="4914900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337034946"/>
              </p:ext>
            </p:extLst>
          </p:nvPr>
        </p:nvGraphicFramePr>
        <p:xfrm>
          <a:off x="4508500" y="15875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15875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023134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If a wheel 212 cm in diameter takes 2.25 s for each revolution, what is its angular speed?</a:t>
            </a:r>
            <a:endParaRPr lang="en-US" sz="3600" dirty="0"/>
          </a:p>
        </p:txBody>
      </p:sp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267288"/>
              </p:ext>
            </p:extLst>
          </p:nvPr>
        </p:nvGraphicFramePr>
        <p:xfrm>
          <a:off x="127000" y="1587500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602372"/>
              </p:ext>
            </p:extLst>
          </p:nvPr>
        </p:nvGraphicFramePr>
        <p:xfrm>
          <a:off x="127000" y="4914900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10733565"/>
              </p:ext>
            </p:extLst>
          </p:nvPr>
        </p:nvGraphicFramePr>
        <p:xfrm>
          <a:off x="4508500" y="15875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15875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5181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Autofit/>
          </a:bodyPr>
          <a:lstStyle/>
          <a:p>
            <a:pPr algn="l"/>
            <a:r>
              <a:rPr lang="en-US" sz="2400" dirty="0" smtClean="0"/>
              <a:t>When the power is turned off on a turntable spinning at 78.0 rpm, you find that it takes 10.5 revolutions for it to stop while slowing down at a uniform rate.  What is the angular acceleration (rad/s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) of this turntable?</a:t>
            </a:r>
            <a:endParaRPr lang="en-US" sz="2400" dirty="0"/>
          </a:p>
        </p:txBody>
      </p:sp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306457"/>
              </p:ext>
            </p:extLst>
          </p:nvPr>
        </p:nvGraphicFramePr>
        <p:xfrm>
          <a:off x="127000" y="2514601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446314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446314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446314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446314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446314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446314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446314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9113013"/>
              </p:ext>
            </p:extLst>
          </p:nvPr>
        </p:nvGraphicFramePr>
        <p:xfrm>
          <a:off x="152400" y="5867400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871514855"/>
              </p:ext>
            </p:extLst>
          </p:nvPr>
        </p:nvGraphicFramePr>
        <p:xfrm>
          <a:off x="4508500" y="2667000"/>
          <a:ext cx="4572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2667000"/>
                        <a:ext cx="4572000" cy="406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625976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74638"/>
            <a:ext cx="8915400" cy="1630362"/>
          </a:xfrm>
        </p:spPr>
        <p:txBody>
          <a:bodyPr>
            <a:noAutofit/>
          </a:bodyPr>
          <a:lstStyle/>
          <a:p>
            <a:pPr algn="l"/>
            <a:r>
              <a:rPr lang="en-US" sz="2400" dirty="0" smtClean="0"/>
              <a:t>When the power is turned off on a turntable spinning at 78.0 rpm, you find that it takes 10.5 revolutions for it to stop while slowing down at a uniform rate.  How long does it take to stop after the power is turned off?  Here, you may assume  </a:t>
            </a:r>
            <a:r>
              <a:rPr lang="el-GR" sz="2400" dirty="0" smtClean="0"/>
              <a:t>α</a:t>
            </a:r>
            <a:r>
              <a:rPr lang="en-US" sz="2400" dirty="0" smtClean="0"/>
              <a:t> = -0.506 rad/s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7720402"/>
              </p:ext>
            </p:extLst>
          </p:nvPr>
        </p:nvGraphicFramePr>
        <p:xfrm>
          <a:off x="127000" y="2514601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446314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446314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446314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446314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446314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446314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446314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3499437"/>
              </p:ext>
            </p:extLst>
          </p:nvPr>
        </p:nvGraphicFramePr>
        <p:xfrm>
          <a:off x="152400" y="5867400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166977028"/>
              </p:ext>
            </p:extLst>
          </p:nvPr>
        </p:nvGraphicFramePr>
        <p:xfrm>
          <a:off x="4508500" y="2667000"/>
          <a:ext cx="4572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2667000"/>
                        <a:ext cx="4572000" cy="406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821562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AUTOOPENPOLL" val="True"/>
  <p:tag name="AUTOFORMATCHART" val="True"/>
  <p:tag name="TYPE" val="NumericSlide"/>
  <p:tag name="TPQUESTIONXML" val="﻿&lt;?xml version=&quot;1.0&quot; encoding=&quot;utf-8&quot;?&gt;&#10;&lt;questionlist&gt;&#10;    &lt;properties&gt;&#10;        &lt;guid&gt;329A6144CFE142CE83909ADCBACF2C99&lt;/guid&gt;&#10;        &lt;description /&gt;&#10;        &lt;date&gt;10/10/2014 8:57:30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823A7444B995489283BFC04B9F33737E&lt;/guid&gt;&#10;            &lt;repollguid&gt;3128542ED32941C39E98F48A5503FD84&lt;/repollguid&gt;&#10;            &lt;sourceid&gt;614CFC2FD46D4AB08535CA117B827F06&lt;/sourceid&gt;&#10;            &lt;questiontext&gt;If a wheel 212 cm in diameter takes 2.25 s for each revolution, what is its period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acceptablevalue&gt;2.25&lt;/acceptablevalue&gt;&#10;            &lt;minvalue&gt;2.25&lt;/minvalue&gt;&#10;            &lt;maxvalue&gt;2.25&lt;/maxvalue&gt;&#10;            &lt;numericvaluetype&gt;1&lt;/numericvaluetype&gt;&#10;        &lt;/numeric&gt;&#10;    &lt;/questions&gt;&#10;&lt;/questionlist&gt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TOOPENPOLL" val="True"/>
  <p:tag name="AUTOFORMATCHART" val="True"/>
  <p:tag name="TYPE" val="NumericSlide"/>
  <p:tag name="TPQUESTIONXML" val="﻿&lt;?xml version=&quot;1.0&quot; encoding=&quot;utf-8&quot;?&gt;&#10;&lt;questionlist&gt;&#10;    &lt;properties&gt;&#10;        &lt;guid&gt;329A6144CFE142CE83909ADCBACF2C99&lt;/guid&gt;&#10;        &lt;description /&gt;&#10;        &lt;date&gt;10/10/2014 8:57:30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DC3726133F93494F81943065FB493CDF&lt;/guid&gt;&#10;            &lt;repollguid&gt;3128542ED32941C39E98F48A5503FD84&lt;/repollguid&gt;&#10;            &lt;sourceid&gt;614CFC2FD46D4AB08535CA117B827F06&lt;/sourceid&gt;&#10;            &lt;questiontext&gt;If a wheel 212 cm in diameter takes 2.25 s for each revolution, what is its angular speed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acceptablevalue&gt;2.79&lt;/acceptablevalue&gt;&#10;            &lt;minvalue&gt;2.7&lt;/minvalue&gt;&#10;            &lt;maxvalue&gt;2.9&lt;/maxvalue&gt;&#10;            &lt;numericvaluetype&gt;1&lt;/numericvaluetype&gt;&#10;        &lt;/numeric&gt;&#10;    &lt;/questions&gt;&#10;&lt;/questionlist&gt;"/>
  <p:tag name="HASRESULTS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TOOPENPOLL" val="True"/>
  <p:tag name="AUTOFORMATCHART" val="True"/>
  <p:tag name="TYPE" val="NumericSlide"/>
  <p:tag name="TPQUESTIONXML" val="﻿&lt;?xml version=&quot;1.0&quot; encoding=&quot;utf-8&quot;?&gt;&#10;&lt;questionlist&gt;&#10;    &lt;properties&gt;&#10;        &lt;guid&gt;1D76465040A04A98BD53C253AF858D7D&lt;/guid&gt;&#10;        &lt;description /&gt;&#10;        &lt;date&gt;10/10/2014 9:09:51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B2336659F718484E8F172A5267F40674&lt;/guid&gt;&#10;            &lt;repollguid&gt;0B12B1B7F5F34CE39A0EEA6B6C326FD2&lt;/repollguid&gt;&#10;            &lt;sourceid&gt;343D3A63EE9044118385122717BC73AB&lt;/sourceid&gt;&#10;            &lt;questiontext&gt;When the power is turned off on a turntable spinning at 78.0 rpm, you find that it takes 10.5 revolutions for it to stop while slowing down at a uniform rate.  What is the angular acceleration (rad/s2) of this turntable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acceptablevalue&gt;-0.506&lt;/acceptablevalue&gt;&#10;            &lt;minvalue&gt;-0.52&lt;/minvalue&gt;&#10;            &lt;maxvalue&gt;-0.49&lt;/maxvalue&gt;&#10;            &lt;numericvaluetype&gt;1&lt;/numericvaluetype&gt;&#10;        &lt;/numeric&gt;&#10;    &lt;/questions&gt;&#10;&lt;/questionlist&gt;"/>
  <p:tag name="HASRESULTS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TOOPENPOLL" val="True"/>
  <p:tag name="AUTOFORMATCHART" val="True"/>
  <p:tag name="TYPE" val="NumericSlide"/>
  <p:tag name="TPQUESTIONXML" val="﻿&lt;?xml version=&quot;1.0&quot; encoding=&quot;utf-8&quot;?&gt;&#10;&lt;questionlist&gt;&#10;    &lt;properties&gt;&#10;        &lt;guid&gt;1D76465040A04A98BD53C253AF858D7D&lt;/guid&gt;&#10;        &lt;description /&gt;&#10;        &lt;date&gt;10/10/2014 9:09:51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DB002FDA914649A383F84D83F134FFA6&lt;/guid&gt;&#10;            &lt;repollguid&gt;0B12B1B7F5F34CE39A0EEA6B6C326FD2&lt;/repollguid&gt;&#10;            &lt;sourceid&gt;343D3A63EE9044118385122717BC73AB&lt;/sourceid&gt;&#10;            &lt;questiontext&gt;When the power is turned off on a turntable spinning at 78.0 rpm, you find that it takes 10.5 revolutions for it to stop while slowing down at a uniform rate.  How long does it take to stop after the power is turned off?  Here, you may assume  α = -0.506 rad/s2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acceptablevalue&gt;16.1&lt;/acceptablevalue&gt;&#10;            &lt;minvalue&gt;15.5&lt;/minvalue&gt;&#10;            &lt;maxvalue&gt;16.7&lt;/maxvalue&gt;&#10;            &lt;numericvaluetype&gt;1&lt;/numericvaluetype&gt;&#10;        &lt;/numeric&gt;&#10;    &lt;/questions&gt;&#10;&lt;/questionlist&gt;"/>
  <p:tag name="HASRESULTS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584A1B0F0DDF4D56AE20ADA6D05F6912&lt;/guid&gt;&#10;        &lt;description /&gt;&#10;        &lt;date&gt;10/10/2014 8:43:3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B57CC3DDB7741ECB41BAA37B976B3FA&lt;/guid&gt;&#10;            &lt;repollguid&gt;B6A9A42F9D214BCA81852395A3D7E3D4&lt;/repollguid&gt;&#10;            &lt;sourceid&gt;2A8336D07C1249799048B6FECB4DC54A&lt;/sourceid&gt;&#10;            &lt;questiontext&gt;S = rθ is valid for θ in both degrees and radians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3A4D27667F1C42F5B6F4ADE306B6C959&lt;/guid&gt;&#10;                    &lt;answertext&gt;True&lt;/answertext&gt;&#10;                    &lt;valuetype&gt;-1&lt;/valuetype&gt;&#10;                &lt;/answer&gt;&#10;                &lt;answer&gt;&#10;                    &lt;guid&gt;B889315106494164B7766BF34420F157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1AF1D9BB70BF42D78C8D8A3829FA09E9&lt;/guid&gt;&#10;        &lt;description /&gt;&#10;        &lt;date&gt;10/10/2014 8:21:10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182C4B4C71F4651B9BE2D92229B9B58&lt;/guid&gt;&#10;            &lt;repollguid&gt;C016FB2696714761A57ABAD0053D787F&lt;/repollguid&gt;&#10;            &lt;sourceid&gt;6DFEACAF10E64F6E97C4DDFF2CEC4B2B&lt;/sourceid&gt;&#10;            &lt;questiontext&gt;Two points are on a disk that rotates about an axis perpendicular to the plane of the disk at its center.  Point B is 3 times as far from the axis as point A.  If the linear speed of point B is V, then the linear speed of point A is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DBCCA46DE5EB4298961A567E14DF6184&lt;/guid&gt;&#10;                    &lt;answertext&gt;9V&lt;/answertext&gt;&#10;                    &lt;valuetype&gt;-1&lt;/valuetype&gt;&#10;                &lt;/answer&gt;&#10;                &lt;answer&gt;&#10;                    &lt;guid&gt;B1C30DF24DAB4F6EA9192D523803E7B8&lt;/guid&gt;&#10;                    &lt;answertext&gt;3V&lt;/answertext&gt;&#10;                    &lt;valuetype&gt;-1&lt;/valuetype&gt;&#10;                &lt;/answer&gt;&#10;                &lt;answer&gt;&#10;                    &lt;guid&gt;293045A25E6047388275E700F93DD75A&lt;/guid&gt;&#10;                    &lt;answertext&gt;V&lt;/answertext&gt;&#10;                    &lt;valuetype&gt;-1&lt;/valuetype&gt;&#10;                &lt;/answer&gt;&#10;                &lt;answer&gt;&#10;                    &lt;guid&gt;749EB365BE6B42F287E819DCBF748A52&lt;/guid&gt;&#10;                    &lt;answertext&gt;V/3&lt;/answertext&gt;&#10;                    &lt;valuetype&gt;1&lt;/valuetype&gt;&#10;                &lt;/answer&gt;&#10;                &lt;answer&gt;&#10;                    &lt;guid&gt;604A6CF60CFF4A10B9D7115E6BD70A60&lt;/guid&gt;&#10;                    &lt;answertext&gt;V/9&lt;/answertext&gt;&#10;                    &lt;valuetype&gt;-1&lt;/valuetype&gt;&#10;                &lt;/answer&gt;&#10;                &lt;answer&gt;&#10;                    &lt;guid&gt;69DAB0190D664470A13CC50CEB3F717E&lt;/guid&gt;&#10;                    &lt;answertext&gt;None of the abov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DA3341DBFAFC4E7386673254ED5C1A9F&lt;/guid&gt;&#10;        &lt;description /&gt;&#10;        &lt;date&gt;10/10/2014 8:25:49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6EE20A7923745DCA4331CB4BCD2832D&lt;/guid&gt;&#10;            &lt;repollguid&gt;26F256F9D0EA48C8B03ED5AF8018461A&lt;/repollguid&gt;&#10;            &lt;sourceid&gt;0F87816AE02D401CACA22CD7E77FB85D&lt;/sourceid&gt;&#10;            &lt;questiontext&gt;Two wheels are connected by a chain. If v1 and ω1 are linear and angular velocities of the smaller wheel, and v2 and ω2 are linear and angular velocities of the larger wheel, which of the following is true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3DE9221BC9B4441A5CE10269125B1E5&lt;/guid&gt;&#10;                    &lt;answertext&gt;v1 = v2 and ω1 &amp;gt; ω2&lt;/answertext&gt;&#10;                    &lt;valuetype&gt;1&lt;/valuetype&gt;&#10;                &lt;/answer&gt;&#10;                &lt;answer&gt;&#10;                    &lt;guid&gt;EBD6D1A777F14006916033772873536F&lt;/guid&gt;&#10;                    &lt;answertext&gt;v1 = v2 and ω1 &amp;lt; ω2&lt;/answertext&gt;&#10;                    &lt;valuetype&gt;-1&lt;/valuetype&gt;&#10;                &lt;/answer&gt;&#10;                &lt;answer&gt;&#10;                    &lt;guid&gt;CE92ADCB53B84D5D941113AFF3E8ED8F&lt;/guid&gt;&#10;                    &lt;answertext&gt;v1 = v2 and ω1 = ω2&lt;/answertext&gt;&#10;                    &lt;valuetype&gt;-1&lt;/valuetype&gt;&#10;                &lt;/answer&gt;&#10;                &lt;answer&gt;&#10;                    &lt;guid&gt;E396E00C70A4416E963883EA2547581D&lt;/guid&gt;&#10;                    &lt;answertext&gt;ω1 = ω2 and v1 &amp;gt; v2 &lt;/answertext&gt;&#10;                    &lt;valuetype&gt;-1&lt;/valuetype&gt;&#10;                &lt;/answer&gt;&#10;                &lt;answer&gt;&#10;                    &lt;guid&gt;FDFA81E3B18A47F0968AE4F7A7B5B3B5&lt;/guid&gt;&#10;                    &lt;answertext&gt;ω1 = ω2 and v1 &amp;lt; v2 &lt;/answertext&gt;&#10;                    &lt;valuetype&gt;-1&lt;/valuetype&gt;&#10;                &lt;/answer&gt;&#10;                &lt;answer&gt;&#10;                    &lt;guid&gt;D593387703C94300B257E6E06D5D47E6&lt;/guid&gt;&#10;                    &lt;answertext&gt;ω1 = ω2 and v1 = v2 &lt;/answertext&gt;&#10;                    &lt;valuetype&gt;-1&lt;/valuetype&gt;&#10;                &lt;/answer&gt;&#10;                &lt;answer&gt;&#10;                    &lt;guid&gt;952A4FE1FB574C939644791C24865E28&lt;/guid&gt;&#10;                    &lt;answertext&gt;v1 = v2 and ω1 = ω 2&lt;/answertext&gt;&#10;                    &lt;valuetype&gt;-1&lt;/valuetype&gt;&#10;                &lt;/answer&gt;&#10;                &lt;answer&gt;&#10;                    &lt;guid&gt;0FA60272688D4983BAC91B9C55C3D91A&lt;/guid&gt;&#10;                    &lt;answertext&gt;none of the abov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365</Words>
  <Application>Microsoft Office PowerPoint</Application>
  <PresentationFormat>On-screen Show (4:3)</PresentationFormat>
  <Paragraphs>55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Microsoft Graph Chart</vt:lpstr>
      <vt:lpstr>S = rθ is valid for θ in both degrees and radians.</vt:lpstr>
      <vt:lpstr>Two points are on a disk that rotates about an axis perpendicular to the plane of the disk at its center.  Point B is 3 times as far from the axis as point A.  If the linear speed of point B is V, then the linear speed of point A is</vt:lpstr>
      <vt:lpstr>Two wheels are connected by a chain. If v1 and ω1 are linear and angular velocities of the smaller wheel, and v2 and ω2 are linear and angular velocities of the larger wheel, which of the following is true:</vt:lpstr>
      <vt:lpstr>If a wheel 212 cm in diameter takes 2.25 s for each revolution, what is its period?</vt:lpstr>
      <vt:lpstr>If a wheel 212 cm in diameter takes 2.25 s for each revolution, what is its angular speed?</vt:lpstr>
      <vt:lpstr>When the power is turned off on a turntable spinning at 78.0 rpm, you find that it takes 10.5 revolutions for it to stop while slowing down at a uniform rate.  What is the angular acceleration (rad/s2) of this turntable?</vt:lpstr>
      <vt:lpstr>When the power is turned off on a turntable spinning at 78.0 rpm, you find that it takes 10.5 revolutions for it to stop while slowing down at a uniform rate.  How long does it take to stop after the power is turned off?  Here, you may assume  α = -0.506 rad/s2.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H. Frinkle</dc:creator>
  <cp:lastModifiedBy>Karl H. Frinkle</cp:lastModifiedBy>
  <cp:revision>13</cp:revision>
  <dcterms:created xsi:type="dcterms:W3CDTF">2014-10-10T13:20:31Z</dcterms:created>
  <dcterms:modified xsi:type="dcterms:W3CDTF">2014-10-10T14:46:50Z</dcterms:modified>
</cp:coreProperties>
</file>