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1" r:id="rId8"/>
  </p:sldIdLst>
  <p:sldSz cx="9144000" cy="6858000" type="screen4x3"/>
  <p:notesSz cx="6858000" cy="91440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482"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B724AAF-5DE5-4349-AB22-3B89E6728D60}" type="datetimeFigureOut">
              <a:rPr lang="en-US" smtClean="0"/>
              <a:t>10/13/2014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8196F4-0163-4FEF-A78D-D0287385230B}" type="slidenum">
              <a:rPr lang="en-US" smtClean="0"/>
              <a:t>‹#›</a:t>
            </a:fld>
            <a:endParaRPr lang="en-US"/>
          </a:p>
        </p:txBody>
      </p:sp>
    </p:spTree>
    <p:extLst>
      <p:ext uri="{BB962C8B-B14F-4D97-AF65-F5344CB8AC3E}">
        <p14:creationId xmlns:p14="http://schemas.microsoft.com/office/powerpoint/2010/main" val="1262389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724AAF-5DE5-4349-AB22-3B89E6728D60}" type="datetimeFigureOut">
              <a:rPr lang="en-US" smtClean="0"/>
              <a:t>10/13/2014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8196F4-0163-4FEF-A78D-D0287385230B}" type="slidenum">
              <a:rPr lang="en-US" smtClean="0"/>
              <a:t>‹#›</a:t>
            </a:fld>
            <a:endParaRPr lang="en-US"/>
          </a:p>
        </p:txBody>
      </p:sp>
    </p:spTree>
    <p:extLst>
      <p:ext uri="{BB962C8B-B14F-4D97-AF65-F5344CB8AC3E}">
        <p14:creationId xmlns:p14="http://schemas.microsoft.com/office/powerpoint/2010/main" val="2444450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724AAF-5DE5-4349-AB22-3B89E6728D60}" type="datetimeFigureOut">
              <a:rPr lang="en-US" smtClean="0"/>
              <a:t>10/13/2014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8196F4-0163-4FEF-A78D-D0287385230B}" type="slidenum">
              <a:rPr lang="en-US" smtClean="0"/>
              <a:t>‹#›</a:t>
            </a:fld>
            <a:endParaRPr lang="en-US"/>
          </a:p>
        </p:txBody>
      </p:sp>
    </p:spTree>
    <p:extLst>
      <p:ext uri="{BB962C8B-B14F-4D97-AF65-F5344CB8AC3E}">
        <p14:creationId xmlns:p14="http://schemas.microsoft.com/office/powerpoint/2010/main" val="27295909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724AAF-5DE5-4349-AB22-3B89E6728D60}" type="datetimeFigureOut">
              <a:rPr lang="en-US" smtClean="0"/>
              <a:t>10/13/2014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8196F4-0163-4FEF-A78D-D0287385230B}" type="slidenum">
              <a:rPr lang="en-US" smtClean="0"/>
              <a:t>‹#›</a:t>
            </a:fld>
            <a:endParaRPr lang="en-US"/>
          </a:p>
        </p:txBody>
      </p:sp>
    </p:spTree>
    <p:extLst>
      <p:ext uri="{BB962C8B-B14F-4D97-AF65-F5344CB8AC3E}">
        <p14:creationId xmlns:p14="http://schemas.microsoft.com/office/powerpoint/2010/main" val="1946666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B724AAF-5DE5-4349-AB22-3B89E6728D60}" type="datetimeFigureOut">
              <a:rPr lang="en-US" smtClean="0"/>
              <a:t>10/13/2014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8196F4-0163-4FEF-A78D-D0287385230B}" type="slidenum">
              <a:rPr lang="en-US" smtClean="0"/>
              <a:t>‹#›</a:t>
            </a:fld>
            <a:endParaRPr lang="en-US"/>
          </a:p>
        </p:txBody>
      </p:sp>
    </p:spTree>
    <p:extLst>
      <p:ext uri="{BB962C8B-B14F-4D97-AF65-F5344CB8AC3E}">
        <p14:creationId xmlns:p14="http://schemas.microsoft.com/office/powerpoint/2010/main" val="1057409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B724AAF-5DE5-4349-AB22-3B89E6728D60}" type="datetimeFigureOut">
              <a:rPr lang="en-US" smtClean="0"/>
              <a:t>10/13/2014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8196F4-0163-4FEF-A78D-D0287385230B}" type="slidenum">
              <a:rPr lang="en-US" smtClean="0"/>
              <a:t>‹#›</a:t>
            </a:fld>
            <a:endParaRPr lang="en-US"/>
          </a:p>
        </p:txBody>
      </p:sp>
    </p:spTree>
    <p:extLst>
      <p:ext uri="{BB962C8B-B14F-4D97-AF65-F5344CB8AC3E}">
        <p14:creationId xmlns:p14="http://schemas.microsoft.com/office/powerpoint/2010/main" val="2589498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B724AAF-5DE5-4349-AB22-3B89E6728D60}" type="datetimeFigureOut">
              <a:rPr lang="en-US" smtClean="0"/>
              <a:t>10/13/2014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8196F4-0163-4FEF-A78D-D0287385230B}" type="slidenum">
              <a:rPr lang="en-US" smtClean="0"/>
              <a:t>‹#›</a:t>
            </a:fld>
            <a:endParaRPr lang="en-US"/>
          </a:p>
        </p:txBody>
      </p:sp>
    </p:spTree>
    <p:extLst>
      <p:ext uri="{BB962C8B-B14F-4D97-AF65-F5344CB8AC3E}">
        <p14:creationId xmlns:p14="http://schemas.microsoft.com/office/powerpoint/2010/main" val="2730500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B724AAF-5DE5-4349-AB22-3B89E6728D60}" type="datetimeFigureOut">
              <a:rPr lang="en-US" smtClean="0"/>
              <a:t>10/13/2014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8196F4-0163-4FEF-A78D-D0287385230B}" type="slidenum">
              <a:rPr lang="en-US" smtClean="0"/>
              <a:t>‹#›</a:t>
            </a:fld>
            <a:endParaRPr lang="en-US"/>
          </a:p>
        </p:txBody>
      </p:sp>
    </p:spTree>
    <p:extLst>
      <p:ext uri="{BB962C8B-B14F-4D97-AF65-F5344CB8AC3E}">
        <p14:creationId xmlns:p14="http://schemas.microsoft.com/office/powerpoint/2010/main" val="4294511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B724AAF-5DE5-4349-AB22-3B89E6728D60}" type="datetimeFigureOut">
              <a:rPr lang="en-US" smtClean="0"/>
              <a:t>10/13/2014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8196F4-0163-4FEF-A78D-D0287385230B}" type="slidenum">
              <a:rPr lang="en-US" smtClean="0"/>
              <a:t>‹#›</a:t>
            </a:fld>
            <a:endParaRPr lang="en-US"/>
          </a:p>
        </p:txBody>
      </p:sp>
    </p:spTree>
    <p:extLst>
      <p:ext uri="{BB962C8B-B14F-4D97-AF65-F5344CB8AC3E}">
        <p14:creationId xmlns:p14="http://schemas.microsoft.com/office/powerpoint/2010/main" val="39339524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724AAF-5DE5-4349-AB22-3B89E6728D60}" type="datetimeFigureOut">
              <a:rPr lang="en-US" smtClean="0"/>
              <a:t>10/13/2014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8196F4-0163-4FEF-A78D-D0287385230B}" type="slidenum">
              <a:rPr lang="en-US" smtClean="0"/>
              <a:t>‹#›</a:t>
            </a:fld>
            <a:endParaRPr lang="en-US"/>
          </a:p>
        </p:txBody>
      </p:sp>
    </p:spTree>
    <p:extLst>
      <p:ext uri="{BB962C8B-B14F-4D97-AF65-F5344CB8AC3E}">
        <p14:creationId xmlns:p14="http://schemas.microsoft.com/office/powerpoint/2010/main" val="22898111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724AAF-5DE5-4349-AB22-3B89E6728D60}" type="datetimeFigureOut">
              <a:rPr lang="en-US" smtClean="0"/>
              <a:t>10/13/2014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8196F4-0163-4FEF-A78D-D0287385230B}" type="slidenum">
              <a:rPr lang="en-US" smtClean="0"/>
              <a:t>‹#›</a:t>
            </a:fld>
            <a:endParaRPr lang="en-US"/>
          </a:p>
        </p:txBody>
      </p:sp>
    </p:spTree>
    <p:extLst>
      <p:ext uri="{BB962C8B-B14F-4D97-AF65-F5344CB8AC3E}">
        <p14:creationId xmlns:p14="http://schemas.microsoft.com/office/powerpoint/2010/main" val="164158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724AAF-5DE5-4349-AB22-3B89E6728D60}" type="datetimeFigureOut">
              <a:rPr lang="en-US" smtClean="0"/>
              <a:t>10/13/2014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8196F4-0163-4FEF-A78D-D0287385230B}" type="slidenum">
              <a:rPr lang="en-US" smtClean="0"/>
              <a:t>‹#›</a:t>
            </a:fld>
            <a:endParaRPr lang="en-US"/>
          </a:p>
        </p:txBody>
      </p:sp>
    </p:spTree>
    <p:extLst>
      <p:ext uri="{BB962C8B-B14F-4D97-AF65-F5344CB8AC3E}">
        <p14:creationId xmlns:p14="http://schemas.microsoft.com/office/powerpoint/2010/main" val="2901414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724AAF-5DE5-4349-AB22-3B89E6728D60}" type="datetimeFigureOut">
              <a:rPr lang="en-US" smtClean="0"/>
              <a:t>10/13/2014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8196F4-0163-4FEF-A78D-D0287385230B}" type="slidenum">
              <a:rPr lang="en-US" smtClean="0"/>
              <a:t>‹#›</a:t>
            </a:fld>
            <a:endParaRPr lang="en-US"/>
          </a:p>
        </p:txBody>
      </p:sp>
    </p:spTree>
    <p:extLst>
      <p:ext uri="{BB962C8B-B14F-4D97-AF65-F5344CB8AC3E}">
        <p14:creationId xmlns:p14="http://schemas.microsoft.com/office/powerpoint/2010/main" val="1693223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tags" Target="../tags/tag3.xml"/><Relationship Id="rId7" Type="http://schemas.openxmlformats.org/officeDocument/2006/relationships/image" Target="../media/image2.png"/><Relationship Id="rId2" Type="http://schemas.openxmlformats.org/officeDocument/2006/relationships/tags" Target="../tags/tag2.xml"/><Relationship Id="rId1" Type="http://schemas.openxmlformats.org/officeDocument/2006/relationships/vmlDrawing" Target="../drawings/vmlDrawing1.vml"/><Relationship Id="rId6" Type="http://schemas.openxmlformats.org/officeDocument/2006/relationships/slideLayout" Target="../slideLayouts/slideLayout12.xml"/><Relationship Id="rId5" Type="http://schemas.openxmlformats.org/officeDocument/2006/relationships/tags" Target="../tags/tag5.xml"/><Relationship Id="rId4" Type="http://schemas.openxmlformats.org/officeDocument/2006/relationships/tags" Target="../tags/tag4.xml"/><Relationship Id="rId9" Type="http://schemas.openxmlformats.org/officeDocument/2006/relationships/image" Target="../media/image1.emf"/></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tags" Target="../tags/tag7.xml"/><Relationship Id="rId7" Type="http://schemas.openxmlformats.org/officeDocument/2006/relationships/image" Target="../media/image2.png"/><Relationship Id="rId2" Type="http://schemas.openxmlformats.org/officeDocument/2006/relationships/tags" Target="../tags/tag6.xml"/><Relationship Id="rId1" Type="http://schemas.openxmlformats.org/officeDocument/2006/relationships/vmlDrawing" Target="../drawings/vmlDrawing2.vml"/><Relationship Id="rId6" Type="http://schemas.openxmlformats.org/officeDocument/2006/relationships/slideLayout" Target="../slideLayouts/slideLayout12.xml"/><Relationship Id="rId5" Type="http://schemas.openxmlformats.org/officeDocument/2006/relationships/tags" Target="../tags/tag9.xml"/><Relationship Id="rId4" Type="http://schemas.openxmlformats.org/officeDocument/2006/relationships/tags" Target="../tags/tag8.xml"/><Relationship Id="rId9" Type="http://schemas.openxmlformats.org/officeDocument/2006/relationships/image" Target="../media/image3.emf"/></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tags" Target="../tags/tag11.xml"/><Relationship Id="rId7" Type="http://schemas.openxmlformats.org/officeDocument/2006/relationships/image" Target="../media/image2.png"/><Relationship Id="rId2" Type="http://schemas.openxmlformats.org/officeDocument/2006/relationships/tags" Target="../tags/tag10.xml"/><Relationship Id="rId1" Type="http://schemas.openxmlformats.org/officeDocument/2006/relationships/vmlDrawing" Target="../drawings/vmlDrawing3.vml"/><Relationship Id="rId6" Type="http://schemas.openxmlformats.org/officeDocument/2006/relationships/slideLayout" Target="../slideLayouts/slideLayout12.xml"/><Relationship Id="rId5" Type="http://schemas.openxmlformats.org/officeDocument/2006/relationships/tags" Target="../tags/tag13.xml"/><Relationship Id="rId10" Type="http://schemas.openxmlformats.org/officeDocument/2006/relationships/image" Target="../media/image5.png"/><Relationship Id="rId4" Type="http://schemas.openxmlformats.org/officeDocument/2006/relationships/tags" Target="../tags/tag12.xml"/><Relationship Id="rId9" Type="http://schemas.openxmlformats.org/officeDocument/2006/relationships/image" Target="../media/image4.emf"/></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tags" Target="../tags/tag15.xml"/><Relationship Id="rId7" Type="http://schemas.openxmlformats.org/officeDocument/2006/relationships/image" Target="../media/image2.png"/><Relationship Id="rId2" Type="http://schemas.openxmlformats.org/officeDocument/2006/relationships/tags" Target="../tags/tag14.xml"/><Relationship Id="rId1" Type="http://schemas.openxmlformats.org/officeDocument/2006/relationships/vmlDrawing" Target="../drawings/vmlDrawing4.vml"/><Relationship Id="rId6" Type="http://schemas.openxmlformats.org/officeDocument/2006/relationships/slideLayout" Target="../slideLayouts/slideLayout12.xml"/><Relationship Id="rId5" Type="http://schemas.openxmlformats.org/officeDocument/2006/relationships/tags" Target="../tags/tag17.xml"/><Relationship Id="rId10" Type="http://schemas.openxmlformats.org/officeDocument/2006/relationships/image" Target="../media/image5.png"/><Relationship Id="rId4" Type="http://schemas.openxmlformats.org/officeDocument/2006/relationships/tags" Target="../tags/tag16.xml"/><Relationship Id="rId9" Type="http://schemas.openxmlformats.org/officeDocument/2006/relationships/image" Target="../media/image5.emf"/></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tags" Target="../tags/tag19.xml"/><Relationship Id="rId7" Type="http://schemas.openxmlformats.org/officeDocument/2006/relationships/image" Target="../media/image2.png"/><Relationship Id="rId2" Type="http://schemas.openxmlformats.org/officeDocument/2006/relationships/tags" Target="../tags/tag18.xml"/><Relationship Id="rId1" Type="http://schemas.openxmlformats.org/officeDocument/2006/relationships/vmlDrawing" Target="../drawings/vmlDrawing5.vml"/><Relationship Id="rId6" Type="http://schemas.openxmlformats.org/officeDocument/2006/relationships/slideLayout" Target="../slideLayouts/slideLayout12.xml"/><Relationship Id="rId5" Type="http://schemas.openxmlformats.org/officeDocument/2006/relationships/tags" Target="../tags/tag21.xml"/><Relationship Id="rId10" Type="http://schemas.openxmlformats.org/officeDocument/2006/relationships/image" Target="../media/image8.png"/><Relationship Id="rId4" Type="http://schemas.openxmlformats.org/officeDocument/2006/relationships/tags" Target="../tags/tag20.xml"/><Relationship Id="rId9" Type="http://schemas.openxmlformats.org/officeDocument/2006/relationships/image" Target="../media/image6.e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6.bin"/><Relationship Id="rId3" Type="http://schemas.openxmlformats.org/officeDocument/2006/relationships/tags" Target="../tags/tag23.xml"/><Relationship Id="rId7" Type="http://schemas.openxmlformats.org/officeDocument/2006/relationships/image" Target="../media/image9.png"/><Relationship Id="rId2" Type="http://schemas.openxmlformats.org/officeDocument/2006/relationships/tags" Target="../tags/tag22.xml"/><Relationship Id="rId1" Type="http://schemas.openxmlformats.org/officeDocument/2006/relationships/vmlDrawing" Target="../drawings/vmlDrawing6.vml"/><Relationship Id="rId6" Type="http://schemas.openxmlformats.org/officeDocument/2006/relationships/slideLayout" Target="../slideLayouts/slideLayout12.xml"/><Relationship Id="rId5" Type="http://schemas.openxmlformats.org/officeDocument/2006/relationships/tags" Target="../tags/tag25.xml"/><Relationship Id="rId4" Type="http://schemas.openxmlformats.org/officeDocument/2006/relationships/tags" Target="../tags/tag24.xml"/><Relationship Id="rId9" Type="http://schemas.openxmlformats.org/officeDocument/2006/relationships/image" Target="../media/image7.emf"/></Relationships>
</file>

<file path=ppt/slides/_rels/slide7.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tags" Target="../tags/tag27.xml"/><Relationship Id="rId7" Type="http://schemas.openxmlformats.org/officeDocument/2006/relationships/oleObject" Target="../embeddings/oleObject7.bin"/><Relationship Id="rId2" Type="http://schemas.openxmlformats.org/officeDocument/2006/relationships/tags" Target="../tags/tag26.xml"/><Relationship Id="rId1" Type="http://schemas.openxmlformats.org/officeDocument/2006/relationships/vmlDrawing" Target="../drawings/vmlDrawing7.vml"/><Relationship Id="rId6" Type="http://schemas.openxmlformats.org/officeDocument/2006/relationships/image" Target="../media/image9.png"/><Relationship Id="rId5" Type="http://schemas.openxmlformats.org/officeDocument/2006/relationships/slideLayout" Target="../slideLayouts/slideLayout12.xml"/><Relationship Id="rId4" Type="http://schemas.openxmlformats.org/officeDocument/2006/relationships/tags" Target="../tags/tag2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BK7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14800" y="-304799"/>
            <a:ext cx="5848350" cy="4068806"/>
          </a:xfrm>
          <a:prstGeom prst="rect">
            <a:avLst/>
          </a:prstGeom>
          <a:noFill/>
          <a:extLst>
            <a:ext uri="{909E8E84-426E-40DD-AFC4-6F175D3DCCD1}">
              <a14:hiddenFill xmlns:a14="http://schemas.microsoft.com/office/drawing/2010/main">
                <a:solidFill>
                  <a:srgbClr val="FFFFFF"/>
                </a:solidFill>
              </a14:hiddenFill>
            </a:ext>
          </a:extLst>
        </p:spPr>
      </p:pic>
      <p:sp>
        <p:nvSpPr>
          <p:cNvPr id="2" name="TPQuestion"/>
          <p:cNvSpPr>
            <a:spLocks noGrp="1"/>
          </p:cNvSpPr>
          <p:nvPr>
            <p:ph type="title"/>
          </p:nvPr>
        </p:nvSpPr>
        <p:spPr>
          <a:xfrm>
            <a:off x="0" y="152400"/>
            <a:ext cx="4572000" cy="3124200"/>
          </a:xfrm>
        </p:spPr>
        <p:txBody>
          <a:bodyPr>
            <a:normAutofit fontScale="90000"/>
          </a:bodyPr>
          <a:lstStyle/>
          <a:p>
            <a:pPr algn="l"/>
            <a:r>
              <a:rPr lang="en-US" sz="3200" dirty="0"/>
              <a:t>Find the magnitude of the </a:t>
            </a:r>
            <a:r>
              <a:rPr lang="en-US" sz="3200" dirty="0" smtClean="0"/>
              <a:t>torque </a:t>
            </a:r>
            <a:r>
              <a:rPr lang="en-US" sz="3200" dirty="0"/>
              <a:t>acting on the </a:t>
            </a:r>
            <a:r>
              <a:rPr lang="en-US" sz="3200" dirty="0" smtClean="0"/>
              <a:t>plate of side length d </a:t>
            </a:r>
            <a:r>
              <a:rPr lang="en-US" sz="3200" dirty="0"/>
              <a:t>with respect to the axis passing through point A </a:t>
            </a:r>
            <a:r>
              <a:rPr lang="en-US" sz="3200" dirty="0" smtClean="0"/>
              <a:t>perpendicular to the page due to the force F located at point G. </a:t>
            </a:r>
            <a:endParaRPr lang="en-US" sz="3200" dirty="0"/>
          </a:p>
        </p:txBody>
      </p:sp>
      <p:sp>
        <p:nvSpPr>
          <p:cNvPr id="3" name="TPAnswers"/>
          <p:cNvSpPr>
            <a:spLocks noGrp="1"/>
          </p:cNvSpPr>
          <p:nvPr>
            <p:ph type="body" idx="1"/>
            <p:custDataLst>
              <p:tags r:id="rId3"/>
            </p:custDataLst>
          </p:nvPr>
        </p:nvSpPr>
        <p:spPr>
          <a:xfrm>
            <a:off x="76200" y="3581400"/>
            <a:ext cx="4572000" cy="3124200"/>
          </a:xfrm>
        </p:spPr>
        <p:txBody>
          <a:bodyPr>
            <a:normAutofit fontScale="92500" lnSpcReduction="10000"/>
          </a:bodyPr>
          <a:lstStyle/>
          <a:p>
            <a:pPr marL="514350" indent="-514350">
              <a:buFont typeface="Arial" pitchFamily="34" charset="0"/>
              <a:buAutoNum type="alphaUcPeriod"/>
            </a:pPr>
            <a:r>
              <a:rPr lang="en-US" dirty="0" smtClean="0"/>
              <a:t>0</a:t>
            </a:r>
          </a:p>
          <a:p>
            <a:pPr marL="514350" indent="-514350">
              <a:buFont typeface="Arial" pitchFamily="34" charset="0"/>
              <a:buAutoNum type="alphaUcPeriod"/>
            </a:pPr>
            <a:r>
              <a:rPr lang="en-US" dirty="0" err="1" smtClean="0"/>
              <a:t>Fd</a:t>
            </a:r>
            <a:r>
              <a:rPr lang="en-US" dirty="0" smtClean="0"/>
              <a:t>/2</a:t>
            </a:r>
          </a:p>
          <a:p>
            <a:pPr marL="514350" indent="-514350">
              <a:buFont typeface="Arial" pitchFamily="34" charset="0"/>
              <a:buAutoNum type="alphaUcPeriod"/>
            </a:pPr>
            <a:r>
              <a:rPr lang="en-US" dirty="0" err="1" smtClean="0"/>
              <a:t>Fd</a:t>
            </a:r>
            <a:endParaRPr lang="en-US" dirty="0" smtClean="0"/>
          </a:p>
          <a:p>
            <a:pPr marL="514350" indent="-514350">
              <a:buFont typeface="Arial" pitchFamily="34" charset="0"/>
              <a:buAutoNum type="alphaUcPeriod"/>
            </a:pPr>
            <a:r>
              <a:rPr lang="en-US" dirty="0" smtClean="0"/>
              <a:t>2Fd</a:t>
            </a:r>
          </a:p>
          <a:p>
            <a:pPr marL="514350" indent="-514350">
              <a:buFont typeface="Arial" pitchFamily="34" charset="0"/>
              <a:buAutoNum type="alphaUcPeriod"/>
            </a:pPr>
            <a:r>
              <a:rPr lang="en-US" dirty="0" smtClean="0"/>
              <a:t>4Fd</a:t>
            </a:r>
          </a:p>
          <a:p>
            <a:pPr marL="514350" indent="-514350">
              <a:buFont typeface="Arial" pitchFamily="34" charset="0"/>
              <a:buAutoNum type="alphaUcPeriod"/>
            </a:pPr>
            <a:r>
              <a:rPr lang="en-US" dirty="0" smtClean="0"/>
              <a:t>Fd</a:t>
            </a:r>
            <a:r>
              <a:rPr lang="en-US" baseline="30000" dirty="0" smtClean="0"/>
              <a:t>2</a:t>
            </a:r>
            <a:endParaRPr lang="en-US" baseline="30000"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1652009218"/>
              </p:ext>
            </p:extLst>
          </p:nvPr>
        </p:nvGraphicFramePr>
        <p:xfrm>
          <a:off x="4508500" y="3733800"/>
          <a:ext cx="4572000" cy="3009900"/>
        </p:xfrm>
        <a:graphic>
          <a:graphicData uri="http://schemas.openxmlformats.org/presentationml/2006/ole">
            <mc:AlternateContent xmlns:mc="http://schemas.openxmlformats.org/markup-compatibility/2006">
              <mc:Choice xmlns:v="urn:schemas-microsoft-com:vml" Requires="v">
                <p:oleObj spid="_x0000_s6163" name="Chart" r:id="rId8" imgW="4572000" imgH="5143500" progId="MSGraph.Chart.8">
                  <p:embed followColorScheme="full"/>
                </p:oleObj>
              </mc:Choice>
              <mc:Fallback>
                <p:oleObj name="Chart" r:id="rId8" imgW="4572000" imgH="5143500" progId="MSGraph.Chart.8">
                  <p:embed followColorScheme="full"/>
                  <p:pic>
                    <p:nvPicPr>
                      <p:cNvPr id="0" name=""/>
                      <p:cNvPicPr/>
                      <p:nvPr/>
                    </p:nvPicPr>
                    <p:blipFill>
                      <a:blip r:embed="rId9"/>
                      <a:stretch>
                        <a:fillRect/>
                      </a:stretch>
                    </p:blipFill>
                    <p:spPr>
                      <a:xfrm>
                        <a:off x="4508500" y="3733800"/>
                        <a:ext cx="4572000" cy="3009900"/>
                      </a:xfrm>
                      <a:prstGeom prst="rect">
                        <a:avLst/>
                      </a:prstGeom>
                    </p:spPr>
                  </p:pic>
                </p:oleObj>
              </mc:Fallback>
            </mc:AlternateContent>
          </a:graphicData>
        </a:graphic>
      </p:graphicFrame>
      <p:sp>
        <p:nvSpPr>
          <p:cNvPr id="5" name="CAI1"/>
          <p:cNvSpPr/>
          <p:nvPr>
            <p:custDataLst>
              <p:tags r:id="rId5"/>
            </p:custDataLst>
          </p:nvPr>
        </p:nvSpPr>
        <p:spPr>
          <a:xfrm>
            <a:off x="656590" y="4038600"/>
            <a:ext cx="823341" cy="502920"/>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805125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5"/>
                                        </p:tgtEl>
                                      </p:cBhvr>
                                    </p:animEffect>
                                    <p:animScale>
                                      <p:cBhvr>
                                        <p:cTn id="16"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P spid="5" grpId="1"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BK7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14800" y="-304799"/>
            <a:ext cx="5848350" cy="4068806"/>
          </a:xfrm>
          <a:prstGeom prst="rect">
            <a:avLst/>
          </a:prstGeom>
          <a:noFill/>
          <a:extLst>
            <a:ext uri="{909E8E84-426E-40DD-AFC4-6F175D3DCCD1}">
              <a14:hiddenFill xmlns:a14="http://schemas.microsoft.com/office/drawing/2010/main">
                <a:solidFill>
                  <a:srgbClr val="FFFFFF"/>
                </a:solidFill>
              </a14:hiddenFill>
            </a:ext>
          </a:extLst>
        </p:spPr>
      </p:pic>
      <p:sp>
        <p:nvSpPr>
          <p:cNvPr id="2" name="TPQuestion"/>
          <p:cNvSpPr>
            <a:spLocks noGrp="1"/>
          </p:cNvSpPr>
          <p:nvPr>
            <p:ph type="title"/>
          </p:nvPr>
        </p:nvSpPr>
        <p:spPr>
          <a:xfrm>
            <a:off x="0" y="152400"/>
            <a:ext cx="4572000" cy="3429000"/>
          </a:xfrm>
        </p:spPr>
        <p:txBody>
          <a:bodyPr>
            <a:normAutofit fontScale="90000"/>
          </a:bodyPr>
          <a:lstStyle/>
          <a:p>
            <a:pPr algn="l"/>
            <a:r>
              <a:rPr lang="en-US" sz="3200" dirty="0"/>
              <a:t>Find the magnitude of the </a:t>
            </a:r>
            <a:r>
              <a:rPr lang="en-US" sz="3200" dirty="0" smtClean="0"/>
              <a:t>torque </a:t>
            </a:r>
            <a:r>
              <a:rPr lang="en-US" sz="3200" dirty="0"/>
              <a:t>acting on the </a:t>
            </a:r>
            <a:r>
              <a:rPr lang="en-US" sz="3200" dirty="0" smtClean="0"/>
              <a:t>plate of side length d </a:t>
            </a:r>
            <a:r>
              <a:rPr lang="en-US" sz="3200" dirty="0"/>
              <a:t>with respect to the axis passing through point A perpendicular to the page </a:t>
            </a:r>
            <a:r>
              <a:rPr lang="en-US" sz="3200" dirty="0" smtClean="0"/>
              <a:t>due to the two forces of magnitude F each located at point A. </a:t>
            </a:r>
            <a:endParaRPr lang="en-US" sz="3200" dirty="0"/>
          </a:p>
        </p:txBody>
      </p:sp>
      <p:sp>
        <p:nvSpPr>
          <p:cNvPr id="3" name="TPAnswers"/>
          <p:cNvSpPr>
            <a:spLocks noGrp="1"/>
          </p:cNvSpPr>
          <p:nvPr>
            <p:ph type="body" idx="1"/>
            <p:custDataLst>
              <p:tags r:id="rId3"/>
            </p:custDataLst>
          </p:nvPr>
        </p:nvSpPr>
        <p:spPr>
          <a:xfrm>
            <a:off x="76200" y="3581400"/>
            <a:ext cx="4572000" cy="3124200"/>
          </a:xfrm>
        </p:spPr>
        <p:txBody>
          <a:bodyPr>
            <a:normAutofit fontScale="92500" lnSpcReduction="10000"/>
          </a:bodyPr>
          <a:lstStyle/>
          <a:p>
            <a:pPr marL="514350" indent="-514350">
              <a:buFont typeface="Arial" pitchFamily="34" charset="0"/>
              <a:buAutoNum type="alphaUcPeriod"/>
            </a:pPr>
            <a:r>
              <a:rPr lang="en-US" dirty="0" smtClean="0"/>
              <a:t>0</a:t>
            </a:r>
          </a:p>
          <a:p>
            <a:pPr marL="514350" indent="-514350">
              <a:buFont typeface="Arial" pitchFamily="34" charset="0"/>
              <a:buAutoNum type="alphaUcPeriod"/>
            </a:pPr>
            <a:r>
              <a:rPr lang="en-US" dirty="0" err="1" smtClean="0"/>
              <a:t>Fd</a:t>
            </a:r>
            <a:r>
              <a:rPr lang="en-US" dirty="0" smtClean="0"/>
              <a:t>/2</a:t>
            </a:r>
          </a:p>
          <a:p>
            <a:pPr marL="514350" indent="-514350">
              <a:buFont typeface="Arial" pitchFamily="34" charset="0"/>
              <a:buAutoNum type="alphaUcPeriod"/>
            </a:pPr>
            <a:r>
              <a:rPr lang="en-US" dirty="0" err="1" smtClean="0"/>
              <a:t>Fd</a:t>
            </a:r>
            <a:endParaRPr lang="en-US" dirty="0" smtClean="0"/>
          </a:p>
          <a:p>
            <a:pPr marL="514350" indent="-514350">
              <a:buFont typeface="Arial" pitchFamily="34" charset="0"/>
              <a:buAutoNum type="alphaUcPeriod"/>
            </a:pPr>
            <a:r>
              <a:rPr lang="en-US" dirty="0" smtClean="0"/>
              <a:t>2Fd</a:t>
            </a:r>
          </a:p>
          <a:p>
            <a:pPr marL="514350" indent="-514350">
              <a:buFont typeface="Arial" pitchFamily="34" charset="0"/>
              <a:buAutoNum type="alphaUcPeriod"/>
            </a:pPr>
            <a:r>
              <a:rPr lang="en-US" dirty="0" smtClean="0"/>
              <a:t>4Fd</a:t>
            </a:r>
          </a:p>
          <a:p>
            <a:pPr marL="514350" indent="-514350">
              <a:buFont typeface="Arial" pitchFamily="34" charset="0"/>
              <a:buAutoNum type="alphaUcPeriod"/>
            </a:pPr>
            <a:r>
              <a:rPr lang="en-US" dirty="0" smtClean="0"/>
              <a:t>Fd</a:t>
            </a:r>
            <a:r>
              <a:rPr lang="en-US" baseline="30000" dirty="0" smtClean="0"/>
              <a:t>2</a:t>
            </a:r>
            <a:endParaRPr lang="en-US" baseline="30000"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3336675701"/>
              </p:ext>
            </p:extLst>
          </p:nvPr>
        </p:nvGraphicFramePr>
        <p:xfrm>
          <a:off x="4508500" y="3733800"/>
          <a:ext cx="4572000" cy="3009900"/>
        </p:xfrm>
        <a:graphic>
          <a:graphicData uri="http://schemas.openxmlformats.org/presentationml/2006/ole">
            <mc:AlternateContent xmlns:mc="http://schemas.openxmlformats.org/markup-compatibility/2006">
              <mc:Choice xmlns:v="urn:schemas-microsoft-com:vml" Requires="v">
                <p:oleObj spid="_x0000_s7182" name="Chart" r:id="rId8" imgW="4572000" imgH="5143500" progId="MSGraph.Chart.8">
                  <p:embed followColorScheme="full"/>
                </p:oleObj>
              </mc:Choice>
              <mc:Fallback>
                <p:oleObj name="Chart" r:id="rId8" imgW="4572000" imgH="5143500" progId="MSGraph.Chart.8">
                  <p:embed followColorScheme="full"/>
                  <p:pic>
                    <p:nvPicPr>
                      <p:cNvPr id="0" name=""/>
                      <p:cNvPicPr/>
                      <p:nvPr/>
                    </p:nvPicPr>
                    <p:blipFill>
                      <a:blip r:embed="rId9"/>
                      <a:stretch>
                        <a:fillRect/>
                      </a:stretch>
                    </p:blipFill>
                    <p:spPr>
                      <a:xfrm>
                        <a:off x="4508500" y="3733800"/>
                        <a:ext cx="4572000" cy="3009900"/>
                      </a:xfrm>
                      <a:prstGeom prst="rect">
                        <a:avLst/>
                      </a:prstGeom>
                    </p:spPr>
                  </p:pic>
                </p:oleObj>
              </mc:Fallback>
            </mc:AlternateContent>
          </a:graphicData>
        </a:graphic>
      </p:graphicFrame>
      <p:sp>
        <p:nvSpPr>
          <p:cNvPr id="5" name="CAI1"/>
          <p:cNvSpPr/>
          <p:nvPr>
            <p:custDataLst>
              <p:tags r:id="rId5"/>
            </p:custDataLst>
          </p:nvPr>
        </p:nvSpPr>
        <p:spPr>
          <a:xfrm>
            <a:off x="656590" y="3627120"/>
            <a:ext cx="304800" cy="411480"/>
          </a:xfrm>
          <a:prstGeom prst="roundRect">
            <a:avLst/>
          </a:prstGeom>
          <a:noFill/>
          <a:ln w="25400" cap="flat" cmpd="sng" algn="ctr">
            <a:solidFill>
              <a:srgbClr val="00C800"/>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3710273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26" presetClass="emph" presetSubtype="0" repeatCount="10000" fill="hold" grpId="1" nodeType="afterEffect">
                                  <p:stCondLst>
                                    <p:cond delay="0"/>
                                  </p:stCondLst>
                                  <p:childTnLst>
                                    <p:animEffect transition="out" filter="fade">
                                      <p:cBhvr>
                                        <p:cTn id="15" dur="500" tmFilter="0, 0; .2, .5; .8, .5; 1, 0"/>
                                        <p:tgtEl>
                                          <p:spTgt spid="5"/>
                                        </p:tgtEl>
                                      </p:cBhvr>
                                    </p:animEffect>
                                    <p:animScale>
                                      <p:cBhvr>
                                        <p:cTn id="16" dur="250" autoRev="1" fill="hold"/>
                                        <p:tgtEl>
                                          <p:spTgt spid="5"/>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5" grpId="0" animBg="1"/>
      <p:bldP spid="5" grpId="1"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BK7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14800" y="-304799"/>
            <a:ext cx="5848350" cy="4068806"/>
          </a:xfrm>
          <a:prstGeom prst="rect">
            <a:avLst/>
          </a:prstGeom>
          <a:noFill/>
          <a:extLst>
            <a:ext uri="{909E8E84-426E-40DD-AFC4-6F175D3DCCD1}">
              <a14:hiddenFill xmlns:a14="http://schemas.microsoft.com/office/drawing/2010/main">
                <a:solidFill>
                  <a:srgbClr val="FFFFFF"/>
                </a:solidFill>
              </a14:hiddenFill>
            </a:ext>
          </a:extLst>
        </p:spPr>
      </p:pic>
      <p:sp>
        <p:nvSpPr>
          <p:cNvPr id="2" name="TPQuestion"/>
          <p:cNvSpPr>
            <a:spLocks noGrp="1"/>
          </p:cNvSpPr>
          <p:nvPr>
            <p:ph type="title"/>
          </p:nvPr>
        </p:nvSpPr>
        <p:spPr>
          <a:xfrm>
            <a:off x="0" y="152400"/>
            <a:ext cx="4572000" cy="3124200"/>
          </a:xfrm>
        </p:spPr>
        <p:txBody>
          <a:bodyPr>
            <a:normAutofit fontScale="90000"/>
          </a:bodyPr>
          <a:lstStyle/>
          <a:p>
            <a:pPr algn="l"/>
            <a:r>
              <a:rPr lang="en-US" sz="3200" dirty="0"/>
              <a:t>Find the magnitude of the </a:t>
            </a:r>
            <a:r>
              <a:rPr lang="en-US" sz="3200" dirty="0" smtClean="0"/>
              <a:t>torque </a:t>
            </a:r>
            <a:r>
              <a:rPr lang="en-US" sz="3200" dirty="0"/>
              <a:t>acting on the </a:t>
            </a:r>
            <a:r>
              <a:rPr lang="en-US" sz="3200" dirty="0" smtClean="0"/>
              <a:t>plate of side length d </a:t>
            </a:r>
            <a:r>
              <a:rPr lang="en-US" sz="3200" dirty="0"/>
              <a:t>with respect to the axis passing through point A </a:t>
            </a:r>
            <a:r>
              <a:rPr lang="en-US" sz="3200" dirty="0" smtClean="0"/>
              <a:t>perpendicular to the page due to the force F located at point K. </a:t>
            </a:r>
            <a:endParaRPr lang="en-US" sz="3200" dirty="0"/>
          </a:p>
        </p:txBody>
      </p:sp>
      <p:sp>
        <p:nvSpPr>
          <p:cNvPr id="3" name="TPAnswers"/>
          <p:cNvSpPr>
            <a:spLocks noGrp="1"/>
          </p:cNvSpPr>
          <p:nvPr>
            <p:ph type="body" idx="1"/>
            <p:custDataLst>
              <p:tags r:id="rId3"/>
            </p:custDataLst>
          </p:nvPr>
        </p:nvSpPr>
        <p:spPr>
          <a:xfrm>
            <a:off x="76200" y="3352800"/>
            <a:ext cx="762000" cy="3352800"/>
          </a:xfrm>
        </p:spPr>
        <p:txBody>
          <a:bodyPr>
            <a:normAutofit lnSpcReduction="10000"/>
          </a:bodyPr>
          <a:lstStyle/>
          <a:p>
            <a:pPr marL="514350" indent="-514350">
              <a:buFont typeface="Arial" pitchFamily="34" charset="0"/>
              <a:buAutoNum type="alphaUcPeriod"/>
            </a:pPr>
            <a:r>
              <a:rPr lang="en-US" dirty="0"/>
              <a:t> </a:t>
            </a:r>
            <a:endParaRPr lang="en-US" dirty="0" smtClean="0"/>
          </a:p>
          <a:p>
            <a:pPr marL="514350" indent="-514350">
              <a:buFont typeface="Arial" pitchFamily="34" charset="0"/>
              <a:buAutoNum type="alphaUcPeriod"/>
            </a:pPr>
            <a:r>
              <a:rPr lang="en-US" dirty="0"/>
              <a:t> </a:t>
            </a:r>
            <a:endParaRPr lang="en-US" dirty="0" smtClean="0"/>
          </a:p>
          <a:p>
            <a:pPr marL="514350" indent="-514350">
              <a:buFont typeface="Arial" pitchFamily="34" charset="0"/>
              <a:buAutoNum type="alphaUcPeriod"/>
            </a:pPr>
            <a:r>
              <a:rPr lang="en-US" dirty="0"/>
              <a:t> </a:t>
            </a:r>
            <a:endParaRPr lang="en-US" dirty="0" smtClean="0"/>
          </a:p>
          <a:p>
            <a:pPr marL="514350" indent="-514350">
              <a:buFont typeface="Arial" pitchFamily="34" charset="0"/>
              <a:buAutoNum type="alphaUcPeriod"/>
            </a:pPr>
            <a:r>
              <a:rPr lang="en-US" dirty="0"/>
              <a:t> </a:t>
            </a:r>
            <a:endParaRPr lang="en-US" dirty="0" smtClean="0"/>
          </a:p>
          <a:p>
            <a:pPr marL="514350" indent="-514350">
              <a:buFont typeface="Arial" pitchFamily="34" charset="0"/>
              <a:buAutoNum type="alphaUcPeriod"/>
            </a:pPr>
            <a:r>
              <a:rPr lang="en-US" dirty="0" smtClean="0"/>
              <a:t> </a:t>
            </a:r>
          </a:p>
          <a:p>
            <a:pPr marL="514350" indent="-514350">
              <a:buFont typeface="Arial" pitchFamily="34" charset="0"/>
              <a:buAutoNum type="alphaUcPeriod"/>
            </a:pPr>
            <a:r>
              <a:rPr lang="en-US" dirty="0" smtClean="0"/>
              <a:t> </a:t>
            </a:r>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262661748"/>
              </p:ext>
            </p:extLst>
          </p:nvPr>
        </p:nvGraphicFramePr>
        <p:xfrm>
          <a:off x="4508500" y="3733800"/>
          <a:ext cx="4572000" cy="3009900"/>
        </p:xfrm>
        <a:graphic>
          <a:graphicData uri="http://schemas.openxmlformats.org/presentationml/2006/ole">
            <mc:AlternateContent xmlns:mc="http://schemas.openxmlformats.org/markup-compatibility/2006">
              <mc:Choice xmlns:v="urn:schemas-microsoft-com:vml" Requires="v">
                <p:oleObj spid="_x0000_s8201" name="Chart" r:id="rId8" imgW="4572000" imgH="5143500" progId="MSGraph.Chart.8">
                  <p:embed followColorScheme="full"/>
                </p:oleObj>
              </mc:Choice>
              <mc:Fallback>
                <p:oleObj name="Chart" r:id="rId8" imgW="4572000" imgH="5143500" progId="MSGraph.Chart.8">
                  <p:embed followColorScheme="full"/>
                  <p:pic>
                    <p:nvPicPr>
                      <p:cNvPr id="0" name=""/>
                      <p:cNvPicPr/>
                      <p:nvPr/>
                    </p:nvPicPr>
                    <p:blipFill>
                      <a:blip r:embed="rId9"/>
                      <a:stretch>
                        <a:fillRect/>
                      </a:stretch>
                    </p:blipFill>
                    <p:spPr>
                      <a:xfrm>
                        <a:off x="4508500" y="3733800"/>
                        <a:ext cx="4572000" cy="3009900"/>
                      </a:xfrm>
                      <a:prstGeom prst="rect">
                        <a:avLst/>
                      </a:prstGeom>
                    </p:spPr>
                  </p:pic>
                </p:oleObj>
              </mc:Fallback>
            </mc:AlternateContent>
          </a:graphicData>
        </a:graphic>
      </p:graphicFrame>
      <mc:AlternateContent xmlns:mc="http://schemas.openxmlformats.org/markup-compatibility/2006" xmlns:a14="http://schemas.microsoft.com/office/drawing/2010/main">
        <mc:Choice Requires="a14">
          <p:sp>
            <p:nvSpPr>
              <p:cNvPr id="5" name="TextBox 4"/>
              <p:cNvSpPr txBox="1"/>
              <p:nvPr/>
            </p:nvSpPr>
            <p:spPr>
              <a:xfrm>
                <a:off x="685800" y="3352800"/>
                <a:ext cx="3048000" cy="3220305"/>
              </a:xfrm>
              <a:prstGeom prst="rect">
                <a:avLst/>
              </a:prstGeom>
              <a:noFill/>
            </p:spPr>
            <p:txBody>
              <a:bodyPr wrap="square" rtlCol="0">
                <a:spAutoFit/>
              </a:bodyPr>
              <a:lstStyle/>
              <a:p>
                <a:r>
                  <a:rPr lang="en-US" dirty="0" smtClean="0"/>
                  <a:t>0</a:t>
                </a:r>
              </a:p>
              <a:p>
                <a:endParaRPr lang="en-US" dirty="0" smtClean="0"/>
              </a:p>
              <a:p>
                <a:r>
                  <a:rPr lang="en-US" dirty="0" err="1" smtClean="0"/>
                  <a:t>Fd</a:t>
                </a:r>
                <a:endParaRPr lang="en-US" dirty="0" smtClean="0"/>
              </a:p>
              <a:p>
                <a:endParaRPr lang="en-US" dirty="0" smtClean="0"/>
              </a:p>
              <a:p>
                <a:r>
                  <a:rPr lang="en-US" dirty="0" err="1" smtClean="0"/>
                  <a:t>Fd</a:t>
                </a:r>
                <a:r>
                  <a:rPr lang="en-US" dirty="0" smtClean="0"/>
                  <a:t>/</a:t>
                </a:r>
                <a14:m>
                  <m:oMath xmlns:m="http://schemas.openxmlformats.org/officeDocument/2006/math">
                    <m:rad>
                      <m:radPr>
                        <m:degHide m:val="on"/>
                        <m:ctrlPr>
                          <a:rPr lang="en-US" i="1">
                            <a:latin typeface="Cambria Math"/>
                          </a:rPr>
                        </m:ctrlPr>
                      </m:radPr>
                      <m:deg/>
                      <m:e>
                        <m:r>
                          <a:rPr lang="en-US" i="1">
                            <a:latin typeface="Cambria Math"/>
                          </a:rPr>
                          <m:t>2</m:t>
                        </m:r>
                      </m:e>
                    </m:rad>
                  </m:oMath>
                </a14:m>
                <a:endParaRPr lang="en-US" dirty="0" smtClean="0"/>
              </a:p>
              <a:p>
                <a:endParaRPr lang="en-US" dirty="0" smtClean="0"/>
              </a:p>
              <a:p>
                <a:r>
                  <a:rPr lang="en-US" dirty="0" err="1" smtClean="0"/>
                  <a:t>Fd</a:t>
                </a:r>
                <a:r>
                  <a:rPr lang="en-US" dirty="0" smtClean="0"/>
                  <a:t>/2</a:t>
                </a:r>
              </a:p>
              <a:p>
                <a:endParaRPr lang="en-US" dirty="0" smtClean="0"/>
              </a:p>
              <a:p>
                <a:r>
                  <a:rPr lang="en-US" dirty="0" err="1" smtClean="0"/>
                  <a:t>Fd</a:t>
                </a:r>
                <a:r>
                  <a:rPr lang="en-US" dirty="0" smtClean="0"/>
                  <a:t>/(2</a:t>
                </a:r>
                <a14:m>
                  <m:oMath xmlns:m="http://schemas.openxmlformats.org/officeDocument/2006/math">
                    <m:rad>
                      <m:radPr>
                        <m:degHide m:val="on"/>
                        <m:ctrlPr>
                          <a:rPr lang="en-US" i="1">
                            <a:latin typeface="Cambria Math"/>
                          </a:rPr>
                        </m:ctrlPr>
                      </m:radPr>
                      <m:deg/>
                      <m:e>
                        <m:r>
                          <a:rPr lang="en-US" i="1">
                            <a:latin typeface="Cambria Math"/>
                          </a:rPr>
                          <m:t>2</m:t>
                        </m:r>
                      </m:e>
                    </m:rad>
                  </m:oMath>
                </a14:m>
                <a:r>
                  <a:rPr lang="en-US" dirty="0" smtClean="0"/>
                  <a:t>)</a:t>
                </a:r>
              </a:p>
              <a:p>
                <a:endParaRPr lang="en-US" dirty="0" smtClean="0"/>
              </a:p>
              <a:p>
                <a14:m>
                  <m:oMath xmlns:m="http://schemas.openxmlformats.org/officeDocument/2006/math">
                    <m:rad>
                      <m:radPr>
                        <m:degHide m:val="on"/>
                        <m:ctrlPr>
                          <a:rPr lang="en-US" i="1">
                            <a:latin typeface="Cambria Math"/>
                          </a:rPr>
                        </m:ctrlPr>
                      </m:radPr>
                      <m:deg/>
                      <m:e>
                        <m:r>
                          <a:rPr lang="en-US" i="1">
                            <a:latin typeface="Cambria Math"/>
                          </a:rPr>
                          <m:t>2</m:t>
                        </m:r>
                      </m:e>
                    </m:rad>
                  </m:oMath>
                </a14:m>
                <a:r>
                  <a:rPr lang="en-US" dirty="0" smtClean="0"/>
                  <a:t>Fd</a:t>
                </a:r>
                <a:endParaRPr lang="en-US" dirty="0"/>
              </a:p>
            </p:txBody>
          </p:sp>
        </mc:Choice>
        <mc:Fallback xmlns="">
          <p:sp>
            <p:nvSpPr>
              <p:cNvPr id="5" name="TextBox 4"/>
              <p:cNvSpPr txBox="1">
                <a:spLocks noRot="1" noChangeAspect="1" noMove="1" noResize="1" noEditPoints="1" noAdjustHandles="1" noChangeArrowheads="1" noChangeShapeType="1" noTextEdit="1"/>
              </p:cNvSpPr>
              <p:nvPr/>
            </p:nvSpPr>
            <p:spPr>
              <a:xfrm>
                <a:off x="685800" y="3352800"/>
                <a:ext cx="3048000" cy="3220305"/>
              </a:xfrm>
              <a:prstGeom prst="rect">
                <a:avLst/>
              </a:prstGeom>
              <a:blipFill rotWithShape="1">
                <a:blip r:embed="rId10"/>
                <a:stretch>
                  <a:fillRect l="-1800" t="-947" b="-2273"/>
                </a:stretch>
              </a:blipFill>
            </p:spPr>
            <p:txBody>
              <a:bodyPr/>
              <a:lstStyle/>
              <a:p>
                <a:r>
                  <a:rPr lang="en-US">
                    <a:noFill/>
                  </a:rPr>
                  <a:t> </a:t>
                </a:r>
              </a:p>
            </p:txBody>
          </p:sp>
        </mc:Fallback>
      </mc:AlternateContent>
      <p:sp>
        <p:nvSpPr>
          <p:cNvPr id="6" name="CAI1"/>
          <p:cNvSpPr/>
          <p:nvPr>
            <p:custDataLst>
              <p:tags r:id="rId5"/>
            </p:custDataLst>
          </p:nvPr>
        </p:nvSpPr>
        <p:spPr>
          <a:xfrm>
            <a:off x="1676400" y="5607558"/>
            <a:ext cx="317500" cy="317500"/>
          </a:xfrm>
          <a:prstGeom prst="smileyFace">
            <a:avLst/>
          </a:prstGeom>
          <a:solidFill>
            <a:srgbClr val="FFFF00"/>
          </a:solidFill>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2078394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BK7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14800" y="-304799"/>
            <a:ext cx="5848350" cy="4068806"/>
          </a:xfrm>
          <a:prstGeom prst="rect">
            <a:avLst/>
          </a:prstGeom>
          <a:noFill/>
          <a:extLst>
            <a:ext uri="{909E8E84-426E-40DD-AFC4-6F175D3DCCD1}">
              <a14:hiddenFill xmlns:a14="http://schemas.microsoft.com/office/drawing/2010/main">
                <a:solidFill>
                  <a:srgbClr val="FFFFFF"/>
                </a:solidFill>
              </a14:hiddenFill>
            </a:ext>
          </a:extLst>
        </p:spPr>
      </p:pic>
      <p:sp>
        <p:nvSpPr>
          <p:cNvPr id="2" name="TPQuestion"/>
          <p:cNvSpPr>
            <a:spLocks noGrp="1"/>
          </p:cNvSpPr>
          <p:nvPr>
            <p:ph type="title"/>
          </p:nvPr>
        </p:nvSpPr>
        <p:spPr>
          <a:xfrm>
            <a:off x="0" y="152400"/>
            <a:ext cx="4724400" cy="3124200"/>
          </a:xfrm>
        </p:spPr>
        <p:txBody>
          <a:bodyPr>
            <a:noAutofit/>
          </a:bodyPr>
          <a:lstStyle/>
          <a:p>
            <a:pPr algn="l"/>
            <a:r>
              <a:rPr lang="en-US" sz="2800" dirty="0"/>
              <a:t>Find the magnitude of the </a:t>
            </a:r>
            <a:r>
              <a:rPr lang="en-US" sz="2800" dirty="0" smtClean="0"/>
              <a:t>torque </a:t>
            </a:r>
            <a:r>
              <a:rPr lang="en-US" sz="2800" dirty="0"/>
              <a:t>acting on the </a:t>
            </a:r>
            <a:r>
              <a:rPr lang="en-US" sz="2800" dirty="0" smtClean="0"/>
              <a:t>plate of side length d </a:t>
            </a:r>
            <a:r>
              <a:rPr lang="en-US" sz="2800" dirty="0"/>
              <a:t>with respect to the axis passing through point </a:t>
            </a:r>
            <a:r>
              <a:rPr lang="en-US" sz="2800" dirty="0" smtClean="0"/>
              <a:t>E perpendicular to the page due to the forces each of magnitude F located at point A.</a:t>
            </a:r>
            <a:endParaRPr lang="en-US" sz="2800" dirty="0"/>
          </a:p>
        </p:txBody>
      </p:sp>
      <p:sp>
        <p:nvSpPr>
          <p:cNvPr id="3" name="TPAnswers"/>
          <p:cNvSpPr>
            <a:spLocks noGrp="1"/>
          </p:cNvSpPr>
          <p:nvPr>
            <p:ph type="body" idx="1"/>
            <p:custDataLst>
              <p:tags r:id="rId3"/>
            </p:custDataLst>
          </p:nvPr>
        </p:nvSpPr>
        <p:spPr>
          <a:xfrm>
            <a:off x="76200" y="3352800"/>
            <a:ext cx="762000" cy="3352800"/>
          </a:xfrm>
        </p:spPr>
        <p:txBody>
          <a:bodyPr>
            <a:normAutofit lnSpcReduction="10000"/>
          </a:bodyPr>
          <a:lstStyle/>
          <a:p>
            <a:pPr marL="514350" indent="-514350">
              <a:buFont typeface="Arial" pitchFamily="34" charset="0"/>
              <a:buAutoNum type="alphaUcPeriod"/>
            </a:pPr>
            <a:r>
              <a:rPr lang="en-US" dirty="0"/>
              <a:t> </a:t>
            </a:r>
            <a:endParaRPr lang="en-US" dirty="0" smtClean="0"/>
          </a:p>
          <a:p>
            <a:pPr marL="514350" indent="-514350">
              <a:buFont typeface="Arial" pitchFamily="34" charset="0"/>
              <a:buAutoNum type="alphaUcPeriod"/>
            </a:pPr>
            <a:r>
              <a:rPr lang="en-US" dirty="0"/>
              <a:t> </a:t>
            </a:r>
            <a:endParaRPr lang="en-US" dirty="0" smtClean="0"/>
          </a:p>
          <a:p>
            <a:pPr marL="514350" indent="-514350">
              <a:buFont typeface="Arial" pitchFamily="34" charset="0"/>
              <a:buAutoNum type="alphaUcPeriod"/>
            </a:pPr>
            <a:r>
              <a:rPr lang="en-US" dirty="0"/>
              <a:t> </a:t>
            </a:r>
            <a:endParaRPr lang="en-US" dirty="0" smtClean="0"/>
          </a:p>
          <a:p>
            <a:pPr marL="514350" indent="-514350">
              <a:buFont typeface="Arial" pitchFamily="34" charset="0"/>
              <a:buAutoNum type="alphaUcPeriod"/>
            </a:pPr>
            <a:r>
              <a:rPr lang="en-US" dirty="0"/>
              <a:t> </a:t>
            </a:r>
            <a:endParaRPr lang="en-US" dirty="0" smtClean="0"/>
          </a:p>
          <a:p>
            <a:pPr marL="514350" indent="-514350">
              <a:buFont typeface="Arial" pitchFamily="34" charset="0"/>
              <a:buAutoNum type="alphaUcPeriod"/>
            </a:pPr>
            <a:r>
              <a:rPr lang="en-US" dirty="0" smtClean="0"/>
              <a:t> </a:t>
            </a:r>
          </a:p>
          <a:p>
            <a:pPr marL="514350" indent="-514350">
              <a:buFont typeface="Arial" pitchFamily="34" charset="0"/>
              <a:buAutoNum type="alphaUcPeriod"/>
            </a:pPr>
            <a:r>
              <a:rPr lang="en-US" dirty="0" smtClean="0"/>
              <a:t> </a:t>
            </a:r>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4223502397"/>
              </p:ext>
            </p:extLst>
          </p:nvPr>
        </p:nvGraphicFramePr>
        <p:xfrm>
          <a:off x="4508500" y="3733800"/>
          <a:ext cx="4572000" cy="3009900"/>
        </p:xfrm>
        <a:graphic>
          <a:graphicData uri="http://schemas.openxmlformats.org/presentationml/2006/ole">
            <mc:AlternateContent xmlns:mc="http://schemas.openxmlformats.org/markup-compatibility/2006">
              <mc:Choice xmlns:v="urn:schemas-microsoft-com:vml" Requires="v">
                <p:oleObj spid="_x0000_s9223" name="Chart" r:id="rId8" imgW="4572000" imgH="5143500" progId="MSGraph.Chart.8">
                  <p:embed followColorScheme="full"/>
                </p:oleObj>
              </mc:Choice>
              <mc:Fallback>
                <p:oleObj name="Chart" r:id="rId8" imgW="4572000" imgH="5143500" progId="MSGraph.Chart.8">
                  <p:embed followColorScheme="full"/>
                  <p:pic>
                    <p:nvPicPr>
                      <p:cNvPr id="0" name=""/>
                      <p:cNvPicPr/>
                      <p:nvPr/>
                    </p:nvPicPr>
                    <p:blipFill>
                      <a:blip r:embed="rId9"/>
                      <a:stretch>
                        <a:fillRect/>
                      </a:stretch>
                    </p:blipFill>
                    <p:spPr>
                      <a:xfrm>
                        <a:off x="4508500" y="3733800"/>
                        <a:ext cx="4572000" cy="3009900"/>
                      </a:xfrm>
                      <a:prstGeom prst="rect">
                        <a:avLst/>
                      </a:prstGeom>
                    </p:spPr>
                  </p:pic>
                </p:oleObj>
              </mc:Fallback>
            </mc:AlternateContent>
          </a:graphicData>
        </a:graphic>
      </p:graphicFrame>
      <mc:AlternateContent xmlns:mc="http://schemas.openxmlformats.org/markup-compatibility/2006" xmlns:a14="http://schemas.microsoft.com/office/drawing/2010/main">
        <mc:Choice Requires="a14">
          <p:sp>
            <p:nvSpPr>
              <p:cNvPr id="5" name="TextBox 4"/>
              <p:cNvSpPr txBox="1"/>
              <p:nvPr/>
            </p:nvSpPr>
            <p:spPr>
              <a:xfrm>
                <a:off x="685800" y="3352800"/>
                <a:ext cx="3048000" cy="3220305"/>
              </a:xfrm>
              <a:prstGeom prst="rect">
                <a:avLst/>
              </a:prstGeom>
              <a:noFill/>
            </p:spPr>
            <p:txBody>
              <a:bodyPr wrap="square" rtlCol="0">
                <a:spAutoFit/>
              </a:bodyPr>
              <a:lstStyle/>
              <a:p>
                <a:r>
                  <a:rPr lang="en-US" dirty="0" smtClean="0"/>
                  <a:t>0</a:t>
                </a:r>
              </a:p>
              <a:p>
                <a:endParaRPr lang="en-US" dirty="0" smtClean="0"/>
              </a:p>
              <a:p>
                <a:r>
                  <a:rPr lang="en-US" dirty="0" err="1" smtClean="0"/>
                  <a:t>Fd</a:t>
                </a:r>
                <a:endParaRPr lang="en-US" dirty="0" smtClean="0"/>
              </a:p>
              <a:p>
                <a:endParaRPr lang="en-US" dirty="0" smtClean="0"/>
              </a:p>
              <a:p>
                <a:r>
                  <a:rPr lang="en-US" dirty="0" err="1" smtClean="0"/>
                  <a:t>Fd</a:t>
                </a:r>
                <a:r>
                  <a:rPr lang="en-US" dirty="0" smtClean="0"/>
                  <a:t>/</a:t>
                </a:r>
                <a14:m>
                  <m:oMath xmlns:m="http://schemas.openxmlformats.org/officeDocument/2006/math">
                    <m:rad>
                      <m:radPr>
                        <m:degHide m:val="on"/>
                        <m:ctrlPr>
                          <a:rPr lang="en-US" i="1">
                            <a:latin typeface="Cambria Math"/>
                          </a:rPr>
                        </m:ctrlPr>
                      </m:radPr>
                      <m:deg/>
                      <m:e>
                        <m:r>
                          <a:rPr lang="en-US" i="1">
                            <a:latin typeface="Cambria Math"/>
                          </a:rPr>
                          <m:t>2</m:t>
                        </m:r>
                      </m:e>
                    </m:rad>
                  </m:oMath>
                </a14:m>
                <a:endParaRPr lang="en-US" dirty="0" smtClean="0"/>
              </a:p>
              <a:p>
                <a:endParaRPr lang="en-US" dirty="0" smtClean="0"/>
              </a:p>
              <a:p>
                <a:r>
                  <a:rPr lang="en-US" dirty="0" err="1" smtClean="0"/>
                  <a:t>Fd</a:t>
                </a:r>
                <a:r>
                  <a:rPr lang="en-US" dirty="0" smtClean="0"/>
                  <a:t>/2</a:t>
                </a:r>
              </a:p>
              <a:p>
                <a:endParaRPr lang="en-US" dirty="0" smtClean="0"/>
              </a:p>
              <a:p>
                <a:r>
                  <a:rPr lang="en-US" dirty="0" err="1" smtClean="0"/>
                  <a:t>Fd</a:t>
                </a:r>
                <a:r>
                  <a:rPr lang="en-US" dirty="0" smtClean="0"/>
                  <a:t>/(2</a:t>
                </a:r>
                <a14:m>
                  <m:oMath xmlns:m="http://schemas.openxmlformats.org/officeDocument/2006/math">
                    <m:rad>
                      <m:radPr>
                        <m:degHide m:val="on"/>
                        <m:ctrlPr>
                          <a:rPr lang="en-US" i="1">
                            <a:latin typeface="Cambria Math"/>
                          </a:rPr>
                        </m:ctrlPr>
                      </m:radPr>
                      <m:deg/>
                      <m:e>
                        <m:r>
                          <a:rPr lang="en-US" i="1">
                            <a:latin typeface="Cambria Math"/>
                          </a:rPr>
                          <m:t>2</m:t>
                        </m:r>
                      </m:e>
                    </m:rad>
                  </m:oMath>
                </a14:m>
                <a:r>
                  <a:rPr lang="en-US" dirty="0" smtClean="0"/>
                  <a:t>)</a:t>
                </a:r>
              </a:p>
              <a:p>
                <a:endParaRPr lang="en-US" dirty="0" smtClean="0"/>
              </a:p>
              <a:p>
                <a14:m>
                  <m:oMath xmlns:m="http://schemas.openxmlformats.org/officeDocument/2006/math">
                    <m:rad>
                      <m:radPr>
                        <m:degHide m:val="on"/>
                        <m:ctrlPr>
                          <a:rPr lang="en-US" i="1">
                            <a:latin typeface="Cambria Math"/>
                          </a:rPr>
                        </m:ctrlPr>
                      </m:radPr>
                      <m:deg/>
                      <m:e>
                        <m:r>
                          <a:rPr lang="en-US" i="1">
                            <a:latin typeface="Cambria Math"/>
                          </a:rPr>
                          <m:t>2</m:t>
                        </m:r>
                      </m:e>
                    </m:rad>
                  </m:oMath>
                </a14:m>
                <a:r>
                  <a:rPr lang="en-US" dirty="0" smtClean="0"/>
                  <a:t>Fd</a:t>
                </a:r>
                <a:endParaRPr lang="en-US" dirty="0"/>
              </a:p>
            </p:txBody>
          </p:sp>
        </mc:Choice>
        <mc:Fallback xmlns="">
          <p:sp>
            <p:nvSpPr>
              <p:cNvPr id="5" name="TextBox 4"/>
              <p:cNvSpPr txBox="1">
                <a:spLocks noRot="1" noChangeAspect="1" noMove="1" noResize="1" noEditPoints="1" noAdjustHandles="1" noChangeArrowheads="1" noChangeShapeType="1" noTextEdit="1"/>
              </p:cNvSpPr>
              <p:nvPr/>
            </p:nvSpPr>
            <p:spPr>
              <a:xfrm>
                <a:off x="685800" y="3352800"/>
                <a:ext cx="3048000" cy="3220305"/>
              </a:xfrm>
              <a:prstGeom prst="rect">
                <a:avLst/>
              </a:prstGeom>
              <a:blipFill rotWithShape="1">
                <a:blip r:embed="rId10"/>
                <a:stretch>
                  <a:fillRect l="-1800" t="-947" b="-2273"/>
                </a:stretch>
              </a:blipFill>
            </p:spPr>
            <p:txBody>
              <a:bodyPr/>
              <a:lstStyle/>
              <a:p>
                <a:r>
                  <a:rPr lang="en-US">
                    <a:noFill/>
                  </a:rPr>
                  <a:t> </a:t>
                </a:r>
              </a:p>
            </p:txBody>
          </p:sp>
        </mc:Fallback>
      </mc:AlternateContent>
      <p:sp>
        <p:nvSpPr>
          <p:cNvPr id="6" name="CAI1"/>
          <p:cNvSpPr/>
          <p:nvPr>
            <p:custDataLst>
              <p:tags r:id="rId5"/>
            </p:custDataLst>
          </p:nvPr>
        </p:nvSpPr>
        <p:spPr>
          <a:xfrm>
            <a:off x="1066800" y="4000246"/>
            <a:ext cx="317500" cy="317500"/>
          </a:xfrm>
          <a:prstGeom prst="smileyFace">
            <a:avLst/>
          </a:prstGeom>
          <a:solidFill>
            <a:srgbClr val="FFFF00"/>
          </a:solidFill>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4030697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BK7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14800" y="-304799"/>
            <a:ext cx="5848350" cy="4068806"/>
          </a:xfrm>
          <a:prstGeom prst="rect">
            <a:avLst/>
          </a:prstGeom>
          <a:noFill/>
          <a:extLst>
            <a:ext uri="{909E8E84-426E-40DD-AFC4-6F175D3DCCD1}">
              <a14:hiddenFill xmlns:a14="http://schemas.microsoft.com/office/drawing/2010/main">
                <a:solidFill>
                  <a:srgbClr val="FFFFFF"/>
                </a:solidFill>
              </a14:hiddenFill>
            </a:ext>
          </a:extLst>
        </p:spPr>
      </p:pic>
      <p:sp>
        <p:nvSpPr>
          <p:cNvPr id="2" name="TPQuestion"/>
          <p:cNvSpPr>
            <a:spLocks noGrp="1"/>
          </p:cNvSpPr>
          <p:nvPr>
            <p:ph type="title"/>
          </p:nvPr>
        </p:nvSpPr>
        <p:spPr>
          <a:xfrm>
            <a:off x="0" y="152400"/>
            <a:ext cx="4876800" cy="3124200"/>
          </a:xfrm>
        </p:spPr>
        <p:txBody>
          <a:bodyPr>
            <a:noAutofit/>
          </a:bodyPr>
          <a:lstStyle/>
          <a:p>
            <a:pPr algn="l"/>
            <a:r>
              <a:rPr lang="en-US" sz="2800" dirty="0"/>
              <a:t>Find the magnitude of the </a:t>
            </a:r>
            <a:r>
              <a:rPr lang="en-US" sz="2800" dirty="0" smtClean="0"/>
              <a:t>torque </a:t>
            </a:r>
            <a:r>
              <a:rPr lang="en-US" sz="2800" dirty="0"/>
              <a:t>acting on the </a:t>
            </a:r>
            <a:r>
              <a:rPr lang="en-US" sz="2800" dirty="0" smtClean="0"/>
              <a:t>plate of side length d </a:t>
            </a:r>
            <a:r>
              <a:rPr lang="en-US" sz="2800" dirty="0"/>
              <a:t>with respect to the axis passing through point </a:t>
            </a:r>
            <a:r>
              <a:rPr lang="en-US" sz="2800" dirty="0" smtClean="0"/>
              <a:t>E perpendicular to the page due to all of the forces depicted.</a:t>
            </a:r>
            <a:endParaRPr lang="en-US" sz="2800" dirty="0"/>
          </a:p>
        </p:txBody>
      </p:sp>
      <p:sp>
        <p:nvSpPr>
          <p:cNvPr id="3" name="TPAnswers"/>
          <p:cNvSpPr>
            <a:spLocks noGrp="1"/>
          </p:cNvSpPr>
          <p:nvPr>
            <p:ph type="body" idx="1"/>
            <p:custDataLst>
              <p:tags r:id="rId3"/>
            </p:custDataLst>
          </p:nvPr>
        </p:nvSpPr>
        <p:spPr>
          <a:xfrm>
            <a:off x="76200" y="3352800"/>
            <a:ext cx="762000" cy="3352800"/>
          </a:xfrm>
        </p:spPr>
        <p:txBody>
          <a:bodyPr>
            <a:normAutofit lnSpcReduction="10000"/>
          </a:bodyPr>
          <a:lstStyle/>
          <a:p>
            <a:pPr marL="514350" indent="-514350">
              <a:buFont typeface="Arial" pitchFamily="34" charset="0"/>
              <a:buAutoNum type="alphaUcPeriod"/>
            </a:pPr>
            <a:r>
              <a:rPr lang="en-US" dirty="0"/>
              <a:t> </a:t>
            </a:r>
            <a:endParaRPr lang="en-US" dirty="0" smtClean="0"/>
          </a:p>
          <a:p>
            <a:pPr marL="514350" indent="-514350">
              <a:buFont typeface="Arial" pitchFamily="34" charset="0"/>
              <a:buAutoNum type="alphaUcPeriod"/>
            </a:pPr>
            <a:r>
              <a:rPr lang="en-US" dirty="0"/>
              <a:t> </a:t>
            </a:r>
            <a:endParaRPr lang="en-US" dirty="0" smtClean="0"/>
          </a:p>
          <a:p>
            <a:pPr marL="514350" indent="-514350">
              <a:buFont typeface="Arial" pitchFamily="34" charset="0"/>
              <a:buAutoNum type="alphaUcPeriod"/>
            </a:pPr>
            <a:r>
              <a:rPr lang="en-US" dirty="0"/>
              <a:t> </a:t>
            </a:r>
            <a:endParaRPr lang="en-US" dirty="0" smtClean="0"/>
          </a:p>
          <a:p>
            <a:pPr marL="514350" indent="-514350">
              <a:buFont typeface="Arial" pitchFamily="34" charset="0"/>
              <a:buAutoNum type="alphaUcPeriod"/>
            </a:pPr>
            <a:r>
              <a:rPr lang="en-US" dirty="0"/>
              <a:t> </a:t>
            </a:r>
            <a:endParaRPr lang="en-US" dirty="0" smtClean="0"/>
          </a:p>
          <a:p>
            <a:pPr marL="514350" indent="-514350">
              <a:buFont typeface="Arial" pitchFamily="34" charset="0"/>
              <a:buAutoNum type="alphaUcPeriod"/>
            </a:pPr>
            <a:r>
              <a:rPr lang="en-US" dirty="0" smtClean="0"/>
              <a:t> </a:t>
            </a:r>
          </a:p>
          <a:p>
            <a:pPr marL="514350" indent="-514350">
              <a:buFont typeface="Arial" pitchFamily="34" charset="0"/>
              <a:buAutoNum type="alphaUcPeriod"/>
            </a:pPr>
            <a:r>
              <a:rPr lang="en-US" dirty="0" smtClean="0"/>
              <a:t> </a:t>
            </a:r>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998837807"/>
              </p:ext>
            </p:extLst>
          </p:nvPr>
        </p:nvGraphicFramePr>
        <p:xfrm>
          <a:off x="4508500" y="3733800"/>
          <a:ext cx="4572000" cy="3009900"/>
        </p:xfrm>
        <a:graphic>
          <a:graphicData uri="http://schemas.openxmlformats.org/presentationml/2006/ole">
            <mc:AlternateContent xmlns:mc="http://schemas.openxmlformats.org/markup-compatibility/2006">
              <mc:Choice xmlns:v="urn:schemas-microsoft-com:vml" Requires="v">
                <p:oleObj spid="_x0000_s10246" name="Chart" r:id="rId8" imgW="4572000" imgH="5143500" progId="MSGraph.Chart.8">
                  <p:embed followColorScheme="full"/>
                </p:oleObj>
              </mc:Choice>
              <mc:Fallback>
                <p:oleObj name="Chart" r:id="rId8" imgW="4572000" imgH="5143500" progId="MSGraph.Chart.8">
                  <p:embed followColorScheme="full"/>
                  <p:pic>
                    <p:nvPicPr>
                      <p:cNvPr id="0" name=""/>
                      <p:cNvPicPr/>
                      <p:nvPr/>
                    </p:nvPicPr>
                    <p:blipFill>
                      <a:blip r:embed="rId9"/>
                      <a:stretch>
                        <a:fillRect/>
                      </a:stretch>
                    </p:blipFill>
                    <p:spPr>
                      <a:xfrm>
                        <a:off x="4508500" y="3733800"/>
                        <a:ext cx="4572000" cy="3009900"/>
                      </a:xfrm>
                      <a:prstGeom prst="rect">
                        <a:avLst/>
                      </a:prstGeom>
                    </p:spPr>
                  </p:pic>
                </p:oleObj>
              </mc:Fallback>
            </mc:AlternateContent>
          </a:graphicData>
        </a:graphic>
      </p:graphicFrame>
      <mc:AlternateContent xmlns:mc="http://schemas.openxmlformats.org/markup-compatibility/2006" xmlns:a14="http://schemas.microsoft.com/office/drawing/2010/main">
        <mc:Choice Requires="a14">
          <p:sp>
            <p:nvSpPr>
              <p:cNvPr id="5" name="TextBox 4"/>
              <p:cNvSpPr txBox="1"/>
              <p:nvPr/>
            </p:nvSpPr>
            <p:spPr>
              <a:xfrm>
                <a:off x="685800" y="3352800"/>
                <a:ext cx="3048000" cy="3220305"/>
              </a:xfrm>
              <a:prstGeom prst="rect">
                <a:avLst/>
              </a:prstGeom>
              <a:noFill/>
            </p:spPr>
            <p:txBody>
              <a:bodyPr wrap="square" rtlCol="0">
                <a:spAutoFit/>
              </a:bodyPr>
              <a:lstStyle/>
              <a:p>
                <a:r>
                  <a:rPr lang="en-US" dirty="0" smtClean="0"/>
                  <a:t>0</a:t>
                </a:r>
              </a:p>
              <a:p>
                <a:endParaRPr lang="en-US" dirty="0" smtClean="0"/>
              </a:p>
              <a:p>
                <a:r>
                  <a:rPr lang="en-US" dirty="0" err="1" smtClean="0"/>
                  <a:t>Fd</a:t>
                </a:r>
                <a:endParaRPr lang="en-US" dirty="0" smtClean="0"/>
              </a:p>
              <a:p>
                <a:endParaRPr lang="en-US" dirty="0" smtClean="0"/>
              </a:p>
              <a:p>
                <a:r>
                  <a:rPr lang="en-US" dirty="0" err="1" smtClean="0"/>
                  <a:t>Fd+Fd</a:t>
                </a:r>
                <a:r>
                  <a:rPr lang="en-US" dirty="0" smtClean="0"/>
                  <a:t>/</a:t>
                </a:r>
                <a14:m>
                  <m:oMath xmlns:m="http://schemas.openxmlformats.org/officeDocument/2006/math">
                    <m:rad>
                      <m:radPr>
                        <m:degHide m:val="on"/>
                        <m:ctrlPr>
                          <a:rPr lang="en-US" i="1">
                            <a:latin typeface="Cambria Math"/>
                          </a:rPr>
                        </m:ctrlPr>
                      </m:radPr>
                      <m:deg/>
                      <m:e>
                        <m:r>
                          <a:rPr lang="en-US" i="1">
                            <a:latin typeface="Cambria Math"/>
                          </a:rPr>
                          <m:t>2</m:t>
                        </m:r>
                      </m:e>
                    </m:rad>
                  </m:oMath>
                </a14:m>
                <a:endParaRPr lang="en-US" dirty="0" smtClean="0"/>
              </a:p>
              <a:p>
                <a:endParaRPr lang="en-US" dirty="0" smtClean="0"/>
              </a:p>
              <a:p>
                <a:r>
                  <a:rPr lang="en-US" dirty="0" err="1" smtClean="0"/>
                  <a:t>Fd+Fd</a:t>
                </a:r>
                <a:r>
                  <a:rPr lang="en-US" dirty="0" smtClean="0"/>
                  <a:t>/2</a:t>
                </a:r>
              </a:p>
              <a:p>
                <a:endParaRPr lang="en-US" dirty="0" smtClean="0"/>
              </a:p>
              <a:p>
                <a:r>
                  <a:rPr lang="en-US" dirty="0" err="1" smtClean="0"/>
                  <a:t>Fd+Fd</a:t>
                </a:r>
                <a:r>
                  <a:rPr lang="en-US" dirty="0" smtClean="0"/>
                  <a:t>/(2</a:t>
                </a:r>
                <a14:m>
                  <m:oMath xmlns:m="http://schemas.openxmlformats.org/officeDocument/2006/math">
                    <m:rad>
                      <m:radPr>
                        <m:degHide m:val="on"/>
                        <m:ctrlPr>
                          <a:rPr lang="en-US" i="1">
                            <a:latin typeface="Cambria Math"/>
                          </a:rPr>
                        </m:ctrlPr>
                      </m:radPr>
                      <m:deg/>
                      <m:e>
                        <m:r>
                          <a:rPr lang="en-US" i="1">
                            <a:latin typeface="Cambria Math"/>
                          </a:rPr>
                          <m:t>2</m:t>
                        </m:r>
                      </m:e>
                    </m:rad>
                  </m:oMath>
                </a14:m>
                <a:r>
                  <a:rPr lang="en-US" dirty="0" smtClean="0"/>
                  <a:t>)</a:t>
                </a:r>
              </a:p>
              <a:p>
                <a:endParaRPr lang="en-US" dirty="0" smtClean="0"/>
              </a:p>
              <a:p>
                <a:r>
                  <a:rPr lang="en-US" dirty="0" err="1" smtClean="0"/>
                  <a:t>Fd</a:t>
                </a:r>
                <a:r>
                  <a:rPr lang="en-US" dirty="0" smtClean="0"/>
                  <a:t>+</a:t>
                </a:r>
                <a14:m>
                  <m:oMath xmlns:m="http://schemas.openxmlformats.org/officeDocument/2006/math">
                    <m:rad>
                      <m:radPr>
                        <m:degHide m:val="on"/>
                        <m:ctrlPr>
                          <a:rPr lang="en-US" i="1">
                            <a:latin typeface="Cambria Math"/>
                          </a:rPr>
                        </m:ctrlPr>
                      </m:radPr>
                      <m:deg/>
                      <m:e>
                        <m:r>
                          <a:rPr lang="en-US" i="1">
                            <a:latin typeface="Cambria Math"/>
                          </a:rPr>
                          <m:t>2</m:t>
                        </m:r>
                      </m:e>
                    </m:rad>
                  </m:oMath>
                </a14:m>
                <a:r>
                  <a:rPr lang="en-US" dirty="0" smtClean="0"/>
                  <a:t>Fd</a:t>
                </a:r>
                <a:endParaRPr lang="en-US" dirty="0"/>
              </a:p>
            </p:txBody>
          </p:sp>
        </mc:Choice>
        <mc:Fallback xmlns="">
          <p:sp>
            <p:nvSpPr>
              <p:cNvPr id="5" name="TextBox 4"/>
              <p:cNvSpPr txBox="1">
                <a:spLocks noRot="1" noChangeAspect="1" noMove="1" noResize="1" noEditPoints="1" noAdjustHandles="1" noChangeArrowheads="1" noChangeShapeType="1" noTextEdit="1"/>
              </p:cNvSpPr>
              <p:nvPr/>
            </p:nvSpPr>
            <p:spPr>
              <a:xfrm>
                <a:off x="685800" y="3352800"/>
                <a:ext cx="3048000" cy="3220305"/>
              </a:xfrm>
              <a:prstGeom prst="rect">
                <a:avLst/>
              </a:prstGeom>
              <a:blipFill rotWithShape="1">
                <a:blip r:embed="rId10"/>
                <a:stretch>
                  <a:fillRect l="-1800" t="-947" b="-2273"/>
                </a:stretch>
              </a:blipFill>
            </p:spPr>
            <p:txBody>
              <a:bodyPr/>
              <a:lstStyle/>
              <a:p>
                <a:r>
                  <a:rPr lang="en-US">
                    <a:noFill/>
                  </a:rPr>
                  <a:t> </a:t>
                </a:r>
              </a:p>
            </p:txBody>
          </p:sp>
        </mc:Fallback>
      </mc:AlternateContent>
      <p:sp>
        <p:nvSpPr>
          <p:cNvPr id="7" name="CAI1"/>
          <p:cNvSpPr/>
          <p:nvPr>
            <p:custDataLst>
              <p:tags r:id="rId5"/>
            </p:custDataLst>
          </p:nvPr>
        </p:nvSpPr>
        <p:spPr>
          <a:xfrm>
            <a:off x="2051050" y="5658866"/>
            <a:ext cx="317500" cy="317500"/>
          </a:xfrm>
          <a:prstGeom prst="smileyFace">
            <a:avLst/>
          </a:prstGeom>
          <a:solidFill>
            <a:srgbClr val="FFFF00"/>
          </a:solidFill>
          <a:effectLst>
            <a:prstShdw prst="shdw14" dist="35921" dir="2700000">
              <a:scrgbClr r="0" g="0" b="0">
                <a:alpha val="50000"/>
              </a:scrgbClr>
            </a:prst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1548574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Two blocks connected by a string that goes over a massive pulley"/>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138205" y="152400"/>
            <a:ext cx="2796245" cy="3124200"/>
          </a:xfrm>
          <a:prstGeom prst="rect">
            <a:avLst/>
          </a:prstGeom>
          <a:noFill/>
          <a:extLst>
            <a:ext uri="{909E8E84-426E-40DD-AFC4-6F175D3DCCD1}">
              <a14:hiddenFill xmlns:a14="http://schemas.microsoft.com/office/drawing/2010/main">
                <a:solidFill>
                  <a:srgbClr val="FFFFFF"/>
                </a:solidFill>
              </a14:hiddenFill>
            </a:ext>
          </a:extLst>
        </p:spPr>
      </p:pic>
      <p:sp>
        <p:nvSpPr>
          <p:cNvPr id="2" name="TPQuestion"/>
          <p:cNvSpPr>
            <a:spLocks noGrp="1"/>
          </p:cNvSpPr>
          <p:nvPr>
            <p:ph type="title"/>
          </p:nvPr>
        </p:nvSpPr>
        <p:spPr>
          <a:xfrm>
            <a:off x="76200" y="152400"/>
            <a:ext cx="6019800" cy="2971800"/>
          </a:xfrm>
        </p:spPr>
        <p:txBody>
          <a:bodyPr>
            <a:noAutofit/>
          </a:bodyPr>
          <a:lstStyle/>
          <a:p>
            <a:pPr algn="l"/>
            <a:r>
              <a:rPr lang="en-US" sz="3200" dirty="0" smtClean="0"/>
              <a:t>If we assume the pulley in the figure has mass, then when the system is set into motion, the tensions in the rope on the left and right sides of the pulley are equal.</a:t>
            </a:r>
            <a:endParaRPr lang="en-US" sz="3200" dirty="0"/>
          </a:p>
        </p:txBody>
      </p:sp>
      <p:sp>
        <p:nvSpPr>
          <p:cNvPr id="3" name="TPAnswers"/>
          <p:cNvSpPr>
            <a:spLocks noGrp="1"/>
          </p:cNvSpPr>
          <p:nvPr>
            <p:ph type="body" idx="1"/>
            <p:custDataLst>
              <p:tags r:id="rId3"/>
            </p:custDataLst>
          </p:nvPr>
        </p:nvSpPr>
        <p:spPr>
          <a:xfrm>
            <a:off x="457200" y="3276600"/>
            <a:ext cx="4114800" cy="2849563"/>
          </a:xfrm>
        </p:spPr>
        <p:txBody>
          <a:bodyPr/>
          <a:lstStyle/>
          <a:p>
            <a:pPr marL="514350" indent="-514350">
              <a:buFont typeface="Arial" pitchFamily="34" charset="0"/>
              <a:buAutoNum type="alphaUcPeriod"/>
            </a:pPr>
            <a:r>
              <a:rPr lang="en-US" dirty="0" smtClean="0"/>
              <a:t>True</a:t>
            </a:r>
          </a:p>
          <a:p>
            <a:pPr marL="514350" indent="-514350">
              <a:buFont typeface="Arial" pitchFamily="34" charset="0"/>
              <a:buAutoNum type="alphaUcPeriod"/>
            </a:pPr>
            <a:r>
              <a:rPr lang="en-US" dirty="0" smtClean="0"/>
              <a:t>False</a:t>
            </a:r>
          </a:p>
          <a:p>
            <a:pPr marL="514350" indent="-514350">
              <a:buFont typeface="Arial" pitchFamily="34" charset="0"/>
              <a:buAutoNum type="alphaUcPeriod"/>
            </a:pPr>
            <a:r>
              <a:rPr lang="en-US" dirty="0" smtClean="0"/>
              <a:t>It depends on the acceleration</a:t>
            </a:r>
            <a:endParaRPr lang="en-US"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1054688725"/>
              </p:ext>
            </p:extLst>
          </p:nvPr>
        </p:nvGraphicFramePr>
        <p:xfrm>
          <a:off x="4508500" y="3581400"/>
          <a:ext cx="4572000" cy="3162300"/>
        </p:xfrm>
        <a:graphic>
          <a:graphicData uri="http://schemas.openxmlformats.org/presentationml/2006/ole">
            <mc:AlternateContent xmlns:mc="http://schemas.openxmlformats.org/markup-compatibility/2006">
              <mc:Choice xmlns:v="urn:schemas-microsoft-com:vml" Requires="v">
                <p:oleObj spid="_x0000_s12293" name="Chart" r:id="rId8" imgW="4572000" imgH="5143500" progId="MSGraph.Chart.8">
                  <p:embed followColorScheme="full"/>
                </p:oleObj>
              </mc:Choice>
              <mc:Fallback>
                <p:oleObj name="Chart" r:id="rId8" imgW="4572000" imgH="5143500" progId="MSGraph.Chart.8">
                  <p:embed followColorScheme="full"/>
                  <p:pic>
                    <p:nvPicPr>
                      <p:cNvPr id="0" name=""/>
                      <p:cNvPicPr/>
                      <p:nvPr/>
                    </p:nvPicPr>
                    <p:blipFill>
                      <a:blip r:embed="rId9"/>
                      <a:stretch>
                        <a:fillRect/>
                      </a:stretch>
                    </p:blipFill>
                    <p:spPr>
                      <a:xfrm>
                        <a:off x="4508500" y="3581400"/>
                        <a:ext cx="4572000" cy="3162300"/>
                      </a:xfrm>
                      <a:prstGeom prst="rect">
                        <a:avLst/>
                      </a:prstGeom>
                    </p:spPr>
                  </p:pic>
                </p:oleObj>
              </mc:Fallback>
            </mc:AlternateContent>
          </a:graphicData>
        </a:graphic>
      </p:graphicFrame>
      <p:sp>
        <p:nvSpPr>
          <p:cNvPr id="6" name="CAI1"/>
          <p:cNvSpPr/>
          <p:nvPr>
            <p:custDataLst>
              <p:tags r:id="rId5"/>
            </p:custDataLst>
          </p:nvPr>
        </p:nvSpPr>
        <p:spPr>
          <a:xfrm>
            <a:off x="1037590" y="4395216"/>
            <a:ext cx="3033713" cy="1072896"/>
          </a:xfrm>
          <a:prstGeom prst="roundRect">
            <a:avLst/>
          </a:prstGeom>
          <a:noFill/>
          <a:ln w="25400" cap="flat" cmpd="sng" algn="ctr">
            <a:solidFill>
              <a:schemeClr val="folHlink"/>
            </a:solidFill>
            <a:prstDash val="solid"/>
          </a:ln>
          <a:effectLst/>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ustDataLst>
      <p:tags r:id="rId2"/>
    </p:custDataLst>
    <p:extLst>
      <p:ext uri="{BB962C8B-B14F-4D97-AF65-F5344CB8AC3E}">
        <p14:creationId xmlns:p14="http://schemas.microsoft.com/office/powerpoint/2010/main" val="599150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Two blocks connected by a string that goes over a massive pulley"/>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38205" y="152400"/>
            <a:ext cx="2796245" cy="3124200"/>
          </a:xfrm>
          <a:prstGeom prst="rect">
            <a:avLst/>
          </a:prstGeom>
          <a:noFill/>
          <a:extLst>
            <a:ext uri="{909E8E84-426E-40DD-AFC4-6F175D3DCCD1}">
              <a14:hiddenFill xmlns:a14="http://schemas.microsoft.com/office/drawing/2010/main">
                <a:solidFill>
                  <a:srgbClr val="FFFFFF"/>
                </a:solidFill>
              </a14:hiddenFill>
            </a:ext>
          </a:extLst>
        </p:spPr>
      </p:pic>
      <p:sp>
        <p:nvSpPr>
          <p:cNvPr id="2" name="TPQuestion"/>
          <p:cNvSpPr>
            <a:spLocks noGrp="1"/>
          </p:cNvSpPr>
          <p:nvPr>
            <p:ph type="title"/>
          </p:nvPr>
        </p:nvSpPr>
        <p:spPr>
          <a:xfrm>
            <a:off x="0" y="274638"/>
            <a:ext cx="6477000" cy="2392362"/>
          </a:xfrm>
        </p:spPr>
        <p:txBody>
          <a:bodyPr>
            <a:noAutofit/>
          </a:bodyPr>
          <a:lstStyle/>
          <a:p>
            <a:pPr algn="l"/>
            <a:r>
              <a:rPr lang="en-US" sz="2400" dirty="0"/>
              <a:t>When the system, shown in the diagram, is released from rest, the magnitude of the acceleration of each block is </a:t>
            </a:r>
            <a:r>
              <a:rPr lang="en-US" sz="2400" i="1" dirty="0"/>
              <a:t>g</a:t>
            </a:r>
            <a:r>
              <a:rPr lang="en-US" sz="2400" dirty="0"/>
              <a:t>/3. The masses of the blocks are </a:t>
            </a:r>
            <a:r>
              <a:rPr lang="en-US" sz="2400" i="1" dirty="0"/>
              <a:t>m</a:t>
            </a:r>
            <a:r>
              <a:rPr lang="en-US" sz="2400" dirty="0"/>
              <a:t> and 3</a:t>
            </a:r>
            <a:r>
              <a:rPr lang="en-US" sz="2400" i="1" dirty="0"/>
              <a:t>m</a:t>
            </a:r>
            <a:r>
              <a:rPr lang="en-US" sz="2400" dirty="0"/>
              <a:t>, the radius of the pulley is </a:t>
            </a:r>
            <a:r>
              <a:rPr lang="en-US" sz="2400" i="1" dirty="0"/>
              <a:t>r</a:t>
            </a:r>
            <a:r>
              <a:rPr lang="en-US" sz="2400" dirty="0"/>
              <a:t>. There is no slipping between the pulley and the light string that connects the blocks. Find the moment of inertia of the pulley.</a:t>
            </a:r>
          </a:p>
        </p:txBody>
      </p:sp>
      <p:sp>
        <p:nvSpPr>
          <p:cNvPr id="3" name="TPAnswers"/>
          <p:cNvSpPr>
            <a:spLocks noGrp="1"/>
          </p:cNvSpPr>
          <p:nvPr>
            <p:ph type="body" idx="1"/>
            <p:custDataLst>
              <p:tags r:id="rId3"/>
            </p:custDataLst>
          </p:nvPr>
        </p:nvSpPr>
        <p:spPr>
          <a:xfrm>
            <a:off x="0" y="2819400"/>
            <a:ext cx="4572000" cy="4038600"/>
          </a:xfrm>
        </p:spPr>
        <p:txBody>
          <a:bodyPr/>
          <a:lstStyle/>
          <a:p>
            <a:pPr marL="514350" indent="-514350">
              <a:buFont typeface="Arial" pitchFamily="34" charset="0"/>
              <a:buAutoNum type="alphaUcPeriod"/>
            </a:pPr>
            <a:r>
              <a:rPr lang="en-US" dirty="0" smtClean="0"/>
              <a:t>I = 2*mr</a:t>
            </a:r>
            <a:r>
              <a:rPr lang="en-US" baseline="30000" dirty="0" smtClean="0"/>
              <a:t>2</a:t>
            </a:r>
          </a:p>
          <a:p>
            <a:pPr marL="514350" indent="-514350">
              <a:buFont typeface="Arial" pitchFamily="34" charset="0"/>
              <a:buAutoNum type="alphaUcPeriod"/>
            </a:pPr>
            <a:r>
              <a:rPr lang="en-US" dirty="0" smtClean="0"/>
              <a:t>I = 3/2*mr</a:t>
            </a:r>
            <a:r>
              <a:rPr lang="en-US" baseline="30000" dirty="0" smtClean="0"/>
              <a:t>2</a:t>
            </a:r>
          </a:p>
          <a:p>
            <a:pPr marL="514350" indent="-514350">
              <a:buFont typeface="Arial" pitchFamily="34" charset="0"/>
              <a:buAutoNum type="alphaUcPeriod"/>
            </a:pPr>
            <a:r>
              <a:rPr lang="en-US" dirty="0" smtClean="0"/>
              <a:t>I = 1/2*mr</a:t>
            </a:r>
            <a:r>
              <a:rPr lang="en-US" baseline="30000" dirty="0" smtClean="0"/>
              <a:t>2</a:t>
            </a:r>
          </a:p>
          <a:p>
            <a:pPr marL="514350" indent="-514350">
              <a:buFont typeface="Arial" pitchFamily="34" charset="0"/>
              <a:buAutoNum type="alphaUcPeriod"/>
            </a:pPr>
            <a:r>
              <a:rPr lang="en-US" dirty="0" smtClean="0"/>
              <a:t>I = 5/2*mr</a:t>
            </a:r>
            <a:r>
              <a:rPr lang="en-US" baseline="30000" dirty="0" smtClean="0"/>
              <a:t>2</a:t>
            </a:r>
          </a:p>
          <a:p>
            <a:pPr marL="514350" indent="-514350">
              <a:buFont typeface="Arial" pitchFamily="34" charset="0"/>
              <a:buAutoNum type="alphaUcPeriod"/>
            </a:pPr>
            <a:r>
              <a:rPr lang="en-US" dirty="0" smtClean="0"/>
              <a:t>I = mr</a:t>
            </a:r>
            <a:r>
              <a:rPr lang="en-US" baseline="30000" dirty="0" smtClean="0"/>
              <a:t>2</a:t>
            </a:r>
          </a:p>
          <a:p>
            <a:pPr marL="514350" indent="-514350">
              <a:buFont typeface="Arial" pitchFamily="34" charset="0"/>
              <a:buAutoNum type="alphaUcPeriod"/>
            </a:pPr>
            <a:r>
              <a:rPr lang="en-US" dirty="0" smtClean="0"/>
              <a:t>I = 3mr</a:t>
            </a:r>
            <a:r>
              <a:rPr lang="en-US" baseline="30000" dirty="0" smtClean="0"/>
              <a:t>2</a:t>
            </a:r>
            <a:endParaRPr lang="en-US" baseline="30000" dirty="0"/>
          </a:p>
        </p:txBody>
      </p:sp>
      <p:graphicFrame>
        <p:nvGraphicFramePr>
          <p:cNvPr id="4" name="TPChart"/>
          <p:cNvGraphicFramePr>
            <a:graphicFrameLocks noChangeAspect="1"/>
          </p:cNvGraphicFramePr>
          <p:nvPr>
            <p:custDataLst>
              <p:tags r:id="rId4"/>
            </p:custDataLst>
            <p:extLst>
              <p:ext uri="{D42A27DB-BD31-4B8C-83A1-F6EECF244321}">
                <p14:modId xmlns:p14="http://schemas.microsoft.com/office/powerpoint/2010/main" val="1320765892"/>
              </p:ext>
            </p:extLst>
          </p:nvPr>
        </p:nvGraphicFramePr>
        <p:xfrm>
          <a:off x="4508500" y="3352800"/>
          <a:ext cx="4572000" cy="3390900"/>
        </p:xfrm>
        <a:graphic>
          <a:graphicData uri="http://schemas.openxmlformats.org/presentationml/2006/ole">
            <mc:AlternateContent xmlns:mc="http://schemas.openxmlformats.org/markup-compatibility/2006">
              <mc:Choice xmlns:v="urn:schemas-microsoft-com:vml" Requires="v">
                <p:oleObj spid="_x0000_s11270" name="Chart" r:id="rId7" imgW="4572000" imgH="5143500" progId="MSGraph.Chart.8">
                  <p:embed followColorScheme="full"/>
                </p:oleObj>
              </mc:Choice>
              <mc:Fallback>
                <p:oleObj name="Chart" r:id="rId7" imgW="4572000" imgH="5143500" progId="MSGraph.Chart.8">
                  <p:embed followColorScheme="full"/>
                  <p:pic>
                    <p:nvPicPr>
                      <p:cNvPr id="0" name=""/>
                      <p:cNvPicPr/>
                      <p:nvPr/>
                    </p:nvPicPr>
                    <p:blipFill>
                      <a:blip r:embed="rId8"/>
                      <a:stretch>
                        <a:fillRect/>
                      </a:stretch>
                    </p:blipFill>
                    <p:spPr>
                      <a:xfrm>
                        <a:off x="4508500" y="3352800"/>
                        <a:ext cx="4572000" cy="3390900"/>
                      </a:xfrm>
                      <a:prstGeom prst="rect">
                        <a:avLst/>
                      </a:prstGeom>
                    </p:spPr>
                  </p:pic>
                </p:oleObj>
              </mc:Fallback>
            </mc:AlternateContent>
          </a:graphicData>
        </a:graphic>
      </p:graphicFrame>
    </p:spTree>
    <p:custDataLst>
      <p:tags r:id="rId2"/>
    </p:custDataLst>
    <p:extLst>
      <p:ext uri="{BB962C8B-B14F-4D97-AF65-F5344CB8AC3E}">
        <p14:creationId xmlns:p14="http://schemas.microsoft.com/office/powerpoint/2010/main" val="2358989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OleChart spid="4" grpId="0"/>
    </p:bldLst>
  </p:timing>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2.0.3121"/>
  <p:tag name="PPTVERSION" val="14"/>
  <p:tag name="TPOS" val="2"/>
</p:tagLst>
</file>

<file path=ppt/tags/tag10.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MultiChoiceSlide"/>
  <p:tag name="TPQUESTIONXML" val="﻿&lt;?xml version=&quot;1.0&quot; encoding=&quot;utf-8&quot;?&gt;&#10;&lt;questionlist&gt;&#10;    &lt;properties&gt;&#10;        &lt;guid&gt;CFB4DA9C4A334912A9C5E5B71C711CE2&lt;/guid&gt;&#10;        &lt;description /&gt;&#10;        &lt;date&gt;10/11/2014 2:30:41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D9EC2C0B8AAE4CD7AB1A51870237EDFC&lt;/guid&gt;&#10;            &lt;repollguid&gt;D9FD39B39CE74C5AA4702826C9C9B3A8&lt;/repollguid&gt;&#10;            &lt;sourceid&gt;AB8EB953254B4E2BB7ED7D2516B23120&lt;/sourceid&gt;&#10;            &lt;questiontext&gt;Find the magnitude of the torque acting on the plate of side length d with respect to the axis passing through point A perpendicular to the page due to the force F located at point K. &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555304E8EF2C4DDC8D34C0E049F40B0A&lt;/guid&gt;&#10;                    &lt;answertext&gt; &lt;/answertext&gt;&#10;                    &lt;valuetype&gt;-1&lt;/valuetype&gt;&#10;                &lt;/answer&gt;&#10;                &lt;answer&gt;&#10;                    &lt;guid&gt;C1A29E1C0D1941CBBA8BC14A88AEA058&lt;/guid&gt;&#10;                    &lt;answertext&gt; &lt;/answertext&gt;&#10;                    &lt;valuetype&gt;-1&lt;/valuetype&gt;&#10;                &lt;/answer&gt;&#10;                &lt;answer&gt;&#10;                    &lt;guid&gt;F7C6D0FD6375427C98B0331242B39887&lt;/guid&gt;&#10;                    &lt;answertext&gt; &lt;/answertext&gt;&#10;                    &lt;valuetype&gt;-1&lt;/valuetype&gt;&#10;                &lt;/answer&gt;&#10;                &lt;answer&gt;&#10;                    &lt;guid&gt;41A0B2AF22A645CDAD8785696E648927&lt;/guid&gt;&#10;                    &lt;answertext&gt; &lt;/answertext&gt;&#10;                    &lt;valuetype&gt;-1&lt;/valuetype&gt;&#10;                &lt;/answer&gt;&#10;                &lt;answer&gt;&#10;                    &lt;guid&gt;7A88D7D35D3443D69D580B239E56A3B4&lt;/guid&gt;&#10;                    &lt;answertext&gt; &lt;/answertext&gt;&#10;                    &lt;valuetype&gt;1&lt;/valuetype&gt;&#10;                &lt;/answer&gt;&#10;                &lt;answer&gt;&#10;                    &lt;guid&gt;BE57BBCAEA824B60B29F04AE3F7BF941&lt;/guid&gt;&#10;                    &lt;answertext&gt; &lt;/answertext&gt;&#10;                    &lt;valuetype&gt;-1&lt;/valuetype&gt;&#10;                &lt;/answer&gt;&#10;            &lt;/answers&gt;&#10;        &lt;/multichoice&gt;&#10;    &lt;/questions&gt;&#10;&lt;/questionlist&gt;"/>
  <p:tag name="HASRESULTS" val="False"/>
</p:tagLst>
</file>

<file path=ppt/tags/tag11.xml><?xml version="1.0" encoding="utf-8"?>
<p:tagLst xmlns:a="http://schemas.openxmlformats.org/drawingml/2006/main" xmlns:r="http://schemas.openxmlformats.org/officeDocument/2006/relationships" xmlns:p="http://schemas.openxmlformats.org/presentationml/2006/main">
  <p:tag name="ZEROBASED" val="False"/>
</p:tagLst>
</file>

<file path=ppt/tags/tag12.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13.xml><?xml version="1.0" encoding="utf-8"?>
<p:tagLst xmlns:a="http://schemas.openxmlformats.org/drawingml/2006/main" xmlns:r="http://schemas.openxmlformats.org/officeDocument/2006/relationships" xmlns:p="http://schemas.openxmlformats.org/presentationml/2006/main">
  <p:tag name="ISCAI" val="True"/>
  <p:tag name="TYPE" val="2"/>
</p:tagLst>
</file>

<file path=ppt/tags/tag14.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MultiChoiceSlide"/>
  <p:tag name="TPQUESTIONXML" val="﻿&lt;?xml version=&quot;1.0&quot; encoding=&quot;utf-8&quot;?&gt;&#10;&lt;questionlist&gt;&#10;    &lt;properties&gt;&#10;        &lt;guid&gt;CFB4DA9C4A334912A9C5E5B71C711CE2&lt;/guid&gt;&#10;        &lt;description /&gt;&#10;        &lt;date&gt;10/11/2014 2:30:41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B1BDF64818A34235BA87A253FBBA4CC2&lt;/guid&gt;&#10;            &lt;repollguid&gt;D9FD39B39CE74C5AA4702826C9C9B3A8&lt;/repollguid&gt;&#10;            &lt;sourceid&gt;AB8EB953254B4E2BB7ED7D2516B23120&lt;/sourceid&gt;&#10;            &lt;questiontext&gt;Find the magnitude of the torque acting on the plate of side length d with respect to the axis passing through point E perpendicular to the page due to the forces each of magnitude F located at point A.&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555304E8EF2C4DDC8D34C0E049F40B0A&lt;/guid&gt;&#10;                    &lt;answertext&gt; &lt;/answertext&gt;&#10;                    &lt;valuetype&gt;-1&lt;/valuetype&gt;&#10;                &lt;/answer&gt;&#10;                &lt;answer&gt;&#10;                    &lt;guid&gt;C1A29E1C0D1941CBBA8BC14A88AEA058&lt;/guid&gt;&#10;                    &lt;answertext&gt; &lt;/answertext&gt;&#10;                    &lt;valuetype&gt;1&lt;/valuetype&gt;&#10;                &lt;/answer&gt;&#10;                &lt;answer&gt;&#10;                    &lt;guid&gt;F7C6D0FD6375427C98B0331242B39887&lt;/guid&gt;&#10;                    &lt;answertext&gt; &lt;/answertext&gt;&#10;                    &lt;valuetype&gt;-1&lt;/valuetype&gt;&#10;                &lt;/answer&gt;&#10;                &lt;answer&gt;&#10;                    &lt;guid&gt;41A0B2AF22A645CDAD8785696E648927&lt;/guid&gt;&#10;                    &lt;answertext&gt; &lt;/answertext&gt;&#10;                    &lt;valuetype&gt;-1&lt;/valuetype&gt;&#10;                &lt;/answer&gt;&#10;                &lt;answer&gt;&#10;                    &lt;guid&gt;7A88D7D35D3443D69D580B239E56A3B4&lt;/guid&gt;&#10;                    &lt;answertext&gt; &lt;/answertext&gt;&#10;                    &lt;valuetype&gt;-1&lt;/valuetype&gt;&#10;                &lt;/answer&gt;&#10;                &lt;answer&gt;&#10;                    &lt;guid&gt;BE57BBCAEA824B60B29F04AE3F7BF941&lt;/guid&gt;&#10;                    &lt;answertext&gt; &lt;/answertext&gt;&#10;                    &lt;valuetype&gt;-1&lt;/valuetype&gt;&#10;                &lt;/answer&gt;&#10;            &lt;/answers&gt;&#10;        &lt;/multichoice&gt;&#10;    &lt;/questions&gt;&#10;&lt;/questionlist&gt;"/>
  <p:tag name="HASRESULTS" val="False"/>
</p:tagLst>
</file>

<file path=ppt/tags/tag15.xml><?xml version="1.0" encoding="utf-8"?>
<p:tagLst xmlns:a="http://schemas.openxmlformats.org/drawingml/2006/main" xmlns:r="http://schemas.openxmlformats.org/officeDocument/2006/relationships" xmlns:p="http://schemas.openxmlformats.org/presentationml/2006/main">
  <p:tag name="ZEROBASED" val="False"/>
</p:tagLst>
</file>

<file path=ppt/tags/tag16.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17.xml><?xml version="1.0" encoding="utf-8"?>
<p:tagLst xmlns:a="http://schemas.openxmlformats.org/drawingml/2006/main" xmlns:r="http://schemas.openxmlformats.org/officeDocument/2006/relationships" xmlns:p="http://schemas.openxmlformats.org/presentationml/2006/main">
  <p:tag name="ISCAI" val="True"/>
  <p:tag name="TYPE" val="2"/>
</p:tagLst>
</file>

<file path=ppt/tags/tag18.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MultiChoiceSlide"/>
  <p:tag name="TPQUESTIONXML" val="﻿&lt;?xml version=&quot;1.0&quot; encoding=&quot;utf-8&quot;?&gt;&#10;&lt;questionlist&gt;&#10;    &lt;properties&gt;&#10;        &lt;guid&gt;CFB4DA9C4A334912A9C5E5B71C711CE2&lt;/guid&gt;&#10;        &lt;description /&gt;&#10;        &lt;date&gt;10/11/2014 2:30:41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CD60BDE070014169B1D73E0AF5CE427E&lt;/guid&gt;&#10;            &lt;repollguid&gt;D9FD39B39CE74C5AA4702826C9C9B3A8&lt;/repollguid&gt;&#10;            &lt;sourceid&gt;AB8EB953254B4E2BB7ED7D2516B23120&lt;/sourceid&gt;&#10;            &lt;questiontext&gt;Find the magnitude of the torque acting on the plate of side length d with respect to the axis passing through point E perpendicular to the page due to all of the forces depicted.&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555304E8EF2C4DDC8D34C0E049F40B0A&lt;/guid&gt;&#10;                    &lt;answertext&gt; &lt;/answertext&gt;&#10;                    &lt;valuetype&gt;-1&lt;/valuetype&gt;&#10;                &lt;/answer&gt;&#10;                &lt;answer&gt;&#10;                    &lt;guid&gt;C1A29E1C0D1941CBBA8BC14A88AEA058&lt;/guid&gt;&#10;                    &lt;answertext&gt; &lt;/answertext&gt;&#10;                    &lt;valuetype&gt;-1&lt;/valuetype&gt;&#10;                &lt;/answer&gt;&#10;                &lt;answer&gt;&#10;                    &lt;guid&gt;F7C6D0FD6375427C98B0331242B39887&lt;/guid&gt;&#10;                    &lt;answertext&gt; &lt;/answertext&gt;&#10;                    &lt;valuetype&gt;-1&lt;/valuetype&gt;&#10;                &lt;/answer&gt;&#10;                &lt;answer&gt;&#10;                    &lt;guid&gt;41A0B2AF22A645CDAD8785696E648927&lt;/guid&gt;&#10;                    &lt;answertext&gt; &lt;/answertext&gt;&#10;                    &lt;valuetype&gt;-1&lt;/valuetype&gt;&#10;                &lt;/answer&gt;&#10;                &lt;answer&gt;&#10;                    &lt;guid&gt;7A88D7D35D3443D69D580B239E56A3B4&lt;/guid&gt;&#10;                    &lt;answertext&gt; &lt;/answertext&gt;&#10;                    &lt;valuetype&gt;1&lt;/valuetype&gt;&#10;                &lt;/answer&gt;&#10;                &lt;answer&gt;&#10;                    &lt;guid&gt;BE57BBCAEA824B60B29F04AE3F7BF941&lt;/guid&gt;&#10;                    &lt;answertext&gt; &lt;/answertext&gt;&#10;                    &lt;valuetype&gt;-1&lt;/valuetype&gt;&#10;                &lt;/answer&gt;&#10;            &lt;/answers&gt;&#10;        &lt;/multichoice&gt;&#10;    &lt;/questions&gt;&#10;&lt;/questionlist&gt;"/>
  <p:tag name="HASRESULTS" val="False"/>
</p:tagLst>
</file>

<file path=ppt/tags/tag19.xml><?xml version="1.0" encoding="utf-8"?>
<p:tagLst xmlns:a="http://schemas.openxmlformats.org/drawingml/2006/main" xmlns:r="http://schemas.openxmlformats.org/officeDocument/2006/relationships" xmlns:p="http://schemas.openxmlformats.org/presentationml/2006/main">
  <p:tag name="ZEROBASED" val="False"/>
</p:tagLst>
</file>

<file path=ppt/tags/tag2.xml><?xml version="1.0" encoding="utf-8"?>
<p:tagLst xmlns:a="http://schemas.openxmlformats.org/drawingml/2006/main" xmlns:r="http://schemas.openxmlformats.org/officeDocument/2006/relationships" xmlns:p="http://schemas.openxmlformats.org/presentationml/2006/main">
  <p:tag name="HASRESULTS" val="False"/>
  <p:tag name="LIVECHARTING" val="False"/>
  <p:tag name="AUTOOPENPOLL" val="True"/>
  <p:tag name="AUTOFORMATCHART" val="True"/>
  <p:tag name="TYPE" val="MultiChoiceSlide"/>
  <p:tag name="TPQUESTIONXML" val="﻿&lt;?xml version=&quot;1.0&quot; encoding=&quot;utf-8&quot;?&gt;&#10;&lt;questionlist&gt;&#10;    &lt;properties&gt;&#10;        &lt;guid&gt;CFB4DA9C4A334912A9C5E5B71C711CE2&lt;/guid&gt;&#10;        &lt;description /&gt;&#10;        &lt;date&gt;10/11/2014 2:30:41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2352FC4D4FAD44819659685302D0D927&lt;/guid&gt;&#10;            &lt;repollguid&gt;D9FD39B39CE74C5AA4702826C9C9B3A8&lt;/repollguid&gt;&#10;            &lt;sourceid&gt;AB8EB953254B4E2BB7ED7D2516B23120&lt;/sourceid&gt;&#10;            &lt;questiontext&gt;Find the magnitude of the torque acting on the plate of side length d with respect to the axis passing through point A perpendicular to the page due to the force F located at point G. &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555304E8EF2C4DDC8D34C0E049F40B0A&lt;/guid&gt;&#10;                    &lt;answertext&gt;0&lt;/answertext&gt;&#10;                    &lt;valuetype&gt;-1&lt;/valuetype&gt;&#10;                &lt;/answer&gt;&#10;                &lt;answer&gt;&#10;                    &lt;guid&gt;C1A29E1C0D1941CBBA8BC14A88AEA058&lt;/guid&gt;&#10;                    &lt;answertext&gt;Fd/2&lt;/answertext&gt;&#10;                    &lt;valuetype&gt;1&lt;/valuetype&gt;&#10;                &lt;/answer&gt;&#10;                &lt;answer&gt;&#10;                    &lt;guid&gt;F7C6D0FD6375427C98B0331242B39887&lt;/guid&gt;&#10;                    &lt;answertext&gt;Fd&lt;/answertext&gt;&#10;                    &lt;valuetype&gt;-1&lt;/valuetype&gt;&#10;                &lt;/answer&gt;&#10;                &lt;answer&gt;&#10;                    &lt;guid&gt;41A0B2AF22A645CDAD8785696E648927&lt;/guid&gt;&#10;                    &lt;answertext&gt;2Fd&lt;/answertext&gt;&#10;                    &lt;valuetype&gt;-1&lt;/valuetype&gt;&#10;                &lt;/answer&gt;&#10;                &lt;answer&gt;&#10;                    &lt;guid&gt;7A88D7D35D3443D69D580B239E56A3B4&lt;/guid&gt;&#10;                    &lt;answertext&gt;4Fd&lt;/answertext&gt;&#10;                    &lt;valuetype&gt;-1&lt;/valuetype&gt;&#10;                &lt;/answer&gt;&#10;                &lt;answer&gt;&#10;                    &lt;guid&gt;F8AD405ECAFB40BB96689994B4802515&lt;/guid&gt;&#10;                    &lt;answertext&gt;Fd2&lt;/answertext&gt;&#10;                    &lt;valuetype&gt;-1&lt;/valuetype&gt;&#10;                &lt;/answer&gt;&#10;            &lt;/answers&gt;&#10;        &lt;/multichoice&gt;&#10;    &lt;/questions&gt;&#10;&lt;/questionlist&gt;"/>
</p:tagLst>
</file>

<file path=ppt/tags/tag20.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21.xml><?xml version="1.0" encoding="utf-8"?>
<p:tagLst xmlns:a="http://schemas.openxmlformats.org/drawingml/2006/main" xmlns:r="http://schemas.openxmlformats.org/officeDocument/2006/relationships" xmlns:p="http://schemas.openxmlformats.org/presentationml/2006/main">
  <p:tag name="ISCAI" val="True"/>
  <p:tag name="TYPE" val="2"/>
</p:tagLst>
</file>

<file path=ppt/tags/tag22.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HASRESULTS" val="False"/>
  <p:tag name="TYPE" val="MultiChoiceSlide"/>
  <p:tag name="TPQUESTIONXML" val="﻿&lt;?xml version=&quot;1.0&quot; encoding=&quot;utf-8&quot;?&gt;&#10;&lt;questionlist&gt;&#10;    &lt;properties&gt;&#10;        &lt;guid&gt;5E791107AC09422EB82F77B8C7EED1E6&lt;/guid&gt;&#10;        &lt;description /&gt;&#10;        &lt;date&gt;10/11/2014 4:06:46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5A95649B8B65468BBD723C4AE70293AF&lt;/guid&gt;&#10;            &lt;repollguid&gt;04259E3645464202B590925D0DCE419F&lt;/repollguid&gt;&#10;            &lt;sourceid&gt;2514DA891BE34C4684CCB48453F9EA1C&lt;/sourceid&gt;&#10;            &lt;questiontext&gt;If we assume the pulley in the figure has mass, then when the system is set into motion, the tensions in the rope on the left and right sides of the pulley are equal.&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11E5EB4478064AC5B2CB4564E9A2A1E8&lt;/guid&gt;&#10;                    &lt;answertext&gt;True&lt;/answertext&gt;&#10;                    &lt;valuetype&gt;-1&lt;/valuetype&gt;&#10;                &lt;/answer&gt;&#10;                &lt;answer&gt;&#10;                    &lt;guid&gt;87D08F28E48545E2A1B1955E4E895EDE&lt;/guid&gt;&#10;                    &lt;answertext&gt;False&lt;/answertext&gt;&#10;                    &lt;valuetype&gt;-1&lt;/valuetype&gt;&#10;                &lt;/answer&gt;&#10;                &lt;answer&gt;&#10;                    &lt;guid&gt;3638C7EA8A6F43BE99C4087009A51AAF&lt;/guid&gt;&#10;                    &lt;answertext&gt;It depends on the acceleration&lt;/answertext&gt;&#10;                    &lt;valuetype&gt;1&lt;/valuetype&gt;&#10;                &lt;/answer&gt;&#10;            &lt;/answers&gt;&#10;        &lt;/multichoice&gt;&#10;    &lt;/questions&gt;&#10;&lt;/questionlist&gt;"/>
</p:tagLst>
</file>

<file path=ppt/tags/tag23.xml><?xml version="1.0" encoding="utf-8"?>
<p:tagLst xmlns:a="http://schemas.openxmlformats.org/drawingml/2006/main" xmlns:r="http://schemas.openxmlformats.org/officeDocument/2006/relationships" xmlns:p="http://schemas.openxmlformats.org/presentationml/2006/main">
  <p:tag name="ZEROBASED" val="False"/>
</p:tagLst>
</file>

<file path=ppt/tags/tag24.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25.xml><?xml version="1.0" encoding="utf-8"?>
<p:tagLst xmlns:a="http://schemas.openxmlformats.org/drawingml/2006/main" xmlns:r="http://schemas.openxmlformats.org/officeDocument/2006/relationships" xmlns:p="http://schemas.openxmlformats.org/presentationml/2006/main">
  <p:tag name="ISCAI" val="True"/>
  <p:tag name="TYPE" val="0"/>
</p:tagLst>
</file>

<file path=ppt/tags/tag26.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MultiChoiceSlide"/>
  <p:tag name="TPQUESTIONXML" val="﻿&lt;?xml version=&quot;1.0&quot; encoding=&quot;utf-8&quot;?&gt;&#10;&lt;questionlist&gt;&#10;    &lt;properties&gt;&#10;        &lt;guid&gt;9E2A7F172D9C4258A84CAD1792D42EB5&lt;/guid&gt;&#10;        &lt;description /&gt;&#10;        &lt;date&gt;10/11/2014 4:01:27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78B2EE70C5CB43EB834B53BCBE9CE6DA&lt;/guid&gt;&#10;            &lt;repollguid&gt;66488CC6CE2E42BDBA5CECE4BAB03053&lt;/repollguid&gt;&#10;            &lt;sourceid&gt;35121959ABE14950987E1CE136C6C4DA&lt;/sourceid&gt;&#10;            &lt;questiontext&gt;When the system, shown in the diagram, is released from rest, the magnitude of the acceleration of each block is g/3. The masses of the blocks are m and 3m, the radius of the pulley is r. There is no slipping between the pulley and the light string that connects the blocks. Find the moment of inertia of the pulley.&lt;/questiontext&gt;&#10;            &lt;showresults&gt;True&lt;/showresults&gt;&#10;            &lt;responsegrid&gt;0&lt;/responsegrid&gt;&#10;            &lt;countdowntimer&gt;False&lt;/countdowntimer&gt;&#10;            &lt;countdowntime&gt;30&lt;/countdowntime&gt;&#10;            &lt;correctvalue&gt;1&lt;/correctvalue&gt;&#10;            &lt;incorrectvalue&gt;0&lt;/incorrectvalue&gt;&#10;            &lt;responselimit&gt;1&lt;/responselimit&gt;&#10;            &lt;bulletstyle&gt;2&lt;/bulletstyle&gt;&#10;            &lt;correctanswerindicator&gt;True&lt;/correctanswerindicator&gt;&#10;            &lt;answers&gt;&#10;                &lt;answer&gt;&#10;                    &lt;guid&gt;127D3B8035C7497DA3FE6CEFB1A7B65B&lt;/guid&gt;&#10;                    &lt;answertext&gt;Enter Answer Text&lt;/answertext&gt;&#10;                    &lt;valuetype&gt;0&lt;/valuetype&gt;&#10;                &lt;/answer&gt;&#10;            &lt;/answers&gt;&#10;        &lt;/multichoice&gt;&#10;    &lt;/questions&gt;&#10;&lt;/questionlist&gt;"/>
  <p:tag name="HASRESULTS" val="False"/>
</p:tagLst>
</file>

<file path=ppt/tags/tag27.xml><?xml version="1.0" encoding="utf-8"?>
<p:tagLst xmlns:a="http://schemas.openxmlformats.org/drawingml/2006/main" xmlns:r="http://schemas.openxmlformats.org/officeDocument/2006/relationships" xmlns:p="http://schemas.openxmlformats.org/presentationml/2006/main">
  <p:tag name="ZEROBASED" val="False"/>
</p:tagLst>
</file>

<file path=ppt/tags/tag28.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3.xml><?xml version="1.0" encoding="utf-8"?>
<p:tagLst xmlns:a="http://schemas.openxmlformats.org/drawingml/2006/main" xmlns:r="http://schemas.openxmlformats.org/officeDocument/2006/relationships" xmlns:p="http://schemas.openxmlformats.org/presentationml/2006/main">
  <p:tag name="ZEROBASED" val="False"/>
</p:tagLst>
</file>

<file path=ppt/tags/tag4.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5.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ags/tag6.xml><?xml version="1.0" encoding="utf-8"?>
<p:tagLst xmlns:a="http://schemas.openxmlformats.org/drawingml/2006/main" xmlns:r="http://schemas.openxmlformats.org/officeDocument/2006/relationships" xmlns:p="http://schemas.openxmlformats.org/presentationml/2006/main">
  <p:tag name="LIVECHARTING" val="False"/>
  <p:tag name="AUTOOPENPOLL" val="True"/>
  <p:tag name="AUTOFORMATCHART" val="True"/>
  <p:tag name="TYPE" val="MultiChoiceSlide"/>
  <p:tag name="TPQUESTIONXML" val="﻿&lt;?xml version=&quot;1.0&quot; encoding=&quot;utf-8&quot;?&gt;&#10;&lt;questionlist&gt;&#10;    &lt;properties&gt;&#10;        &lt;guid&gt;CFB4DA9C4A334912A9C5E5B71C711CE2&lt;/guid&gt;&#10;        &lt;description /&gt;&#10;        &lt;date&gt;10/11/2014 2:30:41 PM&lt;/date&gt;&#10;    &lt;/properties&gt;&#10;    &lt;questionlisttemplate&gt;&#10;        &lt;correctvalue&gt;1&lt;/correctvalue&gt;&#10;        &lt;incorrectvalue&gt;0&lt;/incorrectvalue&gt;&#10;        &lt;questiontype&gt;1&lt;/questiontype&gt;&#10;        &lt;numberofchoices&gt;4&lt;/numberofchoices&gt;&#10;        &lt;bulletstyle&gt;2&lt;/bulletstyle&gt;&#10;        &lt;questionfont&gt;Verdana&lt;/questionfont&gt;&#10;        &lt;questionfontsize&gt;12&lt;/questionfontsize&gt;&#10;        &lt;answerfont&gt;Verdana&lt;/answerfont&gt;&#10;        &lt;answerfontsize&gt;12&lt;/answerfontsize&gt;&#10;        &lt;showresults&gt;True&lt;/showresults&gt;&#10;        &lt;countdowntime&gt;30&lt;/countdowntime&gt;&#10;        &lt;responsegrid&gt;0&lt;/responsegrid&gt;&#10;    &lt;/questionlisttemplate&gt;&#10;    &lt;questions&gt;&#10;        &lt;multichoice&gt;&#10;            &lt;guid&gt;3FDC27ED36EB486A8B54023BDA816C57&lt;/guid&gt;&#10;            &lt;repollguid&gt;D9FD39B39CE74C5AA4702826C9C9B3A8&lt;/repollguid&gt;&#10;            &lt;sourceid&gt;AB8EB953254B4E2BB7ED7D2516B23120&lt;/sourceid&gt;&#10;            &lt;questiontext&gt;Find the magnitude of the torque acting on the plate of side length d with respect to the axis passing through point A perpendicular to the page due to the two forces of magnitude F each located at point A. &lt;/questiontext&gt;&#10;            &lt;showresults&gt;True&lt;/showresults&gt;&#10;            &lt;responsegrid&gt;0&lt;/responsegrid&gt;&#10;            &lt;countdowntimer&gt;False&lt;/countdowntimer&gt;&#10;            &lt;countdowntime&gt;30&lt;/countdowntime&gt;&#10;            &lt;correctvalue&gt;5&lt;/correctvalue&gt;&#10;            &lt;incorrectvalue&gt;0&lt;/incorrectvalue&gt;&#10;            &lt;responselimit&gt;1&lt;/responselimit&gt;&#10;            &lt;bulletstyle&gt;2&lt;/bulletstyle&gt;&#10;            &lt;correctanswerindicator&gt;True&lt;/correctanswerindicator&gt;&#10;            &lt;answers&gt;&#10;                &lt;answer&gt;&#10;                    &lt;guid&gt;555304E8EF2C4DDC8D34C0E049F40B0A&lt;/guid&gt;&#10;                    &lt;answertext&gt;0&lt;/answertext&gt;&#10;                    &lt;valuetype&gt;1&lt;/valuetype&gt;&#10;                &lt;/answer&gt;&#10;                &lt;answer&gt;&#10;                    &lt;guid&gt;C1A29E1C0D1941CBBA8BC14A88AEA058&lt;/guid&gt;&#10;                    &lt;answertext&gt;Fd/2&lt;/answertext&gt;&#10;                    &lt;valuetype&gt;-1&lt;/valuetype&gt;&#10;                &lt;/answer&gt;&#10;                &lt;answer&gt;&#10;                    &lt;guid&gt;F7C6D0FD6375427C98B0331242B39887&lt;/guid&gt;&#10;                    &lt;answertext&gt;Fd&lt;/answertext&gt;&#10;                    &lt;valuetype&gt;-1&lt;/valuetype&gt;&#10;                &lt;/answer&gt;&#10;                &lt;answer&gt;&#10;                    &lt;guid&gt;41A0B2AF22A645CDAD8785696E648927&lt;/guid&gt;&#10;                    &lt;answertext&gt;2Fd&lt;/answertext&gt;&#10;                    &lt;valuetype&gt;-1&lt;/valuetype&gt;&#10;                &lt;/answer&gt;&#10;                &lt;answer&gt;&#10;                    &lt;guid&gt;7A88D7D35D3443D69D580B239E56A3B4&lt;/guid&gt;&#10;                    &lt;answertext&gt;4Fd&lt;/answertext&gt;&#10;                    &lt;valuetype&gt;-1&lt;/valuetype&gt;&#10;                &lt;/answer&gt;&#10;                &lt;answer&gt;&#10;                    &lt;guid&gt;7806B5FA7B8E415FA86C38AE7723E23A&lt;/guid&gt;&#10;                    &lt;answertext&gt;Fd2&lt;/answertext&gt;&#10;                    &lt;valuetype&gt;-1&lt;/valuetype&gt;&#10;                &lt;/answer&gt;&#10;            &lt;/answers&gt;&#10;        &lt;/multichoice&gt;&#10;    &lt;/questions&gt;&#10;&lt;/questionlist&gt;"/>
  <p:tag name="HASRESULTS" val="False"/>
</p:tagLst>
</file>

<file path=ppt/tags/tag7.xml><?xml version="1.0" encoding="utf-8"?>
<p:tagLst xmlns:a="http://schemas.openxmlformats.org/drawingml/2006/main" xmlns:r="http://schemas.openxmlformats.org/officeDocument/2006/relationships" xmlns:p="http://schemas.openxmlformats.org/presentationml/2006/main">
  <p:tag name="ZEROBASED" val="False"/>
</p:tagLst>
</file>

<file path=ppt/tags/tag8.xml><?xml version="1.0" encoding="utf-8"?>
<p:tagLst xmlns:a="http://schemas.openxmlformats.org/drawingml/2006/main" xmlns:r="http://schemas.openxmlformats.org/officeDocument/2006/relationships" xmlns:p="http://schemas.openxmlformats.org/presentationml/2006/main">
  <p:tag name="TYPE" val="0"/>
  <p:tag name="COLORTYPE" val="SCHEME"/>
  <p:tag name="DEFINEDCOLORS" val="3,6,10,45,32,50,13,4,9,55,1"/>
  <p:tag name="NUMBERFORMAT" val="0"/>
  <p:tag name="LABELFORMAT" val="0"/>
</p:tagLst>
</file>

<file path=ppt/tags/tag9.xml><?xml version="1.0" encoding="utf-8"?>
<p:tagLst xmlns:a="http://schemas.openxmlformats.org/drawingml/2006/main" xmlns:r="http://schemas.openxmlformats.org/officeDocument/2006/relationships" xmlns:p="http://schemas.openxmlformats.org/presentationml/2006/main">
  <p:tag name="ISCAI" val="True"/>
  <p:tag name="TYPE" val="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1233</TotalTime>
  <Words>402</Words>
  <Application>Microsoft Office PowerPoint</Application>
  <PresentationFormat>On-screen Show (4:3)</PresentationFormat>
  <Paragraphs>79</Paragraphs>
  <Slides>7</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9" baseType="lpstr">
      <vt:lpstr>Office Theme</vt:lpstr>
      <vt:lpstr>Chart</vt:lpstr>
      <vt:lpstr>Find the magnitude of the torque acting on the plate of side length d with respect to the axis passing through point A perpendicular to the page due to the force F located at point G. </vt:lpstr>
      <vt:lpstr>Find the magnitude of the torque acting on the plate of side length d with respect to the axis passing through point A perpendicular to the page due to the two forces of magnitude F each located at point A. </vt:lpstr>
      <vt:lpstr>Find the magnitude of the torque acting on the plate of side length d with respect to the axis passing through point A perpendicular to the page due to the force F located at point K. </vt:lpstr>
      <vt:lpstr>Find the magnitude of the torque acting on the plate of side length d with respect to the axis passing through point E perpendicular to the page due to the forces each of magnitude F located at point A.</vt:lpstr>
      <vt:lpstr>Find the magnitude of the torque acting on the plate of side length d with respect to the axis passing through point E perpendicular to the page due to all of the forces depicted.</vt:lpstr>
      <vt:lpstr>If we assume the pulley in the figure has mass, then when the system is set into motion, the tensions in the rope on the left and right sides of the pulley are equal.</vt:lpstr>
      <vt:lpstr>When the system, shown in the diagram, is released from rest, the magnitude of the acceleration of each block is g/3. The masses of the blocks are m and 3m, the radius of the pulley is r. There is no slipping between the pulley and the light string that connects the blocks. Find the moment of inertia of the pulley.</vt:lpstr>
    </vt:vector>
  </TitlesOfParts>
  <Company>SE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Karl H. Frinkle</dc:creator>
  <cp:lastModifiedBy>Karl H. Frinkle</cp:lastModifiedBy>
  <cp:revision>31</cp:revision>
  <dcterms:created xsi:type="dcterms:W3CDTF">2014-10-11T00:17:35Z</dcterms:created>
  <dcterms:modified xsi:type="dcterms:W3CDTF">2014-10-13T14:18:10Z</dcterms:modified>
</cp:coreProperties>
</file>