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4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582952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403738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644498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94560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21980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4000CD-8E80-4944-9EAC-EC316EC05F9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08496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4000CD-8E80-4944-9EAC-EC316EC05F9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424029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4000CD-8E80-4944-9EAC-EC316EC05F9D}" type="datetimeFigureOut">
              <a:rPr lang="en-US" smtClean="0"/>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182146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4000CD-8E80-4944-9EAC-EC316EC05F9D}" type="datetimeFigureOut">
              <a:rPr lang="en-US" smtClean="0"/>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75253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000CD-8E80-4944-9EAC-EC316EC05F9D}" type="datetimeFigureOut">
              <a:rPr lang="en-US" smtClean="0"/>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328897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000CD-8E80-4944-9EAC-EC316EC05F9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389128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000CD-8E80-4944-9EAC-EC316EC05F9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A2D18-C5D5-4DF9-86E5-276060606D27}" type="slidenum">
              <a:rPr lang="en-US" smtClean="0"/>
              <a:t>‹#›</a:t>
            </a:fld>
            <a:endParaRPr lang="en-US"/>
          </a:p>
        </p:txBody>
      </p:sp>
    </p:spTree>
    <p:extLst>
      <p:ext uri="{BB962C8B-B14F-4D97-AF65-F5344CB8AC3E}">
        <p14:creationId xmlns:p14="http://schemas.microsoft.com/office/powerpoint/2010/main" val="2436795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000CD-8E80-4944-9EAC-EC316EC05F9D}" type="datetimeFigureOut">
              <a:rPr lang="en-US" smtClean="0"/>
              <a:t>10/20/2014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A2D18-C5D5-4DF9-86E5-276060606D27}" type="slidenum">
              <a:rPr lang="en-US" smtClean="0"/>
              <a:t>‹#›</a:t>
            </a:fld>
            <a:endParaRPr lang="en-US"/>
          </a:p>
        </p:txBody>
      </p:sp>
    </p:spTree>
    <p:extLst>
      <p:ext uri="{BB962C8B-B14F-4D97-AF65-F5344CB8AC3E}">
        <p14:creationId xmlns:p14="http://schemas.microsoft.com/office/powerpoint/2010/main" val="3665885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3.xml"/><Relationship Id="rId7" Type="http://schemas.openxmlformats.org/officeDocument/2006/relationships/image" Target="../media/image2.png"/><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4.png"/><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4.png"/><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13.xml"/><Relationship Id="rId7" Type="http://schemas.openxmlformats.org/officeDocument/2006/relationships/oleObject" Target="../embeddings/oleObject5.bin"/><Relationship Id="rId2" Type="http://schemas.openxmlformats.org/officeDocument/2006/relationships/tags" Target="../tags/tag12.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15.xml"/><Relationship Id="rId4" Type="http://schemas.openxmlformats.org/officeDocument/2006/relationships/tags" Target="../tags/tag14.xml"/><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17.xml"/><Relationship Id="rId7" Type="http://schemas.openxmlformats.org/officeDocument/2006/relationships/image" Target="../media/image10.png"/><Relationship Id="rId2" Type="http://schemas.openxmlformats.org/officeDocument/2006/relationships/tags" Target="../tags/tag16.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19.xml"/><Relationship Id="rId4" Type="http://schemas.openxmlformats.org/officeDocument/2006/relationships/tags" Target="../tags/tag18.xml"/><Relationship Id="rId9" Type="http://schemas.openxmlformats.org/officeDocument/2006/relationships/image" Target="../media/image9.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1.xml"/><Relationship Id="rId7" Type="http://schemas.openxmlformats.org/officeDocument/2006/relationships/image" Target="../media/image10.png"/><Relationship Id="rId2" Type="http://schemas.openxmlformats.org/officeDocument/2006/relationships/tags" Target="../tags/tag20.xml"/><Relationship Id="rId1" Type="http://schemas.openxmlformats.org/officeDocument/2006/relationships/vmlDrawing" Target="../drawings/vmlDrawing7.vml"/><Relationship Id="rId6" Type="http://schemas.openxmlformats.org/officeDocument/2006/relationships/slideLayout" Target="../slideLayouts/slideLayout12.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K1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457200"/>
            <a:ext cx="6267450" cy="5133975"/>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76200" y="274638"/>
            <a:ext cx="4724400" cy="3306762"/>
          </a:xfrm>
        </p:spPr>
        <p:txBody>
          <a:bodyPr>
            <a:noAutofit/>
          </a:bodyPr>
          <a:lstStyle/>
          <a:p>
            <a:pPr algn="l"/>
            <a:r>
              <a:rPr lang="en-US" sz="3200" dirty="0" smtClean="0"/>
              <a:t>Rank the magnitudes of angular momenta of particles labeled A-G relative to the axis passing through point O. All particles have equal masses and speeds</a:t>
            </a:r>
            <a:endParaRPr lang="en-US" sz="3200" dirty="0"/>
          </a:p>
        </p:txBody>
      </p:sp>
      <p:sp>
        <p:nvSpPr>
          <p:cNvPr id="3" name="TPAnswers"/>
          <p:cNvSpPr>
            <a:spLocks noGrp="1"/>
          </p:cNvSpPr>
          <p:nvPr>
            <p:ph type="body" idx="1"/>
            <p:custDataLst>
              <p:tags r:id="rId3"/>
            </p:custDataLst>
          </p:nvPr>
        </p:nvSpPr>
        <p:spPr>
          <a:xfrm>
            <a:off x="76200" y="3733800"/>
            <a:ext cx="5181600" cy="2971800"/>
          </a:xfrm>
        </p:spPr>
        <p:txBody>
          <a:bodyPr/>
          <a:lstStyle/>
          <a:p>
            <a:pPr marL="514350" indent="-514350">
              <a:buFont typeface="Arial" pitchFamily="34" charset="0"/>
              <a:buAutoNum type="alphaUcPeriod"/>
            </a:pPr>
            <a:r>
              <a:rPr lang="en-US" dirty="0" smtClean="0"/>
              <a:t>L</a:t>
            </a:r>
            <a:r>
              <a:rPr lang="en-US" baseline="-25000" dirty="0" smtClean="0"/>
              <a:t>B</a:t>
            </a:r>
            <a:r>
              <a:rPr lang="en-US" dirty="0" smtClean="0"/>
              <a:t>&gt;L</a:t>
            </a:r>
            <a:r>
              <a:rPr lang="en-US" baseline="-25000" dirty="0" smtClean="0"/>
              <a:t>A</a:t>
            </a:r>
            <a:r>
              <a:rPr lang="en-US" dirty="0" smtClean="0"/>
              <a:t>=L</a:t>
            </a:r>
            <a:r>
              <a:rPr lang="en-US" baseline="-25000" dirty="0" smtClean="0"/>
              <a:t>F</a:t>
            </a:r>
            <a:r>
              <a:rPr lang="en-US" dirty="0" smtClean="0"/>
              <a:t>=L</a:t>
            </a:r>
            <a:r>
              <a:rPr lang="en-US" baseline="-25000" dirty="0" smtClean="0"/>
              <a:t>G</a:t>
            </a:r>
            <a:r>
              <a:rPr lang="en-US" dirty="0" smtClean="0"/>
              <a:t>&gt;L</a:t>
            </a:r>
            <a:r>
              <a:rPr lang="en-US" baseline="-25000" dirty="0" smtClean="0"/>
              <a:t>E</a:t>
            </a:r>
            <a:r>
              <a:rPr lang="en-US" dirty="0" smtClean="0"/>
              <a:t>&gt;L</a:t>
            </a:r>
            <a:r>
              <a:rPr lang="en-US" baseline="-25000" dirty="0" smtClean="0"/>
              <a:t>C</a:t>
            </a:r>
            <a:r>
              <a:rPr lang="en-US" dirty="0" smtClean="0"/>
              <a:t>&gt;L</a:t>
            </a:r>
            <a:r>
              <a:rPr lang="en-US" baseline="-25000" dirty="0" smtClean="0"/>
              <a:t>D</a:t>
            </a:r>
          </a:p>
          <a:p>
            <a:pPr marL="514350" indent="-514350">
              <a:buFont typeface="Arial" pitchFamily="34" charset="0"/>
              <a:buAutoNum type="alphaUcPeriod"/>
            </a:pPr>
            <a:r>
              <a:rPr lang="en-US" dirty="0" smtClean="0"/>
              <a:t>L</a:t>
            </a:r>
            <a:r>
              <a:rPr lang="en-US" baseline="-25000" dirty="0" smtClean="0"/>
              <a:t>C</a:t>
            </a:r>
            <a:r>
              <a:rPr lang="en-US" dirty="0" smtClean="0"/>
              <a:t>=L</a:t>
            </a:r>
            <a:r>
              <a:rPr lang="en-US" baseline="-25000" dirty="0" smtClean="0"/>
              <a:t>B</a:t>
            </a:r>
            <a:r>
              <a:rPr lang="en-US" dirty="0" smtClean="0"/>
              <a:t>=L</a:t>
            </a:r>
            <a:r>
              <a:rPr lang="en-US" baseline="-25000" dirty="0" smtClean="0"/>
              <a:t>A</a:t>
            </a:r>
            <a:r>
              <a:rPr lang="en-US" dirty="0" smtClean="0"/>
              <a:t>=L</a:t>
            </a:r>
            <a:r>
              <a:rPr lang="en-US" baseline="-25000" dirty="0" smtClean="0"/>
              <a:t>D</a:t>
            </a:r>
            <a:r>
              <a:rPr lang="en-US" dirty="0" smtClean="0"/>
              <a:t>&gt;L</a:t>
            </a:r>
            <a:r>
              <a:rPr lang="en-US" baseline="-25000" dirty="0" smtClean="0"/>
              <a:t>E</a:t>
            </a:r>
            <a:r>
              <a:rPr lang="en-US" dirty="0" smtClean="0"/>
              <a:t>=L</a:t>
            </a:r>
            <a:r>
              <a:rPr lang="en-US" baseline="-25000" dirty="0" smtClean="0"/>
              <a:t>F</a:t>
            </a:r>
            <a:r>
              <a:rPr lang="en-US" dirty="0" smtClean="0"/>
              <a:t>&gt;L</a:t>
            </a:r>
            <a:r>
              <a:rPr lang="en-US" baseline="-25000" dirty="0" smtClean="0"/>
              <a:t>G</a:t>
            </a:r>
          </a:p>
          <a:p>
            <a:pPr marL="514350" indent="-514350">
              <a:buFont typeface="Arial" pitchFamily="34" charset="0"/>
              <a:buAutoNum type="alphaUcPeriod"/>
            </a:pPr>
            <a:r>
              <a:rPr lang="en-US" dirty="0" smtClean="0"/>
              <a:t>L</a:t>
            </a:r>
            <a:r>
              <a:rPr lang="en-US" baseline="-25000" dirty="0" smtClean="0"/>
              <a:t>A</a:t>
            </a:r>
            <a:r>
              <a:rPr lang="en-US" dirty="0" smtClean="0"/>
              <a:t>&gt;L</a:t>
            </a:r>
            <a:r>
              <a:rPr lang="en-US" baseline="-25000" dirty="0" smtClean="0"/>
              <a:t>B</a:t>
            </a:r>
            <a:r>
              <a:rPr lang="en-US" dirty="0" smtClean="0"/>
              <a:t>=L</a:t>
            </a:r>
            <a:r>
              <a:rPr lang="en-US" baseline="-25000" dirty="0" smtClean="0"/>
              <a:t>C</a:t>
            </a:r>
            <a:r>
              <a:rPr lang="en-US" dirty="0" smtClean="0"/>
              <a:t>=L</a:t>
            </a:r>
            <a:r>
              <a:rPr lang="en-US" baseline="-25000" dirty="0" smtClean="0"/>
              <a:t>D</a:t>
            </a:r>
            <a:r>
              <a:rPr lang="en-US" dirty="0" smtClean="0"/>
              <a:t>&gt;L</a:t>
            </a:r>
            <a:r>
              <a:rPr lang="en-US" baseline="-25000" dirty="0" smtClean="0"/>
              <a:t>E</a:t>
            </a:r>
            <a:r>
              <a:rPr lang="en-US" dirty="0" smtClean="0"/>
              <a:t>&gt;L</a:t>
            </a:r>
            <a:r>
              <a:rPr lang="en-US" baseline="-25000" dirty="0" smtClean="0"/>
              <a:t>F</a:t>
            </a:r>
            <a:r>
              <a:rPr lang="en-US" dirty="0" smtClean="0"/>
              <a:t>&gt;L</a:t>
            </a:r>
            <a:r>
              <a:rPr lang="en-US" baseline="-25000" dirty="0" smtClean="0"/>
              <a:t>G</a:t>
            </a:r>
          </a:p>
          <a:p>
            <a:pPr marL="514350" indent="-514350">
              <a:buFont typeface="Arial" pitchFamily="34" charset="0"/>
              <a:buAutoNum type="alphaUcPeriod"/>
            </a:pPr>
            <a:r>
              <a:rPr lang="en-US" dirty="0" smtClean="0"/>
              <a:t>L</a:t>
            </a:r>
            <a:r>
              <a:rPr lang="en-US" baseline="-25000" dirty="0" smtClean="0"/>
              <a:t>B</a:t>
            </a:r>
            <a:r>
              <a:rPr lang="en-US" dirty="0" smtClean="0"/>
              <a:t>&gt;L</a:t>
            </a:r>
            <a:r>
              <a:rPr lang="en-US" baseline="-25000" dirty="0" smtClean="0"/>
              <a:t>A</a:t>
            </a:r>
            <a:r>
              <a:rPr lang="en-US" dirty="0" smtClean="0"/>
              <a:t>=L</a:t>
            </a:r>
            <a:r>
              <a:rPr lang="en-US" baseline="-25000" dirty="0" smtClean="0"/>
              <a:t>C</a:t>
            </a:r>
            <a:r>
              <a:rPr lang="en-US" dirty="0" smtClean="0"/>
              <a:t>=L</a:t>
            </a:r>
            <a:r>
              <a:rPr lang="en-US" baseline="-25000" dirty="0" smtClean="0"/>
              <a:t>D</a:t>
            </a:r>
            <a:r>
              <a:rPr lang="en-US" dirty="0" smtClean="0"/>
              <a:t>&gt;L</a:t>
            </a:r>
            <a:r>
              <a:rPr lang="en-US" baseline="-25000" dirty="0" smtClean="0"/>
              <a:t>E</a:t>
            </a:r>
            <a:r>
              <a:rPr lang="en-US" dirty="0" smtClean="0"/>
              <a:t>&gt;L</a:t>
            </a:r>
            <a:r>
              <a:rPr lang="en-US" baseline="-25000" dirty="0" smtClean="0"/>
              <a:t>F</a:t>
            </a:r>
            <a:r>
              <a:rPr lang="en-US" dirty="0" smtClean="0"/>
              <a:t>&gt;L</a:t>
            </a:r>
            <a:r>
              <a:rPr lang="en-US" baseline="-25000" dirty="0" smtClean="0"/>
              <a:t>G</a:t>
            </a:r>
          </a:p>
          <a:p>
            <a:pPr marL="514350" indent="-514350">
              <a:buFont typeface="Arial" pitchFamily="34" charset="0"/>
              <a:buAutoNum type="alphaUcPeriod"/>
            </a:pPr>
            <a:r>
              <a:rPr lang="en-US" dirty="0" smtClean="0"/>
              <a:t>L</a:t>
            </a:r>
            <a:r>
              <a:rPr lang="en-US" baseline="-25000" dirty="0" smtClean="0"/>
              <a:t>B</a:t>
            </a:r>
            <a:r>
              <a:rPr lang="en-US" dirty="0" smtClean="0"/>
              <a:t>&gt;L</a:t>
            </a:r>
            <a:r>
              <a:rPr lang="en-US" baseline="-25000" dirty="0" smtClean="0"/>
              <a:t>G</a:t>
            </a:r>
            <a:r>
              <a:rPr lang="en-US" dirty="0" smtClean="0"/>
              <a:t>=L</a:t>
            </a:r>
            <a:r>
              <a:rPr lang="en-US" baseline="-25000" dirty="0" smtClean="0"/>
              <a:t>C</a:t>
            </a:r>
            <a:r>
              <a:rPr lang="en-US" dirty="0" smtClean="0"/>
              <a:t>=L</a:t>
            </a:r>
            <a:r>
              <a:rPr lang="en-US" baseline="-25000" dirty="0" smtClean="0"/>
              <a:t>D</a:t>
            </a:r>
            <a:r>
              <a:rPr lang="en-US" dirty="0" smtClean="0"/>
              <a:t>&gt;L</a:t>
            </a:r>
            <a:r>
              <a:rPr lang="en-US" baseline="-25000" dirty="0" smtClean="0"/>
              <a:t>F</a:t>
            </a:r>
            <a:r>
              <a:rPr lang="en-US" dirty="0" smtClean="0"/>
              <a:t>&gt;L</a:t>
            </a:r>
            <a:r>
              <a:rPr lang="en-US" baseline="-25000" dirty="0" smtClean="0"/>
              <a:t>E</a:t>
            </a:r>
            <a:r>
              <a:rPr lang="en-US" dirty="0" smtClean="0"/>
              <a:t>&gt;L</a:t>
            </a:r>
            <a:r>
              <a:rPr lang="en-US" baseline="-25000" dirty="0" smtClean="0"/>
              <a:t>A</a:t>
            </a:r>
            <a:endParaRPr lang="en-US" baseline="-250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073135060"/>
              </p:ext>
            </p:extLst>
          </p:nvPr>
        </p:nvGraphicFramePr>
        <p:xfrm>
          <a:off x="4508500" y="3886200"/>
          <a:ext cx="4572000" cy="2857500"/>
        </p:xfrm>
        <a:graphic>
          <a:graphicData uri="http://schemas.openxmlformats.org/presentationml/2006/ole">
            <mc:AlternateContent xmlns:mc="http://schemas.openxmlformats.org/markup-compatibility/2006">
              <mc:Choice xmlns:v="urn:schemas-microsoft-com:vml" Requires="v">
                <p:oleObj spid="_x0000_s1041"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886200"/>
                        <a:ext cx="4572000" cy="2857500"/>
                      </a:xfrm>
                      <a:prstGeom prst="rect">
                        <a:avLst/>
                      </a:prstGeom>
                    </p:spPr>
                  </p:pic>
                </p:oleObj>
              </mc:Fallback>
            </mc:AlternateContent>
          </a:graphicData>
        </a:graphic>
      </p:graphicFrame>
      <p:sp>
        <p:nvSpPr>
          <p:cNvPr id="5" name="CAI1"/>
          <p:cNvSpPr/>
          <p:nvPr>
            <p:custDataLst>
              <p:tags r:id="rId5"/>
            </p:custDataLst>
          </p:nvPr>
        </p:nvSpPr>
        <p:spPr>
          <a:xfrm>
            <a:off x="656590" y="5437632"/>
            <a:ext cx="3535934"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43683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76200"/>
            <a:ext cx="9144000" cy="1828800"/>
          </a:xfrm>
        </p:spPr>
        <p:txBody>
          <a:bodyPr>
            <a:normAutofit/>
          </a:bodyPr>
          <a:lstStyle/>
          <a:p>
            <a:pPr algn="l"/>
            <a:r>
              <a:rPr lang="en-US" sz="2000" dirty="0" smtClean="0"/>
              <a:t>A light rigid rod of length </a:t>
            </a:r>
            <a:r>
              <a:rPr lang="en-US" sz="2000" dirty="0"/>
              <a:t>3</a:t>
            </a:r>
            <a:r>
              <a:rPr lang="en-US" sz="2000" i="1" dirty="0"/>
              <a:t>s</a:t>
            </a:r>
            <a:r>
              <a:rPr lang="en-US" sz="2000" dirty="0" smtClean="0"/>
              <a:t> where s = 1.2 m has small spheres of masses m = 0.15 kg, 2m, 3m and 4m attached as shown. The rod is spinning in a horizontal plane with angular speed </a:t>
            </a:r>
            <a:r>
              <a:rPr lang="en-US" sz="2000" i="1" dirty="0"/>
              <a:t>ω</a:t>
            </a:r>
            <a:r>
              <a:rPr lang="en-US" sz="2000" dirty="0" smtClean="0"/>
              <a:t> = 0.8 rad/s about a vertical axis. Find the magnitude of angular momentum of the rod where the axis of rotation is passing through mass m at point A.</a:t>
            </a:r>
            <a:endParaRPr lang="en-US" sz="2000" dirty="0"/>
          </a:p>
        </p:txBody>
      </p:sp>
      <p:graphicFrame>
        <p:nvGraphicFramePr>
          <p:cNvPr id="4" name="TPResults"/>
          <p:cNvGraphicFramePr>
            <a:graphicFrameLocks noGrp="1"/>
          </p:cNvGraphicFramePr>
          <p:nvPr>
            <p:extLst>
              <p:ext uri="{D42A27DB-BD31-4B8C-83A1-F6EECF244321}">
                <p14:modId xmlns:p14="http://schemas.microsoft.com/office/powerpoint/2010/main" val="389873008"/>
              </p:ext>
            </p:extLst>
          </p:nvPr>
        </p:nvGraphicFramePr>
        <p:xfrm>
          <a:off x="0" y="3657600"/>
          <a:ext cx="4445000" cy="3200400"/>
        </p:xfrm>
        <a:graphic>
          <a:graphicData uri="http://schemas.openxmlformats.org/drawingml/2006/table">
            <a:tbl>
              <a:tblPr firstRow="1" bandRow="1">
                <a:tableStyleId>{5C22544A-7EE6-4342-B048-85BDC9FD1C3A}</a:tableStyleId>
              </a:tblPr>
              <a:tblGrid>
                <a:gridCol w="1270000"/>
                <a:gridCol w="3175000"/>
              </a:tblGrid>
              <a:tr h="317500">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r>
                        <a:rPr lang="en-US" sz="2400" b="0" smtClean="0">
                          <a:solidFill>
                            <a:schemeClr val="tx2"/>
                          </a:solidFill>
                        </a:rPr>
                        <a:t>1</a:t>
                      </a:r>
                      <a:endParaRPr lang="en-US" sz="2400" b="0" dirty="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2804425643"/>
              </p:ext>
            </p:extLst>
          </p:nvPr>
        </p:nvGraphicFramePr>
        <p:xfrm>
          <a:off x="4572000" y="36576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2530371774"/>
              </p:ext>
            </p:extLst>
          </p:nvPr>
        </p:nvGraphicFramePr>
        <p:xfrm>
          <a:off x="4508500" y="4495800"/>
          <a:ext cx="4572000" cy="2235200"/>
        </p:xfrm>
        <a:graphic>
          <a:graphicData uri="http://schemas.openxmlformats.org/presentationml/2006/ole">
            <mc:AlternateContent xmlns:mc="http://schemas.openxmlformats.org/markup-compatibility/2006">
              <mc:Choice xmlns:v="urn:schemas-microsoft-com:vml" Requires="v">
                <p:oleObj spid="_x0000_s2063"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4495800"/>
                        <a:ext cx="4572000" cy="2235200"/>
                      </a:xfrm>
                      <a:prstGeom prst="rect">
                        <a:avLst/>
                      </a:prstGeom>
                    </p:spPr>
                  </p:pic>
                </p:oleObj>
              </mc:Fallback>
            </mc:AlternateContent>
          </a:graphicData>
        </a:graphic>
      </p:graphicFrame>
      <p:pic>
        <p:nvPicPr>
          <p:cNvPr id="2050" name="Picture 2" descr="BK1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2040" y="1752600"/>
            <a:ext cx="6381750" cy="2038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2"/>
    </p:custDataLst>
    <p:extLst>
      <p:ext uri="{BB962C8B-B14F-4D97-AF65-F5344CB8AC3E}">
        <p14:creationId xmlns:p14="http://schemas.microsoft.com/office/powerpoint/2010/main" val="345754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76200"/>
            <a:ext cx="9144000" cy="1828800"/>
          </a:xfrm>
        </p:spPr>
        <p:txBody>
          <a:bodyPr>
            <a:normAutofit/>
          </a:bodyPr>
          <a:lstStyle/>
          <a:p>
            <a:pPr algn="l"/>
            <a:r>
              <a:rPr lang="en-US" sz="2000" dirty="0" smtClean="0"/>
              <a:t>A light rigid rod of length </a:t>
            </a:r>
            <a:r>
              <a:rPr lang="en-US" sz="2000" dirty="0"/>
              <a:t>3</a:t>
            </a:r>
            <a:r>
              <a:rPr lang="en-US" sz="2000" i="1" dirty="0"/>
              <a:t>s</a:t>
            </a:r>
            <a:r>
              <a:rPr lang="en-US" sz="2000" dirty="0" smtClean="0"/>
              <a:t> where s = 1.2 m has small spheres of masses m = 0.15 kg, 2m, 3m and 4m attached as shown. The rod is spinning in a horizontal plane with angular speed </a:t>
            </a:r>
            <a:r>
              <a:rPr lang="en-US" sz="2000" i="1" dirty="0"/>
              <a:t>ω</a:t>
            </a:r>
            <a:r>
              <a:rPr lang="en-US" sz="2000" dirty="0" smtClean="0"/>
              <a:t> = 0.8 rad/s about a vertical axis. Find the magnitude of angular momentum of the rod where the axis of rotation is passing through mass m at point B.</a:t>
            </a:r>
            <a:endParaRPr lang="en-US" sz="2000" dirty="0"/>
          </a:p>
        </p:txBody>
      </p:sp>
      <p:graphicFrame>
        <p:nvGraphicFramePr>
          <p:cNvPr id="4" name="TPResults"/>
          <p:cNvGraphicFramePr>
            <a:graphicFrameLocks noGrp="1"/>
          </p:cNvGraphicFramePr>
          <p:nvPr>
            <p:extLst>
              <p:ext uri="{D42A27DB-BD31-4B8C-83A1-F6EECF244321}">
                <p14:modId xmlns:p14="http://schemas.microsoft.com/office/powerpoint/2010/main" val="2941097883"/>
              </p:ext>
            </p:extLst>
          </p:nvPr>
        </p:nvGraphicFramePr>
        <p:xfrm>
          <a:off x="0" y="3657600"/>
          <a:ext cx="4445000" cy="3200400"/>
        </p:xfrm>
        <a:graphic>
          <a:graphicData uri="http://schemas.openxmlformats.org/drawingml/2006/table">
            <a:tbl>
              <a:tblPr firstRow="1" bandRow="1">
                <a:tableStyleId>{5C22544A-7EE6-4342-B048-85BDC9FD1C3A}</a:tableStyleId>
              </a:tblPr>
              <a:tblGrid>
                <a:gridCol w="1270000"/>
                <a:gridCol w="3175000"/>
              </a:tblGrid>
              <a:tr h="317500">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r>
                        <a:rPr lang="en-US" sz="2400" b="0" smtClean="0">
                          <a:solidFill>
                            <a:schemeClr val="tx2"/>
                          </a:solidFill>
                        </a:rPr>
                        <a:t>1</a:t>
                      </a:r>
                      <a:endParaRPr lang="en-US" sz="2400" b="0" dirty="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1214505845"/>
              </p:ext>
            </p:extLst>
          </p:nvPr>
        </p:nvGraphicFramePr>
        <p:xfrm>
          <a:off x="4572000" y="36576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1254396773"/>
              </p:ext>
            </p:extLst>
          </p:nvPr>
        </p:nvGraphicFramePr>
        <p:xfrm>
          <a:off x="4508500" y="4495800"/>
          <a:ext cx="4572000" cy="2235200"/>
        </p:xfrm>
        <a:graphic>
          <a:graphicData uri="http://schemas.openxmlformats.org/presentationml/2006/ole">
            <mc:AlternateContent xmlns:mc="http://schemas.openxmlformats.org/markup-compatibility/2006">
              <mc:Choice xmlns:v="urn:schemas-microsoft-com:vml" Requires="v">
                <p:oleObj spid="_x0000_s3084"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4495800"/>
                        <a:ext cx="4572000" cy="2235200"/>
                      </a:xfrm>
                      <a:prstGeom prst="rect">
                        <a:avLst/>
                      </a:prstGeom>
                    </p:spPr>
                  </p:pic>
                </p:oleObj>
              </mc:Fallback>
            </mc:AlternateContent>
          </a:graphicData>
        </a:graphic>
      </p:graphicFrame>
      <p:pic>
        <p:nvPicPr>
          <p:cNvPr id="2050" name="Picture 2" descr="BK1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2040" y="1752600"/>
            <a:ext cx="6381750" cy="2038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2"/>
    </p:custDataLst>
    <p:extLst>
      <p:ext uri="{BB962C8B-B14F-4D97-AF65-F5344CB8AC3E}">
        <p14:creationId xmlns:p14="http://schemas.microsoft.com/office/powerpoint/2010/main" val="45344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76200"/>
            <a:ext cx="9144000" cy="1828800"/>
          </a:xfrm>
        </p:spPr>
        <p:txBody>
          <a:bodyPr>
            <a:normAutofit/>
          </a:bodyPr>
          <a:lstStyle/>
          <a:p>
            <a:pPr algn="l"/>
            <a:r>
              <a:rPr lang="en-US" sz="2000" dirty="0" smtClean="0"/>
              <a:t>A light rigid rod of length </a:t>
            </a:r>
            <a:r>
              <a:rPr lang="en-US" sz="2000" dirty="0"/>
              <a:t>3</a:t>
            </a:r>
            <a:r>
              <a:rPr lang="en-US" sz="2000" i="1" dirty="0"/>
              <a:t>s</a:t>
            </a:r>
            <a:r>
              <a:rPr lang="en-US" sz="2000" dirty="0" smtClean="0"/>
              <a:t> where s = 1.2 m has small spheres of masses m = 0.15 kg, 2m, 3m and 4m attached as shown. The rod is spinning in a horizontal plane with angular speed </a:t>
            </a:r>
            <a:r>
              <a:rPr lang="en-US" sz="2000" i="1" dirty="0"/>
              <a:t>ω</a:t>
            </a:r>
            <a:r>
              <a:rPr lang="en-US" sz="2000" dirty="0" smtClean="0"/>
              <a:t> = 0.8 rad/s about a vertical axis. Find the magnitude of angular momentum of the rod where the axis of rotation is passing through mass m at point C.</a:t>
            </a:r>
            <a:endParaRPr lang="en-US" sz="2000" dirty="0"/>
          </a:p>
        </p:txBody>
      </p:sp>
      <p:graphicFrame>
        <p:nvGraphicFramePr>
          <p:cNvPr id="4" name="TPResults"/>
          <p:cNvGraphicFramePr>
            <a:graphicFrameLocks noGrp="1"/>
          </p:cNvGraphicFramePr>
          <p:nvPr>
            <p:extLst>
              <p:ext uri="{D42A27DB-BD31-4B8C-83A1-F6EECF244321}">
                <p14:modId xmlns:p14="http://schemas.microsoft.com/office/powerpoint/2010/main" val="1774555929"/>
              </p:ext>
            </p:extLst>
          </p:nvPr>
        </p:nvGraphicFramePr>
        <p:xfrm>
          <a:off x="0" y="3657600"/>
          <a:ext cx="4445000" cy="3200400"/>
        </p:xfrm>
        <a:graphic>
          <a:graphicData uri="http://schemas.openxmlformats.org/drawingml/2006/table">
            <a:tbl>
              <a:tblPr firstRow="1" bandRow="1">
                <a:tableStyleId>{5C22544A-7EE6-4342-B048-85BDC9FD1C3A}</a:tableStyleId>
              </a:tblPr>
              <a:tblGrid>
                <a:gridCol w="1270000"/>
                <a:gridCol w="3175000"/>
              </a:tblGrid>
              <a:tr h="317500">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r>
                        <a:rPr lang="en-US" sz="2400" b="0" smtClean="0">
                          <a:solidFill>
                            <a:schemeClr val="tx2"/>
                          </a:solidFill>
                        </a:rPr>
                        <a:t>1</a:t>
                      </a:r>
                      <a:endParaRPr lang="en-US" sz="2400" b="0" dirty="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17500">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17500">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4071074558"/>
              </p:ext>
            </p:extLst>
          </p:nvPr>
        </p:nvGraphicFramePr>
        <p:xfrm>
          <a:off x="4572000" y="36576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3874444812"/>
              </p:ext>
            </p:extLst>
          </p:nvPr>
        </p:nvGraphicFramePr>
        <p:xfrm>
          <a:off x="4508500" y="4495800"/>
          <a:ext cx="4572000" cy="2235200"/>
        </p:xfrm>
        <a:graphic>
          <a:graphicData uri="http://schemas.openxmlformats.org/presentationml/2006/ole">
            <mc:AlternateContent xmlns:mc="http://schemas.openxmlformats.org/markup-compatibility/2006">
              <mc:Choice xmlns:v="urn:schemas-microsoft-com:vml" Requires="v">
                <p:oleObj spid="_x0000_s4106"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4495800"/>
                        <a:ext cx="4572000" cy="2235200"/>
                      </a:xfrm>
                      <a:prstGeom prst="rect">
                        <a:avLst/>
                      </a:prstGeom>
                    </p:spPr>
                  </p:pic>
                </p:oleObj>
              </mc:Fallback>
            </mc:AlternateContent>
          </a:graphicData>
        </a:graphic>
      </p:graphicFrame>
      <p:pic>
        <p:nvPicPr>
          <p:cNvPr id="2050" name="Picture 2" descr="BK1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2040" y="1752600"/>
            <a:ext cx="6381750" cy="2038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2"/>
    </p:custDataLst>
    <p:extLst>
      <p:ext uri="{BB962C8B-B14F-4D97-AF65-F5344CB8AC3E}">
        <p14:creationId xmlns:p14="http://schemas.microsoft.com/office/powerpoint/2010/main" val="409973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76200"/>
            <a:ext cx="4876800" cy="3124200"/>
          </a:xfrm>
        </p:spPr>
        <p:txBody>
          <a:bodyPr>
            <a:normAutofit/>
          </a:bodyPr>
          <a:lstStyle/>
          <a:p>
            <a:pPr algn="l"/>
            <a:r>
              <a:rPr lang="en-US" sz="2000" dirty="0" smtClean="0"/>
              <a:t>A disc is spinning clockwise (as viewed from above) about the axis passing through the center of the disc. Force F can be applied to it in several different ways, as shown in the diagram. (Note that the tail of each vector shows the point of application of the force.) Which of those ways would result in an increase of the magnitude of the angular momentum of the disc?</a:t>
            </a:r>
            <a:endParaRPr lang="en-US" sz="2000" dirty="0"/>
          </a:p>
        </p:txBody>
      </p:sp>
      <p:sp>
        <p:nvSpPr>
          <p:cNvPr id="3" name="TPAnswers"/>
          <p:cNvSpPr>
            <a:spLocks noGrp="1"/>
          </p:cNvSpPr>
          <p:nvPr>
            <p:ph type="body" idx="1"/>
            <p:custDataLst>
              <p:tags r:id="rId3"/>
            </p:custDataLst>
          </p:nvPr>
        </p:nvSpPr>
        <p:spPr>
          <a:xfrm>
            <a:off x="76200" y="3343276"/>
            <a:ext cx="4495800" cy="2782887"/>
          </a:xfrm>
        </p:spPr>
        <p:txBody>
          <a:bodyPr>
            <a:normAutofit lnSpcReduction="10000"/>
          </a:bodyPr>
          <a:lstStyle/>
          <a:p>
            <a:pPr marL="514350" indent="-514350">
              <a:buFont typeface="Arial" pitchFamily="34" charset="0"/>
              <a:buAutoNum type="alphaUcPeriod"/>
            </a:pPr>
            <a:r>
              <a:rPr lang="en-US" dirty="0" smtClean="0"/>
              <a:t>B, C, D</a:t>
            </a:r>
          </a:p>
          <a:p>
            <a:pPr marL="514350" indent="-514350">
              <a:buFont typeface="Arial" pitchFamily="34" charset="0"/>
              <a:buAutoNum type="alphaUcPeriod"/>
            </a:pPr>
            <a:r>
              <a:rPr lang="en-US" dirty="0" smtClean="0"/>
              <a:t>B, D, E, G</a:t>
            </a:r>
          </a:p>
          <a:p>
            <a:pPr marL="514350" indent="-514350">
              <a:buFont typeface="Arial" pitchFamily="34" charset="0"/>
              <a:buAutoNum type="alphaUcPeriod"/>
            </a:pPr>
            <a:r>
              <a:rPr lang="en-US" dirty="0" smtClean="0"/>
              <a:t>A, F, G, H</a:t>
            </a:r>
          </a:p>
          <a:p>
            <a:pPr marL="514350" indent="-514350">
              <a:buFont typeface="Arial" pitchFamily="34" charset="0"/>
              <a:buAutoNum type="alphaUcPeriod"/>
            </a:pPr>
            <a:r>
              <a:rPr lang="en-US" dirty="0" smtClean="0"/>
              <a:t>B, D, F</a:t>
            </a:r>
          </a:p>
          <a:p>
            <a:pPr marL="514350" indent="-514350">
              <a:buFont typeface="Arial" pitchFamily="34" charset="0"/>
              <a:buAutoNum type="alphaUcPeriod"/>
            </a:pPr>
            <a:r>
              <a:rPr lang="en-US" dirty="0" smtClean="0"/>
              <a:t>A, E, F</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538296851"/>
              </p:ext>
            </p:extLst>
          </p:nvPr>
        </p:nvGraphicFramePr>
        <p:xfrm>
          <a:off x="4508500" y="4114800"/>
          <a:ext cx="4572000" cy="2628900"/>
        </p:xfrm>
        <a:graphic>
          <a:graphicData uri="http://schemas.openxmlformats.org/presentationml/2006/ole">
            <mc:AlternateContent xmlns:mc="http://schemas.openxmlformats.org/markup-compatibility/2006">
              <mc:Choice xmlns:v="urn:schemas-microsoft-com:vml" Requires="v">
                <p:oleObj spid="_x0000_s5130"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4114800"/>
                        <a:ext cx="4572000" cy="2628900"/>
                      </a:xfrm>
                      <a:prstGeom prst="rect">
                        <a:avLst/>
                      </a:prstGeom>
                    </p:spPr>
                  </p:pic>
                </p:oleObj>
              </mc:Fallback>
            </mc:AlternateContent>
          </a:graphicData>
        </a:graphic>
      </p:graphicFrame>
      <p:pic>
        <p:nvPicPr>
          <p:cNvPr id="5122" name="Picture 2" descr="BK10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0" y="-381000"/>
            <a:ext cx="4181475" cy="3724276"/>
          </a:xfrm>
          <a:prstGeom prst="rect">
            <a:avLst/>
          </a:prstGeom>
          <a:noFill/>
          <a:extLst>
            <a:ext uri="{909E8E84-426E-40DD-AFC4-6F175D3DCCD1}">
              <a14:hiddenFill xmlns:a14="http://schemas.microsoft.com/office/drawing/2010/main">
                <a:solidFill>
                  <a:srgbClr val="FFFFFF"/>
                </a:solidFill>
              </a14:hiddenFill>
            </a:ext>
          </a:extLst>
        </p:spPr>
      </p:pic>
      <p:sp>
        <p:nvSpPr>
          <p:cNvPr id="5" name="CAI1"/>
          <p:cNvSpPr/>
          <p:nvPr>
            <p:custDataLst>
              <p:tags r:id="rId5"/>
            </p:custDataLst>
          </p:nvPr>
        </p:nvSpPr>
        <p:spPr>
          <a:xfrm>
            <a:off x="656590" y="3388996"/>
            <a:ext cx="1186434" cy="438912"/>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0027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1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533400"/>
            <a:ext cx="5089962" cy="2590800"/>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76200"/>
            <a:ext cx="6096000" cy="3657600"/>
          </a:xfrm>
        </p:spPr>
        <p:txBody>
          <a:bodyPr>
            <a:noAutofit/>
          </a:bodyPr>
          <a:lstStyle/>
          <a:p>
            <a:pPr algn="l"/>
            <a:r>
              <a:rPr lang="en-US" sz="2000" dirty="0" smtClean="0"/>
              <a:t>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a:t>
            </a:r>
            <a:br>
              <a:rPr lang="en-US" sz="2000" dirty="0" smtClean="0"/>
            </a:br>
            <a:r>
              <a:rPr lang="en-US" sz="2000" dirty="0" smtClean="0"/>
              <a:t>The discs are slowly brought in contact with each other. Due to the friction between the surfaces, the discs eventually begin to spin with the same angular speed.</a:t>
            </a:r>
            <a:br>
              <a:rPr lang="en-US" sz="2000" dirty="0" smtClean="0"/>
            </a:br>
            <a:r>
              <a:rPr lang="en-US" sz="2000" dirty="0" smtClean="0"/>
              <a:t>If the rotational inertia of the smaller disc about the axis of rotation is I, then the rotational inertia of the larger disc about its axis of rotation is:</a:t>
            </a:r>
            <a:endParaRPr lang="en-US" sz="2000" dirty="0"/>
          </a:p>
        </p:txBody>
      </p:sp>
      <p:sp>
        <p:nvSpPr>
          <p:cNvPr id="3" name="TPAnswers"/>
          <p:cNvSpPr>
            <a:spLocks noGrp="1"/>
          </p:cNvSpPr>
          <p:nvPr>
            <p:ph type="body" idx="1"/>
            <p:custDataLst>
              <p:tags r:id="rId3"/>
            </p:custDataLst>
          </p:nvPr>
        </p:nvSpPr>
        <p:spPr>
          <a:xfrm>
            <a:off x="0" y="3810000"/>
            <a:ext cx="4572000" cy="3048000"/>
          </a:xfrm>
        </p:spPr>
        <p:txBody>
          <a:bodyPr/>
          <a:lstStyle/>
          <a:p>
            <a:pPr marL="514350" indent="-514350">
              <a:buFont typeface="Arial" pitchFamily="34" charset="0"/>
              <a:buAutoNum type="alphaUcPeriod"/>
            </a:pPr>
            <a:r>
              <a:rPr lang="en-US" dirty="0" smtClean="0"/>
              <a:t>2I</a:t>
            </a:r>
          </a:p>
          <a:p>
            <a:pPr marL="514350" indent="-514350">
              <a:buFont typeface="Arial" pitchFamily="34" charset="0"/>
              <a:buAutoNum type="alphaUcPeriod"/>
            </a:pPr>
            <a:r>
              <a:rPr lang="en-US" dirty="0" smtClean="0"/>
              <a:t>4I</a:t>
            </a:r>
          </a:p>
          <a:p>
            <a:pPr marL="514350" indent="-514350">
              <a:buFont typeface="Arial" pitchFamily="34" charset="0"/>
              <a:buAutoNum type="alphaUcPeriod"/>
            </a:pPr>
            <a:r>
              <a:rPr lang="en-US" dirty="0" smtClean="0"/>
              <a:t>8I</a:t>
            </a:r>
          </a:p>
          <a:p>
            <a:pPr marL="514350" indent="-514350">
              <a:buFont typeface="Arial" pitchFamily="34" charset="0"/>
              <a:buAutoNum type="alphaUcPeriod"/>
            </a:pPr>
            <a:r>
              <a:rPr lang="en-US" dirty="0" smtClean="0"/>
              <a:t>16I</a:t>
            </a:r>
          </a:p>
          <a:p>
            <a:pPr marL="514350" indent="-514350">
              <a:buFont typeface="Arial" pitchFamily="34" charset="0"/>
              <a:buAutoNum type="alphaUcPeriod"/>
            </a:pPr>
            <a:r>
              <a:rPr lang="en-US" dirty="0" smtClean="0"/>
              <a:t>32I</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117264181"/>
              </p:ext>
            </p:extLst>
          </p:nvPr>
        </p:nvGraphicFramePr>
        <p:xfrm>
          <a:off x="4508500" y="3962400"/>
          <a:ext cx="4572000" cy="2781300"/>
        </p:xfrm>
        <a:graphic>
          <a:graphicData uri="http://schemas.openxmlformats.org/presentationml/2006/ole">
            <mc:AlternateContent xmlns:mc="http://schemas.openxmlformats.org/markup-compatibility/2006">
              <mc:Choice xmlns:v="urn:schemas-microsoft-com:vml" Requires="v">
                <p:oleObj spid="_x0000_s6153"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962400"/>
                        <a:ext cx="4572000" cy="2781300"/>
                      </a:xfrm>
                      <a:prstGeom prst="rect">
                        <a:avLst/>
                      </a:prstGeom>
                    </p:spPr>
                  </p:pic>
                </p:oleObj>
              </mc:Fallback>
            </mc:AlternateContent>
          </a:graphicData>
        </a:graphic>
      </p:graphicFrame>
      <p:sp>
        <p:nvSpPr>
          <p:cNvPr id="5" name="CAI1"/>
          <p:cNvSpPr/>
          <p:nvPr>
            <p:custDataLst>
              <p:tags r:id="rId5"/>
            </p:custDataLst>
          </p:nvPr>
        </p:nvSpPr>
        <p:spPr>
          <a:xfrm>
            <a:off x="580390" y="5513832"/>
            <a:ext cx="633413"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63977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1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533400"/>
            <a:ext cx="5089962" cy="2590800"/>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76200"/>
            <a:ext cx="6096000" cy="3352800"/>
          </a:xfrm>
        </p:spPr>
        <p:txBody>
          <a:bodyPr>
            <a:noAutofit/>
          </a:bodyPr>
          <a:lstStyle/>
          <a:p>
            <a:pPr algn="l"/>
            <a:r>
              <a:rPr lang="en-US" sz="2000" dirty="0" smtClean="0"/>
              <a:t>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a:t>
            </a:r>
            <a:br>
              <a:rPr lang="en-US" sz="2000" dirty="0" smtClean="0"/>
            </a:br>
            <a:r>
              <a:rPr lang="en-US" sz="2000" dirty="0" smtClean="0"/>
              <a:t>The discs are slowly brought in contact with each other. Due to the friction between the surfaces, the discs eventually begin to spin with the same angular speed.</a:t>
            </a:r>
            <a:br>
              <a:rPr lang="en-US" sz="2000" dirty="0" smtClean="0"/>
            </a:br>
            <a:r>
              <a:rPr lang="en-US" sz="2000" dirty="0" smtClean="0"/>
              <a:t>The magnitude of the final angular speed of the discs is:</a:t>
            </a:r>
            <a:endParaRPr lang="en-US" sz="2000" dirty="0"/>
          </a:p>
        </p:txBody>
      </p:sp>
      <p:sp>
        <p:nvSpPr>
          <p:cNvPr id="3" name="TPAnswers"/>
          <p:cNvSpPr>
            <a:spLocks noGrp="1"/>
          </p:cNvSpPr>
          <p:nvPr>
            <p:ph type="body" idx="1"/>
            <p:custDataLst>
              <p:tags r:id="rId3"/>
            </p:custDataLst>
          </p:nvPr>
        </p:nvSpPr>
        <p:spPr>
          <a:xfrm>
            <a:off x="0" y="3810000"/>
            <a:ext cx="4572000" cy="3048000"/>
          </a:xfrm>
        </p:spPr>
        <p:txBody>
          <a:bodyPr/>
          <a:lstStyle/>
          <a:p>
            <a:pPr marL="514350" indent="-514350">
              <a:buFont typeface="Arial" pitchFamily="34" charset="0"/>
              <a:buAutoNum type="alphaUcPeriod"/>
            </a:pPr>
            <a:r>
              <a:rPr lang="el-GR" dirty="0" smtClean="0"/>
              <a:t>18</a:t>
            </a:r>
            <a:r>
              <a:rPr lang="el-GR" i="1" dirty="0" smtClean="0"/>
              <a:t>ω</a:t>
            </a:r>
            <a:r>
              <a:rPr lang="el-GR" dirty="0" smtClean="0"/>
              <a:t>/17</a:t>
            </a:r>
            <a:endParaRPr lang="en-US" dirty="0" smtClean="0"/>
          </a:p>
          <a:p>
            <a:pPr marL="514350" indent="-514350">
              <a:buFont typeface="Arial" pitchFamily="34" charset="0"/>
              <a:buAutoNum type="alphaUcPeriod"/>
            </a:pPr>
            <a:r>
              <a:rPr lang="en-US" dirty="0" smtClean="0"/>
              <a:t>20</a:t>
            </a:r>
            <a:r>
              <a:rPr lang="el-GR" i="1" dirty="0" smtClean="0"/>
              <a:t>ω</a:t>
            </a:r>
            <a:r>
              <a:rPr lang="el-GR" dirty="0" smtClean="0"/>
              <a:t>/17</a:t>
            </a:r>
            <a:endParaRPr lang="en-US" dirty="0" smtClean="0"/>
          </a:p>
          <a:p>
            <a:pPr marL="514350" indent="-514350">
              <a:buFont typeface="Arial" pitchFamily="34" charset="0"/>
              <a:buAutoNum type="alphaUcPeriod"/>
            </a:pPr>
            <a:r>
              <a:rPr lang="en-US" dirty="0"/>
              <a:t>6</a:t>
            </a:r>
            <a:r>
              <a:rPr lang="el-GR" i="1" dirty="0" smtClean="0"/>
              <a:t>ω</a:t>
            </a:r>
            <a:r>
              <a:rPr lang="el-GR" dirty="0" smtClean="0"/>
              <a:t>/</a:t>
            </a:r>
            <a:r>
              <a:rPr lang="en-US" dirty="0" smtClean="0"/>
              <a:t>5</a:t>
            </a:r>
          </a:p>
          <a:p>
            <a:pPr marL="514350" indent="-514350">
              <a:buFont typeface="Arial" pitchFamily="34" charset="0"/>
              <a:buAutoNum type="alphaUcPeriod"/>
            </a:pPr>
            <a:r>
              <a:rPr lang="el-GR" dirty="0" smtClean="0"/>
              <a:t>8</a:t>
            </a:r>
            <a:r>
              <a:rPr lang="el-GR" i="1" dirty="0" smtClean="0"/>
              <a:t>ω</a:t>
            </a:r>
            <a:r>
              <a:rPr lang="el-GR" dirty="0" smtClean="0"/>
              <a:t>/</a:t>
            </a:r>
            <a:r>
              <a:rPr lang="en-US" dirty="0" smtClean="0"/>
              <a:t>5</a:t>
            </a:r>
          </a:p>
          <a:p>
            <a:pPr marL="514350" indent="-514350">
              <a:buFont typeface="Arial" pitchFamily="34" charset="0"/>
              <a:buAutoNum type="alphaUcPeriod"/>
            </a:pPr>
            <a:r>
              <a:rPr lang="el-GR" dirty="0" smtClean="0"/>
              <a:t>1</a:t>
            </a:r>
            <a:r>
              <a:rPr lang="en-US" dirty="0" smtClean="0"/>
              <a:t>0</a:t>
            </a:r>
            <a:r>
              <a:rPr lang="el-GR" i="1" dirty="0" smtClean="0"/>
              <a:t>ω</a:t>
            </a:r>
            <a:r>
              <a:rPr lang="el-GR" dirty="0" smtClean="0"/>
              <a:t>/</a:t>
            </a:r>
            <a:r>
              <a:rPr lang="en-US" dirty="0" smtClean="0"/>
              <a:t>9</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470302622"/>
              </p:ext>
            </p:extLst>
          </p:nvPr>
        </p:nvGraphicFramePr>
        <p:xfrm>
          <a:off x="4508500" y="3962400"/>
          <a:ext cx="4572000" cy="2781300"/>
        </p:xfrm>
        <a:graphic>
          <a:graphicData uri="http://schemas.openxmlformats.org/presentationml/2006/ole">
            <mc:AlternateContent xmlns:mc="http://schemas.openxmlformats.org/markup-compatibility/2006">
              <mc:Choice xmlns:v="urn:schemas-microsoft-com:vml" Requires="v">
                <p:oleObj spid="_x0000_s7175"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962400"/>
                        <a:ext cx="4572000" cy="2781300"/>
                      </a:xfrm>
                      <a:prstGeom prst="rect">
                        <a:avLst/>
                      </a:prstGeom>
                    </p:spPr>
                  </p:pic>
                </p:oleObj>
              </mc:Fallback>
            </mc:AlternateContent>
          </a:graphicData>
        </a:graphic>
      </p:graphicFrame>
      <p:sp>
        <p:nvSpPr>
          <p:cNvPr id="5" name="CAI1"/>
          <p:cNvSpPr/>
          <p:nvPr>
            <p:custDataLst>
              <p:tags r:id="rId5"/>
            </p:custDataLst>
          </p:nvPr>
        </p:nvSpPr>
        <p:spPr>
          <a:xfrm>
            <a:off x="580390" y="3855720"/>
            <a:ext cx="1382713"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76659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0DB60781F8EE47CCA1D44E168175DC5B&lt;/guid&gt;&#10;        &lt;description /&gt;&#10;        &lt;date&gt;10/16/2014 2:08:1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01A6D3F55E7446C4A00E49C1F79D1A39&lt;/guid&gt;&#10;            &lt;repollguid&gt;98B61E4DB6F0458397D6529DB0524A60&lt;/repollguid&gt;&#10;            &lt;sourceid&gt;C11015B6957D403DA77033CC19BFE1F7&lt;/sourceid&gt;&#10;            &lt;questiontext&gt;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C.&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1.728&lt;/acceptablevalue&gt;&#10;            &lt;minvalue&gt;1.6&lt;/minvalue&gt;&#10;            &lt;maxvalue&gt;1.8&lt;/maxvalue&gt;&#10;            &lt;numericvaluetype&gt;1&lt;/numericvaluetype&gt;&#10;        &lt;/numeric&gt;&#10;    &lt;/questions&gt;&#10;&lt;/questionlist&gt;"/>
  <p:tag name="HASRESULTS" val="False"/>
</p:tagLst>
</file>

<file path=ppt/tags/tag1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4293560163374E6F98DEEFDDB55BE44E&lt;/guid&gt;&#10;        &lt;description /&gt;&#10;        &lt;date&gt;10/16/2014 2:27:4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4E8754C6C6E4B9BB064F61E638DC8A5&lt;/guid&gt;&#10;            &lt;repollguid&gt;CDF7C832C01849E2AB155FEAECF68C0C&lt;/repollguid&gt;&#10;            &lt;sourceid&gt;0B369752E18C43AC8F4DFEA67BDB44C1&lt;/sourceid&gt;&#10;            &lt;questiontext&gt;A disc is spinning clockwise (as viewed from above) about the axis passing through the center of the disc. Force F can be applied to it in several different ways, as shown in the diagram. (Note that the tail of each vector shows the point of application of the force.) Which of those ways would result in an increase of the magnitude of the angular momentum of the disc?&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31A38EB7914A421095C30D212F5C1C09&lt;/guid&gt;&#10;                    &lt;answertext&gt;B, C, D&lt;/answertext&gt;&#10;                    &lt;valuetype&gt;1&lt;/valuetype&gt;&#10;                &lt;/answer&gt;&#10;                &lt;answer&gt;&#10;                    &lt;guid&gt;610D7564933C493BAF70EB0309AD7BBD&lt;/guid&gt;&#10;                    &lt;answertext&gt;B, D, E, G&lt;/answertext&gt;&#10;                    &lt;valuetype&gt;-1&lt;/valuetype&gt;&#10;                &lt;/answer&gt;&#10;                &lt;answer&gt;&#10;                    &lt;guid&gt;74C8928D6D7A480BB9E584BA77859795&lt;/guid&gt;&#10;                    &lt;answertext&gt;A, F, G, H&lt;/answertext&gt;&#10;                    &lt;valuetype&gt;-1&lt;/valuetype&gt;&#10;                &lt;/answer&gt;&#10;                &lt;answer&gt;&#10;                    &lt;guid&gt;E985F3EB246B4952A7C052D04C79C770&lt;/guid&gt;&#10;                    &lt;answertext&gt;B, D, F&lt;/answertext&gt;&#10;                    &lt;valuetype&gt;-1&lt;/valuetype&gt;&#10;                &lt;/answer&gt;&#10;                &lt;answer&gt;&#10;                    &lt;guid&gt;D141216C757143DAA4685EAD92F411F1&lt;/guid&gt;&#10;                    &lt;answertext&gt;A, E, F&lt;/answertext&gt;&#10;                    &lt;valuetype&gt;-1&lt;/valuetype&gt;&#10;                &lt;/answer&gt;&#10;            &lt;/answers&gt;&#10;        &lt;/multichoice&gt;&#10;    &lt;/questions&gt;&#10;&lt;/questionlist&gt;"/>
  <p:tag name="HASRESULTS" val="False"/>
</p:tagLst>
</file>

<file path=ppt/tags/tag13.xml><?xml version="1.0" encoding="utf-8"?>
<p:tagLst xmlns:a="http://schemas.openxmlformats.org/drawingml/2006/main" xmlns:r="http://schemas.openxmlformats.org/officeDocument/2006/relationships" xmlns:p="http://schemas.openxmlformats.org/presentationml/2006/main">
  <p:tag name="ZEROBASED" val="False"/>
</p:tagLst>
</file>

<file path=ppt/tags/tag1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A470ECD0D85E4BA491DBEE48FD4DB368&lt;/guid&gt;&#10;        &lt;description /&gt;&#10;        &lt;date&gt;10/16/2014 2:36:0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9B50AB6BD2104800BABFCF98196D9BA5&lt;/guid&gt;&#10;            &lt;repollguid&gt;18D219FF8691440CA174D35BA37FA978&lt;/repollguid&gt;&#10;            &lt;sourceid&gt;29955740AB564BCA9873F9D613832B9B&lt;/sourceid&gt;&#10;            &lt;questiontext&gt;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The discs are slowly brought in contact with each other. Due to the friction between the surfaces, the discs eventually begin to spin with the same angular speed.If the rotational inertia of the smaller disc about the axis of rotation is I, then the rotational inertia of the larger disc about its axis of rotation i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C7090E99D274C8B80EBE5B7C75EBCB7&lt;/guid&gt;&#10;                    &lt;answertext&gt;2I&lt;/answertext&gt;&#10;                    &lt;valuetype&gt;-1&lt;/valuetype&gt;&#10;                &lt;/answer&gt;&#10;                &lt;answer&gt;&#10;                    &lt;guid&gt;C2785D6DD5DD405AB90B0B7497B56413&lt;/guid&gt;&#10;                    &lt;answertext&gt;4I&lt;/answertext&gt;&#10;                    &lt;valuetype&gt;-1&lt;/valuetype&gt;&#10;                &lt;/answer&gt;&#10;                &lt;answer&gt;&#10;                    &lt;guid&gt;AA02A84C6BBC4777948A5D7C0492C51C&lt;/guid&gt;&#10;                    &lt;answertext&gt;8I&lt;/answertext&gt;&#10;                    &lt;valuetype&gt;-1&lt;/valuetype&gt;&#10;                &lt;/answer&gt;&#10;                &lt;answer&gt;&#10;                    &lt;guid&gt;83B718B1F7FA4230BBD9B8B6EC556214&lt;/guid&gt;&#10;                    &lt;answertext&gt;16I&lt;/answertext&gt;&#10;                    &lt;valuetype&gt;1&lt;/valuetype&gt;&#10;                &lt;/answer&gt;&#10;                &lt;answer&gt;&#10;                    &lt;guid&gt;1DB446A8F5A549E7967A730B1D309328&lt;/guid&gt;&#10;                    &lt;answertext&gt;32I&lt;/answertext&gt;&#10;                    &lt;valuetype&gt;-1&lt;/valuetype&gt;&#10;                &lt;/answer&gt;&#10;            &lt;/answers&gt;&#10;        &lt;/multichoice&gt;&#10;    &lt;/questions&gt;&#10;&lt;/questionlist&gt;"/>
  <p:tag name="HASRESULTS" val="False"/>
</p:tagLst>
</file>

<file path=ppt/tags/tag17.xml><?xml version="1.0" encoding="utf-8"?>
<p:tagLst xmlns:a="http://schemas.openxmlformats.org/drawingml/2006/main" xmlns:r="http://schemas.openxmlformats.org/officeDocument/2006/relationships" xmlns:p="http://schemas.openxmlformats.org/presentationml/2006/main">
  <p:tag name="ZEROBASED" val="False"/>
</p:tagLst>
</file>

<file path=ppt/tags/tag1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E336AA6D8A2B40A5A4333DAB12F9DA22&lt;/guid&gt;&#10;        &lt;description /&gt;&#10;        &lt;date&gt;10/16/2014 1:47:5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D101ADA4AAD42E1823ED63015FA75A5&lt;/guid&gt;&#10;            &lt;repollguid&gt;6D2F29C8AD7B4EAD8E10BAF5173AD330&lt;/repollguid&gt;&#10;            &lt;sourceid&gt;20C96E5D78714BE9828E1C0ECB50A464&lt;/sourceid&gt;&#10;            &lt;questiontext&gt;Rank the magnitudes of angular momenta of particles labeled A-G relative to the axis passing through point O. All particles have equal masses and speed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A6892AB7B366462D96A76087A417F6AA&lt;/guid&gt;&#10;                    &lt;answertext&gt;LB&amp;gt;LA=LF=LG&amp;gt;LE&amp;gt;LC&amp;gt;LD&lt;/answertext&gt;&#10;                    &lt;valuetype&gt;-1&lt;/valuetype&gt;&#10;                &lt;/answer&gt;&#10;                &lt;answer&gt;&#10;                    &lt;guid&gt;1514F4D06AA3491087EB3CBB3B75A8A4&lt;/guid&gt;&#10;                    &lt;answertext&gt;LC=LB=LA=LD&amp;gt;LE=LF&amp;gt;LG&lt;/answertext&gt;&#10;                    &lt;valuetype&gt;-1&lt;/valuetype&gt;&#10;                &lt;/answer&gt;&#10;                &lt;answer&gt;&#10;                    &lt;guid&gt;3DCB7F95A04C4697B3B3BB4BE20C9869&lt;/guid&gt;&#10;                    &lt;answertext&gt;LA&amp;gt;LB=LC=LD&amp;gt;LE&amp;gt;LF&amp;gt;LG&lt;/answertext&gt;&#10;                    &lt;valuetype&gt;-1&lt;/valuetype&gt;&#10;                &lt;/answer&gt;&#10;                &lt;answer&gt;&#10;                    &lt;guid&gt;EC436CB1349445929B57733D7A1C99E5&lt;/guid&gt;&#10;                    &lt;answertext&gt;LB&amp;gt;LA=LC=LD&amp;gt;LE&amp;gt;LF&amp;gt;LG&lt;/answertext&gt;&#10;                    &lt;valuetype&gt;1&lt;/valuetype&gt;&#10;                &lt;/answer&gt;&#10;                &lt;answer&gt;&#10;                    &lt;guid&gt;5D8590776DE1466087F050F41EC18121&lt;/guid&gt;&#10;                    &lt;answertext&gt;LB&amp;gt;LG=LC=LD&amp;gt;LF&amp;gt;LE&amp;gt;LA&lt;/answertext&gt;&#10;                    &lt;valuetype&gt;-1&lt;/valuetype&gt;&#10;                &lt;/answer&gt;&#10;            &lt;/answers&gt;&#10;        &lt;/multichoice&gt;&#10;    &lt;/questions&gt;&#10;&lt;/questionlist&gt;"/>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A470ECD0D85E4BA491DBEE48FD4DB368&lt;/guid&gt;&#10;        &lt;description /&gt;&#10;        &lt;date&gt;10/16/2014 2:36:0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9F48F9D6F8B41F18957BD8C7754CF8C&lt;/guid&gt;&#10;            &lt;repollguid&gt;18D219FF8691440CA174D35BA37FA978&lt;/repollguid&gt;&#10;            &lt;sourceid&gt;29955740AB564BCA9873F9D613832B9B&lt;/sourceid&gt;&#10;            &lt;questiontext&gt;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The discs are slowly brought in contact with each other. Due to the friction between the surfaces, the discs eventually begin to spin with the same angular speed.The magnitude of the final angular speed of the discs i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C7090E99D274C8B80EBE5B7C75EBCB7&lt;/guid&gt;&#10;                    &lt;answertext&gt;18ω/17&lt;/answertext&gt;&#10;                    &lt;valuetype&gt;1&lt;/valuetype&gt;&#10;                &lt;/answer&gt;&#10;                &lt;answer&gt;&#10;                    &lt;guid&gt;C2785D6DD5DD405AB90B0B7497B56413&lt;/guid&gt;&#10;                    &lt;answertext&gt;20ω/17&lt;/answertext&gt;&#10;                    &lt;valuetype&gt;-1&lt;/valuetype&gt;&#10;                &lt;/answer&gt;&#10;                &lt;answer&gt;&#10;                    &lt;guid&gt;AA02A84C6BBC4777948A5D7C0492C51C&lt;/guid&gt;&#10;                    &lt;answertext&gt;6ω/5&lt;/answertext&gt;&#10;                    &lt;valuetype&gt;-1&lt;/valuetype&gt;&#10;                &lt;/answer&gt;&#10;                &lt;answer&gt;&#10;                    &lt;guid&gt;83B718B1F7FA4230BBD9B8B6EC556214&lt;/guid&gt;&#10;                    &lt;answertext&gt;8ω/5&lt;/answertext&gt;&#10;                    &lt;valuetype&gt;-1&lt;/valuetype&gt;&#10;                &lt;/answer&gt;&#10;                &lt;answer&gt;&#10;                    &lt;guid&gt;1DB446A8F5A549E7967A730B1D309328&lt;/guid&gt;&#10;                    &lt;answertext&gt;10ω/9&lt;/answertext&gt;&#10;                    &lt;valuetype&gt;-1&lt;/valuetype&gt;&#10;                &lt;/answer&gt;&#10;            &lt;/answers&gt;&#10;        &lt;/multichoice&gt;&#10;    &lt;/questions&gt;&#10;&lt;/questionlist&gt;"/>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0DB60781F8EE47CCA1D44E168175DC5B&lt;/guid&gt;&#10;        &lt;description /&gt;&#10;        &lt;date&gt;10/16/2014 2:08:1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01EEB113B54D4E5596786A89A984C056&lt;/guid&gt;&#10;            &lt;repollguid&gt;98B61E4DB6F0458397D6529DB0524A60&lt;/repollguid&gt;&#10;            &lt;sourceid&gt;C11015B6957D403DA77033CC19BFE1F7&lt;/sourceid&gt;&#10;            &lt;questiontext&gt;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A.&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8.64&lt;/acceptablevalue&gt;&#10;            &lt;minvalue&gt;8.5&lt;/minvalue&gt;&#10;            &lt;maxvalue&gt;8.8&lt;/maxvalue&gt;&#10;            &lt;numericvaluetype&gt;1&lt;/numericvaluetype&gt;&#10;        &lt;/numeric&gt;&#10;    &lt;/questions&gt;&#10;&lt;/questionlist&gt;"/>
  <p:tag name="HASRESULTS"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0DB60781F8EE47CCA1D44E168175DC5B&lt;/guid&gt;&#10;        &lt;description /&gt;&#10;        &lt;date&gt;10/16/2014 2:08:1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DAA1CE132C8A4F5DAE89604912D59718&lt;/guid&gt;&#10;            &lt;repollguid&gt;98B61E4DB6F0458397D6529DB0524A60&lt;/repollguid&gt;&#10;            &lt;sourceid&gt;C11015B6957D403DA77033CC19BFE1F7&lt;/sourceid&gt;&#10;            &lt;questiontext&gt;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B.&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3.456&lt;/acceptablevalue&gt;&#10;            &lt;minvalue&gt;3.3&lt;/minvalue&gt;&#10;            &lt;maxvalue&gt;3.6&lt;/maxvalue&gt;&#10;            &lt;numericvaluetype&gt;1&lt;/numericvaluetype&gt;&#10;        &lt;/numeric&gt;&#10;    &lt;/questions&gt;&#10;&lt;/questionlist&gt;"/>
  <p:tag name="HASRESULTS" val="False"/>
</p:tagLst>
</file>

<file path=ppt/tags/tag9.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532</Words>
  <Application>Microsoft Office PowerPoint</Application>
  <PresentationFormat>On-screen Show (4:3)</PresentationFormat>
  <Paragraphs>51</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Microsoft Graph Chart</vt:lpstr>
      <vt:lpstr>Rank the magnitudes of angular momenta of particles labeled A-G relative to the axis passing through point O. All particles have equal masses and speeds</vt:lpstr>
      <vt:lpstr>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A.</vt:lpstr>
      <vt:lpstr>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B.</vt:lpstr>
      <vt:lpstr>A light rigid rod of length 3s where s = 1.2 m has small spheres of masses m = 0.15 kg, 2m, 3m and 4m attached as shown. The rod is spinning in a horizontal plane with angular speed ω = 0.8 rad/s about a vertical axis. Find the magnitude of angular momentum of the rod where the axis of rotation is passing through mass m at point C.</vt:lpstr>
      <vt:lpstr>A disc is spinning clockwise (as viewed from above) about the axis passing through the center of the disc. Force F can be applied to it in several different ways, as shown in the diagram. (Note that the tail of each vector shows the point of application of the force.) Which of those ways would result in an increase of the magnitude of the angular momentum of the disc?</vt:lpstr>
      <vt:lpstr>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 The discs are slowly brought in contact with each other. Due to the friction between the surfaces, the discs eventually begin to spin with the same angular speed. If the rotational inertia of the smaller disc about the axis of rotation is I, then the rotational inertia of the larger disc about its axis of rotation is:</vt:lpstr>
      <vt:lpstr>The diagram shows the side view of two uniform solid discs spinning in the same direction on a horizontal thin frictionless axle. The discs are made of the same material that has the same thickness. The disc on the right has twice the radius of the disc on the left. The angular speeds of the discs are 2ω and ω, respectively. The discs are slowly brought in contact with each other. Due to the friction between the surfaces, the discs eventually begin to spin with the same angular speed. The magnitude of the final angular speed of the discs is:</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16</cp:revision>
  <dcterms:created xsi:type="dcterms:W3CDTF">2014-10-16T18:43:35Z</dcterms:created>
  <dcterms:modified xsi:type="dcterms:W3CDTF">2014-10-20T14:12:15Z</dcterms:modified>
</cp:coreProperties>
</file>