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Lst>
  <p:sldSz cx="9144000" cy="6858000" type="screen4x3"/>
  <p:notesSz cx="6858000" cy="9144000"/>
  <p:custDataLst>
    <p:tags r:id="rId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482"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tags" Target="tags/tag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8.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0405682-6188-4674-93F3-547F656F6B6C}" type="datetimeFigureOut">
              <a:rPr lang="en-US" smtClean="0"/>
              <a:t>10/24/2014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FD8523-70D6-4860-99D5-88BF15A1210D}" type="slidenum">
              <a:rPr lang="en-US" smtClean="0"/>
              <a:t>‹#›</a:t>
            </a:fld>
            <a:endParaRPr lang="en-US"/>
          </a:p>
        </p:txBody>
      </p:sp>
    </p:spTree>
    <p:extLst>
      <p:ext uri="{BB962C8B-B14F-4D97-AF65-F5344CB8AC3E}">
        <p14:creationId xmlns:p14="http://schemas.microsoft.com/office/powerpoint/2010/main" val="5314746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0405682-6188-4674-93F3-547F656F6B6C}" type="datetimeFigureOut">
              <a:rPr lang="en-US" smtClean="0"/>
              <a:t>10/24/2014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FD8523-70D6-4860-99D5-88BF15A1210D}" type="slidenum">
              <a:rPr lang="en-US" smtClean="0"/>
              <a:t>‹#›</a:t>
            </a:fld>
            <a:endParaRPr lang="en-US"/>
          </a:p>
        </p:txBody>
      </p:sp>
    </p:spTree>
    <p:extLst>
      <p:ext uri="{BB962C8B-B14F-4D97-AF65-F5344CB8AC3E}">
        <p14:creationId xmlns:p14="http://schemas.microsoft.com/office/powerpoint/2010/main" val="40676920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0405682-6188-4674-93F3-547F656F6B6C}" type="datetimeFigureOut">
              <a:rPr lang="en-US" smtClean="0"/>
              <a:t>10/24/2014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FD8523-70D6-4860-99D5-88BF15A1210D}" type="slidenum">
              <a:rPr lang="en-US" smtClean="0"/>
              <a:t>‹#›</a:t>
            </a:fld>
            <a:endParaRPr lang="en-US"/>
          </a:p>
        </p:txBody>
      </p:sp>
    </p:spTree>
    <p:extLst>
      <p:ext uri="{BB962C8B-B14F-4D97-AF65-F5344CB8AC3E}">
        <p14:creationId xmlns:p14="http://schemas.microsoft.com/office/powerpoint/2010/main" val="2839718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0405682-6188-4674-93F3-547F656F6B6C}" type="datetimeFigureOut">
              <a:rPr lang="en-US" smtClean="0"/>
              <a:t>10/24/2014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FD8523-70D6-4860-99D5-88BF15A1210D}" type="slidenum">
              <a:rPr lang="en-US" smtClean="0"/>
              <a:t>‹#›</a:t>
            </a:fld>
            <a:endParaRPr lang="en-US"/>
          </a:p>
        </p:txBody>
      </p:sp>
    </p:spTree>
    <p:extLst>
      <p:ext uri="{BB962C8B-B14F-4D97-AF65-F5344CB8AC3E}">
        <p14:creationId xmlns:p14="http://schemas.microsoft.com/office/powerpoint/2010/main" val="36277022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0405682-6188-4674-93F3-547F656F6B6C}" type="datetimeFigureOut">
              <a:rPr lang="en-US" smtClean="0"/>
              <a:t>10/24/2014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FD8523-70D6-4860-99D5-88BF15A1210D}" type="slidenum">
              <a:rPr lang="en-US" smtClean="0"/>
              <a:t>‹#›</a:t>
            </a:fld>
            <a:endParaRPr lang="en-US"/>
          </a:p>
        </p:txBody>
      </p:sp>
    </p:spTree>
    <p:extLst>
      <p:ext uri="{BB962C8B-B14F-4D97-AF65-F5344CB8AC3E}">
        <p14:creationId xmlns:p14="http://schemas.microsoft.com/office/powerpoint/2010/main" val="15510027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0405682-6188-4674-93F3-547F656F6B6C}" type="datetimeFigureOut">
              <a:rPr lang="en-US" smtClean="0"/>
              <a:t>10/24/2014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FD8523-70D6-4860-99D5-88BF15A1210D}" type="slidenum">
              <a:rPr lang="en-US" smtClean="0"/>
              <a:t>‹#›</a:t>
            </a:fld>
            <a:endParaRPr lang="en-US"/>
          </a:p>
        </p:txBody>
      </p:sp>
    </p:spTree>
    <p:extLst>
      <p:ext uri="{BB962C8B-B14F-4D97-AF65-F5344CB8AC3E}">
        <p14:creationId xmlns:p14="http://schemas.microsoft.com/office/powerpoint/2010/main" val="2105272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0405682-6188-4674-93F3-547F656F6B6C}" type="datetimeFigureOut">
              <a:rPr lang="en-US" smtClean="0"/>
              <a:t>10/24/2014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FD8523-70D6-4860-99D5-88BF15A1210D}" type="slidenum">
              <a:rPr lang="en-US" smtClean="0"/>
              <a:t>‹#›</a:t>
            </a:fld>
            <a:endParaRPr lang="en-US"/>
          </a:p>
        </p:txBody>
      </p:sp>
    </p:spTree>
    <p:extLst>
      <p:ext uri="{BB962C8B-B14F-4D97-AF65-F5344CB8AC3E}">
        <p14:creationId xmlns:p14="http://schemas.microsoft.com/office/powerpoint/2010/main" val="4996829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0405682-6188-4674-93F3-547F656F6B6C}" type="datetimeFigureOut">
              <a:rPr lang="en-US" smtClean="0"/>
              <a:t>10/24/2014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DFD8523-70D6-4860-99D5-88BF15A1210D}" type="slidenum">
              <a:rPr lang="en-US" smtClean="0"/>
              <a:t>‹#›</a:t>
            </a:fld>
            <a:endParaRPr lang="en-US"/>
          </a:p>
        </p:txBody>
      </p:sp>
    </p:spTree>
    <p:extLst>
      <p:ext uri="{BB962C8B-B14F-4D97-AF65-F5344CB8AC3E}">
        <p14:creationId xmlns:p14="http://schemas.microsoft.com/office/powerpoint/2010/main" val="24038412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0405682-6188-4674-93F3-547F656F6B6C}" type="datetimeFigureOut">
              <a:rPr lang="en-US" smtClean="0"/>
              <a:t>10/24/2014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DFD8523-70D6-4860-99D5-88BF15A1210D}" type="slidenum">
              <a:rPr lang="en-US" smtClean="0"/>
              <a:t>‹#›</a:t>
            </a:fld>
            <a:endParaRPr lang="en-US"/>
          </a:p>
        </p:txBody>
      </p:sp>
    </p:spTree>
    <p:extLst>
      <p:ext uri="{BB962C8B-B14F-4D97-AF65-F5344CB8AC3E}">
        <p14:creationId xmlns:p14="http://schemas.microsoft.com/office/powerpoint/2010/main" val="30149512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405682-6188-4674-93F3-547F656F6B6C}" type="datetimeFigureOut">
              <a:rPr lang="en-US" smtClean="0"/>
              <a:t>10/24/2014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DFD8523-70D6-4860-99D5-88BF15A1210D}" type="slidenum">
              <a:rPr lang="en-US" smtClean="0"/>
              <a:t>‹#›</a:t>
            </a:fld>
            <a:endParaRPr lang="en-US"/>
          </a:p>
        </p:txBody>
      </p:sp>
    </p:spTree>
    <p:extLst>
      <p:ext uri="{BB962C8B-B14F-4D97-AF65-F5344CB8AC3E}">
        <p14:creationId xmlns:p14="http://schemas.microsoft.com/office/powerpoint/2010/main" val="2141562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405682-6188-4674-93F3-547F656F6B6C}" type="datetimeFigureOut">
              <a:rPr lang="en-US" smtClean="0"/>
              <a:t>10/24/2014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FD8523-70D6-4860-99D5-88BF15A1210D}" type="slidenum">
              <a:rPr lang="en-US" smtClean="0"/>
              <a:t>‹#›</a:t>
            </a:fld>
            <a:endParaRPr lang="en-US"/>
          </a:p>
        </p:txBody>
      </p:sp>
    </p:spTree>
    <p:extLst>
      <p:ext uri="{BB962C8B-B14F-4D97-AF65-F5344CB8AC3E}">
        <p14:creationId xmlns:p14="http://schemas.microsoft.com/office/powerpoint/2010/main" val="14658140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405682-6188-4674-93F3-547F656F6B6C}" type="datetimeFigureOut">
              <a:rPr lang="en-US" smtClean="0"/>
              <a:t>10/24/2014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FD8523-70D6-4860-99D5-88BF15A1210D}" type="slidenum">
              <a:rPr lang="en-US" smtClean="0"/>
              <a:t>‹#›</a:t>
            </a:fld>
            <a:endParaRPr lang="en-US"/>
          </a:p>
        </p:txBody>
      </p:sp>
    </p:spTree>
    <p:extLst>
      <p:ext uri="{BB962C8B-B14F-4D97-AF65-F5344CB8AC3E}">
        <p14:creationId xmlns:p14="http://schemas.microsoft.com/office/powerpoint/2010/main" val="245043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405682-6188-4674-93F3-547F656F6B6C}" type="datetimeFigureOut">
              <a:rPr lang="en-US" smtClean="0"/>
              <a:t>10/24/2014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FD8523-70D6-4860-99D5-88BF15A1210D}" type="slidenum">
              <a:rPr lang="en-US" smtClean="0"/>
              <a:t>‹#›</a:t>
            </a:fld>
            <a:endParaRPr lang="en-US"/>
          </a:p>
        </p:txBody>
      </p:sp>
    </p:spTree>
    <p:extLst>
      <p:ext uri="{BB962C8B-B14F-4D97-AF65-F5344CB8AC3E}">
        <p14:creationId xmlns:p14="http://schemas.microsoft.com/office/powerpoint/2010/main" val="15646341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tags" Target="../tags/tag3.xml"/><Relationship Id="rId7" Type="http://schemas.openxmlformats.org/officeDocument/2006/relationships/oleObject" Target="../embeddings/oleObject1.bin"/><Relationship Id="rId2" Type="http://schemas.openxmlformats.org/officeDocument/2006/relationships/tags" Target="../tags/tag2.xml"/><Relationship Id="rId1" Type="http://schemas.openxmlformats.org/officeDocument/2006/relationships/vmlDrawing" Target="../drawings/vmlDrawing1.vml"/><Relationship Id="rId6" Type="http://schemas.openxmlformats.org/officeDocument/2006/relationships/slideLayout" Target="../slideLayouts/slideLayout12.xml"/><Relationship Id="rId5" Type="http://schemas.openxmlformats.org/officeDocument/2006/relationships/tags" Target="../tags/tag5.xml"/><Relationship Id="rId4" Type="http://schemas.openxmlformats.org/officeDocument/2006/relationships/tags" Target="../tags/tag4.xml"/></Relationships>
</file>

<file path=ppt/slides/_rels/slide2.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tags" Target="../tags/tag7.xml"/><Relationship Id="rId7" Type="http://schemas.openxmlformats.org/officeDocument/2006/relationships/oleObject" Target="../embeddings/oleObject2.bin"/><Relationship Id="rId2" Type="http://schemas.openxmlformats.org/officeDocument/2006/relationships/tags" Target="../tags/tag6.xml"/><Relationship Id="rId1" Type="http://schemas.openxmlformats.org/officeDocument/2006/relationships/vmlDrawing" Target="../drawings/vmlDrawing2.vml"/><Relationship Id="rId6" Type="http://schemas.openxmlformats.org/officeDocument/2006/relationships/slideLayout" Target="../slideLayouts/slideLayout12.xml"/><Relationship Id="rId5" Type="http://schemas.openxmlformats.org/officeDocument/2006/relationships/tags" Target="../tags/tag9.xml"/><Relationship Id="rId4" Type="http://schemas.openxmlformats.org/officeDocument/2006/relationships/tags" Target="../tags/tag8.xml"/></Relationships>
</file>

<file path=ppt/slides/_rels/slide3.xml.rels><?xml version="1.0" encoding="UTF-8" standalone="yes"?>
<Relationships xmlns="http://schemas.openxmlformats.org/package/2006/relationships"><Relationship Id="rId8" Type="http://schemas.openxmlformats.org/officeDocument/2006/relationships/image" Target="../media/image3.emf"/><Relationship Id="rId3" Type="http://schemas.openxmlformats.org/officeDocument/2006/relationships/tags" Target="../tags/tag11.xml"/><Relationship Id="rId7" Type="http://schemas.openxmlformats.org/officeDocument/2006/relationships/oleObject" Target="../embeddings/oleObject3.bin"/><Relationship Id="rId2" Type="http://schemas.openxmlformats.org/officeDocument/2006/relationships/tags" Target="../tags/tag10.xml"/><Relationship Id="rId1" Type="http://schemas.openxmlformats.org/officeDocument/2006/relationships/vmlDrawing" Target="../drawings/vmlDrawing3.vml"/><Relationship Id="rId6" Type="http://schemas.openxmlformats.org/officeDocument/2006/relationships/slideLayout" Target="../slideLayouts/slideLayout12.xml"/><Relationship Id="rId5" Type="http://schemas.openxmlformats.org/officeDocument/2006/relationships/tags" Target="../tags/tag13.xml"/><Relationship Id="rId4" Type="http://schemas.openxmlformats.org/officeDocument/2006/relationships/tags" Target="../tags/tag12.xml"/></Relationships>
</file>

<file path=ppt/slides/_rels/slide4.xml.rels><?xml version="1.0" encoding="UTF-8" standalone="yes"?>
<Relationships xmlns="http://schemas.openxmlformats.org/package/2006/relationships"><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vmlDrawing" Target="../drawings/vmlDrawing4.vml"/><Relationship Id="rId6" Type="http://schemas.openxmlformats.org/officeDocument/2006/relationships/image" Target="../media/image4.emf"/><Relationship Id="rId5" Type="http://schemas.openxmlformats.org/officeDocument/2006/relationships/oleObject" Target="../embeddings/oleObject4.bin"/><Relationship Id="rId4"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8" Type="http://schemas.openxmlformats.org/officeDocument/2006/relationships/image" Target="../media/image5.emf"/><Relationship Id="rId3" Type="http://schemas.openxmlformats.org/officeDocument/2006/relationships/tags" Target="../tags/tag17.xml"/><Relationship Id="rId7" Type="http://schemas.openxmlformats.org/officeDocument/2006/relationships/oleObject" Target="../embeddings/oleObject5.bin"/><Relationship Id="rId2" Type="http://schemas.openxmlformats.org/officeDocument/2006/relationships/tags" Target="../tags/tag16.xml"/><Relationship Id="rId1" Type="http://schemas.openxmlformats.org/officeDocument/2006/relationships/vmlDrawing" Target="../drawings/vmlDrawing5.vml"/><Relationship Id="rId6" Type="http://schemas.openxmlformats.org/officeDocument/2006/relationships/slideLayout" Target="../slideLayouts/slideLayout12.xml"/><Relationship Id="rId5" Type="http://schemas.openxmlformats.org/officeDocument/2006/relationships/tags" Target="../tags/tag19.xml"/><Relationship Id="rId4" Type="http://schemas.openxmlformats.org/officeDocument/2006/relationships/tags" Target="../tags/tag18.xml"/><Relationship Id="rId9" Type="http://schemas.openxmlformats.org/officeDocument/2006/relationships/image" Target="../media/image6.png"/></Relationships>
</file>

<file path=ppt/slides/_rels/slide6.xml.rels><?xml version="1.0" encoding="UTF-8" standalone="yes"?>
<Relationships xmlns="http://schemas.openxmlformats.org/package/2006/relationships"><Relationship Id="rId8" Type="http://schemas.openxmlformats.org/officeDocument/2006/relationships/image" Target="../media/image7.emf"/><Relationship Id="rId3" Type="http://schemas.openxmlformats.org/officeDocument/2006/relationships/tags" Target="../tags/tag21.xml"/><Relationship Id="rId7" Type="http://schemas.openxmlformats.org/officeDocument/2006/relationships/oleObject" Target="../embeddings/oleObject6.bin"/><Relationship Id="rId2" Type="http://schemas.openxmlformats.org/officeDocument/2006/relationships/tags" Target="../tags/tag20.xml"/><Relationship Id="rId1" Type="http://schemas.openxmlformats.org/officeDocument/2006/relationships/vmlDrawing" Target="../drawings/vmlDrawing6.vml"/><Relationship Id="rId6" Type="http://schemas.openxmlformats.org/officeDocument/2006/relationships/slideLayout" Target="../slideLayouts/slideLayout12.xml"/><Relationship Id="rId5" Type="http://schemas.openxmlformats.org/officeDocument/2006/relationships/tags" Target="../tags/tag23.xml"/><Relationship Id="rId4" Type="http://schemas.openxmlformats.org/officeDocument/2006/relationships/tags" Target="../tags/tag22.xml"/><Relationship Id="rId9" Type="http://schemas.openxmlformats.org/officeDocument/2006/relationships/image" Target="../media/image6.png"/></Relationships>
</file>

<file path=ppt/slides/_rels/slide7.xml.rels><?xml version="1.0" encoding="UTF-8" standalone="yes"?>
<Relationships xmlns="http://schemas.openxmlformats.org/package/2006/relationships"><Relationship Id="rId8" Type="http://schemas.openxmlformats.org/officeDocument/2006/relationships/image" Target="../media/image8.emf"/><Relationship Id="rId3" Type="http://schemas.openxmlformats.org/officeDocument/2006/relationships/tags" Target="../tags/tag25.xml"/><Relationship Id="rId7" Type="http://schemas.openxmlformats.org/officeDocument/2006/relationships/oleObject" Target="../embeddings/oleObject7.bin"/><Relationship Id="rId2" Type="http://schemas.openxmlformats.org/officeDocument/2006/relationships/tags" Target="../tags/tag24.xml"/><Relationship Id="rId1" Type="http://schemas.openxmlformats.org/officeDocument/2006/relationships/vmlDrawing" Target="../drawings/vmlDrawing7.vml"/><Relationship Id="rId6" Type="http://schemas.openxmlformats.org/officeDocument/2006/relationships/slideLayout" Target="../slideLayouts/slideLayout12.xml"/><Relationship Id="rId5" Type="http://schemas.openxmlformats.org/officeDocument/2006/relationships/tags" Target="../tags/tag27.xml"/><Relationship Id="rId4" Type="http://schemas.openxmlformats.org/officeDocument/2006/relationships/tags" Target="../tags/tag26.xml"/><Relationship Id="rId9"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76200" y="76200"/>
            <a:ext cx="8991600" cy="2590800"/>
          </a:xfrm>
        </p:spPr>
        <p:txBody>
          <a:bodyPr>
            <a:normAutofit/>
          </a:bodyPr>
          <a:lstStyle/>
          <a:p>
            <a:pPr algn="l"/>
            <a:r>
              <a:rPr lang="en-US" sz="2800" dirty="0" smtClean="0"/>
              <a:t>Consider an idealized pendulum consisting of a point mass of mass </a:t>
            </a:r>
            <a:r>
              <a:rPr lang="en-US" sz="2800" i="1" dirty="0" smtClean="0"/>
              <a:t>m</a:t>
            </a:r>
            <a:r>
              <a:rPr lang="en-US" sz="2800" dirty="0" smtClean="0"/>
              <a:t> hanging from a light (massless) string of length </a:t>
            </a:r>
            <a:r>
              <a:rPr lang="en-US" sz="2800" i="1" dirty="0" smtClean="0"/>
              <a:t>L</a:t>
            </a:r>
            <a:r>
              <a:rPr lang="en-US" sz="2800" dirty="0" smtClean="0"/>
              <a:t>. The pendulum undergoes small oscillations, and can be considered to be undergoing simple harmonic motion. If the mass of the point mass is changed to 4</a:t>
            </a:r>
            <a:r>
              <a:rPr lang="en-US" sz="2800" i="1" dirty="0" smtClean="0"/>
              <a:t>m</a:t>
            </a:r>
            <a:r>
              <a:rPr lang="en-US" sz="2800" dirty="0" smtClean="0"/>
              <a:t>, the frequency will: </a:t>
            </a:r>
            <a:endParaRPr lang="en-US" sz="2800" dirty="0"/>
          </a:p>
        </p:txBody>
      </p:sp>
      <p:sp>
        <p:nvSpPr>
          <p:cNvPr id="3" name="TPAnswers"/>
          <p:cNvSpPr>
            <a:spLocks noGrp="1"/>
          </p:cNvSpPr>
          <p:nvPr>
            <p:ph type="body" idx="1"/>
            <p:custDataLst>
              <p:tags r:id="rId3"/>
            </p:custDataLst>
          </p:nvPr>
        </p:nvSpPr>
        <p:spPr>
          <a:xfrm>
            <a:off x="457200" y="2590800"/>
            <a:ext cx="5029200" cy="3535363"/>
          </a:xfrm>
        </p:spPr>
        <p:txBody>
          <a:bodyPr/>
          <a:lstStyle/>
          <a:p>
            <a:pPr marL="514350" indent="-514350">
              <a:buFont typeface="Arial" pitchFamily="34" charset="0"/>
              <a:buAutoNum type="alphaUcPeriod"/>
            </a:pPr>
            <a:r>
              <a:rPr lang="en-US" dirty="0" smtClean="0"/>
              <a:t>Increase by a factor of 4</a:t>
            </a:r>
          </a:p>
          <a:p>
            <a:pPr marL="514350" indent="-514350">
              <a:buFont typeface="Arial" pitchFamily="34" charset="0"/>
              <a:buAutoNum type="alphaUcPeriod"/>
            </a:pPr>
            <a:r>
              <a:rPr lang="en-US" dirty="0" smtClean="0"/>
              <a:t>Increase by a factor of 2</a:t>
            </a:r>
          </a:p>
          <a:p>
            <a:pPr marL="514350" indent="-514350">
              <a:buFont typeface="Arial" pitchFamily="34" charset="0"/>
              <a:buAutoNum type="alphaUcPeriod"/>
            </a:pPr>
            <a:r>
              <a:rPr lang="en-US" dirty="0" smtClean="0"/>
              <a:t>Decrease by a factor of 4</a:t>
            </a:r>
          </a:p>
          <a:p>
            <a:pPr marL="514350" indent="-514350">
              <a:buFont typeface="Arial" pitchFamily="34" charset="0"/>
              <a:buAutoNum type="alphaUcPeriod"/>
            </a:pPr>
            <a:r>
              <a:rPr lang="en-US" dirty="0" smtClean="0"/>
              <a:t>Decrease by a factor of 2</a:t>
            </a:r>
          </a:p>
          <a:p>
            <a:pPr marL="514350" indent="-514350">
              <a:buFont typeface="Arial" pitchFamily="34" charset="0"/>
              <a:buAutoNum type="alphaUcPeriod"/>
            </a:pPr>
            <a:r>
              <a:rPr lang="en-US" dirty="0" smtClean="0"/>
              <a:t>None of the above</a:t>
            </a:r>
            <a:endParaRPr lang="en-US" dirty="0"/>
          </a:p>
        </p:txBody>
      </p:sp>
      <p:graphicFrame>
        <p:nvGraphicFramePr>
          <p:cNvPr id="4" name="TPChart"/>
          <p:cNvGraphicFramePr>
            <a:graphicFrameLocks noChangeAspect="1"/>
          </p:cNvGraphicFramePr>
          <p:nvPr>
            <p:custDataLst>
              <p:tags r:id="rId4"/>
            </p:custDataLst>
            <p:extLst>
              <p:ext uri="{D42A27DB-BD31-4B8C-83A1-F6EECF244321}">
                <p14:modId xmlns:p14="http://schemas.microsoft.com/office/powerpoint/2010/main" val="4162514059"/>
              </p:ext>
            </p:extLst>
          </p:nvPr>
        </p:nvGraphicFramePr>
        <p:xfrm>
          <a:off x="4508500" y="3200400"/>
          <a:ext cx="4572000" cy="3543300"/>
        </p:xfrm>
        <a:graphic>
          <a:graphicData uri="http://schemas.openxmlformats.org/presentationml/2006/ole">
            <mc:AlternateContent xmlns:mc="http://schemas.openxmlformats.org/markup-compatibility/2006">
              <mc:Choice xmlns:v="urn:schemas-microsoft-com:vml" Requires="v">
                <p:oleObj spid="_x0000_s1045" name="Chart" r:id="rId7" imgW="4572000" imgH="5143500" progId="MSGraph.Chart.8">
                  <p:embed followColorScheme="full"/>
                </p:oleObj>
              </mc:Choice>
              <mc:Fallback>
                <p:oleObj name="Chart" r:id="rId7" imgW="4572000" imgH="5143500" progId="MSGraph.Chart.8">
                  <p:embed followColorScheme="full"/>
                  <p:pic>
                    <p:nvPicPr>
                      <p:cNvPr id="0" name=""/>
                      <p:cNvPicPr/>
                      <p:nvPr/>
                    </p:nvPicPr>
                    <p:blipFill>
                      <a:blip r:embed="rId8"/>
                      <a:stretch>
                        <a:fillRect/>
                      </a:stretch>
                    </p:blipFill>
                    <p:spPr>
                      <a:xfrm>
                        <a:off x="4508500" y="3200400"/>
                        <a:ext cx="4572000" cy="3543300"/>
                      </a:xfrm>
                      <a:prstGeom prst="rect">
                        <a:avLst/>
                      </a:prstGeom>
                    </p:spPr>
                  </p:pic>
                </p:oleObj>
              </mc:Fallback>
            </mc:AlternateContent>
          </a:graphicData>
        </a:graphic>
      </p:graphicFrame>
      <p:sp>
        <p:nvSpPr>
          <p:cNvPr id="5" name="CAI1"/>
          <p:cNvSpPr/>
          <p:nvPr>
            <p:custDataLst>
              <p:tags r:id="rId5"/>
            </p:custDataLst>
          </p:nvPr>
        </p:nvSpPr>
        <p:spPr>
          <a:xfrm>
            <a:off x="1037590" y="2636520"/>
            <a:ext cx="4066985" cy="487680"/>
          </a:xfrm>
          <a:prstGeom prst="roundRect">
            <a:avLst/>
          </a:prstGeom>
          <a:noFill/>
          <a:ln w="25400" cap="flat" cmpd="sng" algn="ctr">
            <a:solidFill>
              <a:srgbClr val="00C800"/>
            </a:solidFill>
            <a:prstDash val="solid"/>
          </a:ln>
          <a:effectLst/>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2"/>
    </p:custDataLst>
    <p:extLst>
      <p:ext uri="{BB962C8B-B14F-4D97-AF65-F5344CB8AC3E}">
        <p14:creationId xmlns:p14="http://schemas.microsoft.com/office/powerpoint/2010/main" val="1192549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ID="26" presetClass="emph" presetSubtype="0" repeatCount="10000" fill="hold" grpId="1" nodeType="afterEffect">
                                  <p:stCondLst>
                                    <p:cond delay="0"/>
                                  </p:stCondLst>
                                  <p:childTnLst>
                                    <p:animEffect transition="out" filter="fade">
                                      <p:cBhvr>
                                        <p:cTn id="15" dur="500" tmFilter="0, 0; .2, .5; .8, .5; 1, 0"/>
                                        <p:tgtEl>
                                          <p:spTgt spid="5"/>
                                        </p:tgtEl>
                                      </p:cBhvr>
                                    </p:animEffect>
                                    <p:animScale>
                                      <p:cBhvr>
                                        <p:cTn id="16" dur="250" autoRev="1" fill="hold"/>
                                        <p:tgtEl>
                                          <p:spTgt spid="5"/>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P spid="5" grpId="0" animBg="1"/>
      <p:bldP spid="5" grpId="1"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76200" y="76200"/>
            <a:ext cx="8991600" cy="2590800"/>
          </a:xfrm>
        </p:spPr>
        <p:txBody>
          <a:bodyPr>
            <a:normAutofit/>
          </a:bodyPr>
          <a:lstStyle/>
          <a:p>
            <a:pPr algn="l"/>
            <a:r>
              <a:rPr lang="en-US" sz="2800" dirty="0" smtClean="0"/>
              <a:t>Consider an idealized pendulum consisting of a point mass of mass </a:t>
            </a:r>
            <a:r>
              <a:rPr lang="en-US" sz="2800" i="1" dirty="0" smtClean="0"/>
              <a:t>m</a:t>
            </a:r>
            <a:r>
              <a:rPr lang="en-US" sz="2800" dirty="0" smtClean="0"/>
              <a:t> hanging from a light (massless) string of length </a:t>
            </a:r>
            <a:r>
              <a:rPr lang="en-US" sz="2800" i="1" dirty="0" smtClean="0"/>
              <a:t>L</a:t>
            </a:r>
            <a:r>
              <a:rPr lang="en-US" sz="2800" dirty="0" smtClean="0"/>
              <a:t>. The pendulum undergoes small oscillations, and can be considered to be undergoing simple harmonic motion. If the string length is changed to 4</a:t>
            </a:r>
            <a:r>
              <a:rPr lang="en-US" sz="2800" i="1" dirty="0" smtClean="0"/>
              <a:t>L</a:t>
            </a:r>
            <a:r>
              <a:rPr lang="en-US" sz="2800" dirty="0" smtClean="0"/>
              <a:t>, the frequency will: </a:t>
            </a:r>
            <a:endParaRPr lang="en-US" sz="2800" dirty="0"/>
          </a:p>
        </p:txBody>
      </p:sp>
      <p:sp>
        <p:nvSpPr>
          <p:cNvPr id="3" name="TPAnswers"/>
          <p:cNvSpPr>
            <a:spLocks noGrp="1"/>
          </p:cNvSpPr>
          <p:nvPr>
            <p:ph type="body" idx="1"/>
            <p:custDataLst>
              <p:tags r:id="rId3"/>
            </p:custDataLst>
          </p:nvPr>
        </p:nvSpPr>
        <p:spPr>
          <a:xfrm>
            <a:off x="457200" y="2590800"/>
            <a:ext cx="5029200" cy="3535363"/>
          </a:xfrm>
        </p:spPr>
        <p:txBody>
          <a:bodyPr/>
          <a:lstStyle/>
          <a:p>
            <a:pPr marL="514350" indent="-514350">
              <a:buFont typeface="Arial" pitchFamily="34" charset="0"/>
              <a:buAutoNum type="alphaUcPeriod"/>
            </a:pPr>
            <a:r>
              <a:rPr lang="en-US" dirty="0" smtClean="0"/>
              <a:t>Increase by a factor of  4</a:t>
            </a:r>
          </a:p>
          <a:p>
            <a:pPr marL="514350" indent="-514350">
              <a:buFont typeface="Arial" pitchFamily="34" charset="0"/>
              <a:buAutoNum type="alphaUcPeriod"/>
            </a:pPr>
            <a:r>
              <a:rPr lang="en-US" dirty="0" smtClean="0"/>
              <a:t>Increase by a factor of  2</a:t>
            </a:r>
          </a:p>
          <a:p>
            <a:pPr marL="514350" indent="-514350">
              <a:buFont typeface="Arial" pitchFamily="34" charset="0"/>
              <a:buAutoNum type="alphaUcPeriod"/>
            </a:pPr>
            <a:r>
              <a:rPr lang="en-US" dirty="0" smtClean="0"/>
              <a:t>Decrease by a factor of  4</a:t>
            </a:r>
          </a:p>
          <a:p>
            <a:pPr marL="514350" indent="-514350">
              <a:buFont typeface="Arial" pitchFamily="34" charset="0"/>
              <a:buAutoNum type="alphaUcPeriod"/>
            </a:pPr>
            <a:r>
              <a:rPr lang="en-US" dirty="0" smtClean="0"/>
              <a:t>Decrease by a factor of  2</a:t>
            </a:r>
          </a:p>
          <a:p>
            <a:pPr marL="514350" indent="-514350">
              <a:buFont typeface="Arial" pitchFamily="34" charset="0"/>
              <a:buAutoNum type="alphaUcPeriod"/>
            </a:pPr>
            <a:r>
              <a:rPr lang="en-US" dirty="0" smtClean="0"/>
              <a:t>None of the above</a:t>
            </a:r>
            <a:endParaRPr lang="en-US" dirty="0"/>
          </a:p>
        </p:txBody>
      </p:sp>
      <p:graphicFrame>
        <p:nvGraphicFramePr>
          <p:cNvPr id="4" name="TPChart"/>
          <p:cNvGraphicFramePr>
            <a:graphicFrameLocks noChangeAspect="1"/>
          </p:cNvGraphicFramePr>
          <p:nvPr>
            <p:custDataLst>
              <p:tags r:id="rId4"/>
            </p:custDataLst>
            <p:extLst>
              <p:ext uri="{D42A27DB-BD31-4B8C-83A1-F6EECF244321}">
                <p14:modId xmlns:p14="http://schemas.microsoft.com/office/powerpoint/2010/main" val="612589975"/>
              </p:ext>
            </p:extLst>
          </p:nvPr>
        </p:nvGraphicFramePr>
        <p:xfrm>
          <a:off x="4508500" y="3200400"/>
          <a:ext cx="4572000" cy="3543300"/>
        </p:xfrm>
        <a:graphic>
          <a:graphicData uri="http://schemas.openxmlformats.org/presentationml/2006/ole">
            <mc:AlternateContent xmlns:mc="http://schemas.openxmlformats.org/markup-compatibility/2006">
              <mc:Choice xmlns:v="urn:schemas-microsoft-com:vml" Requires="v">
                <p:oleObj spid="_x0000_s2068" name="Chart" r:id="rId7" imgW="4572000" imgH="5143500" progId="MSGraph.Chart.8">
                  <p:embed followColorScheme="full"/>
                </p:oleObj>
              </mc:Choice>
              <mc:Fallback>
                <p:oleObj name="Chart" r:id="rId7" imgW="4572000" imgH="5143500" progId="MSGraph.Chart.8">
                  <p:embed followColorScheme="full"/>
                  <p:pic>
                    <p:nvPicPr>
                      <p:cNvPr id="0" name=""/>
                      <p:cNvPicPr/>
                      <p:nvPr/>
                    </p:nvPicPr>
                    <p:blipFill>
                      <a:blip r:embed="rId8"/>
                      <a:stretch>
                        <a:fillRect/>
                      </a:stretch>
                    </p:blipFill>
                    <p:spPr>
                      <a:xfrm>
                        <a:off x="4508500" y="3200400"/>
                        <a:ext cx="4572000" cy="3543300"/>
                      </a:xfrm>
                      <a:prstGeom prst="rect">
                        <a:avLst/>
                      </a:prstGeom>
                    </p:spPr>
                  </p:pic>
                </p:oleObj>
              </mc:Fallback>
            </mc:AlternateContent>
          </a:graphicData>
        </a:graphic>
      </p:graphicFrame>
      <p:sp>
        <p:nvSpPr>
          <p:cNvPr id="5" name="CAI1"/>
          <p:cNvSpPr/>
          <p:nvPr>
            <p:custDataLst>
              <p:tags r:id="rId5"/>
            </p:custDataLst>
          </p:nvPr>
        </p:nvSpPr>
        <p:spPr>
          <a:xfrm>
            <a:off x="1037590" y="4294632"/>
            <a:ext cx="4293997" cy="585216"/>
          </a:xfrm>
          <a:prstGeom prst="roundRect">
            <a:avLst/>
          </a:prstGeom>
          <a:noFill/>
          <a:ln w="25400" cap="flat" cmpd="sng" algn="ctr">
            <a:solidFill>
              <a:srgbClr val="00C800"/>
            </a:solidFill>
            <a:prstDash val="solid"/>
          </a:ln>
          <a:effectLst/>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2"/>
    </p:custDataLst>
    <p:extLst>
      <p:ext uri="{BB962C8B-B14F-4D97-AF65-F5344CB8AC3E}">
        <p14:creationId xmlns:p14="http://schemas.microsoft.com/office/powerpoint/2010/main" val="2495347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ID="26" presetClass="emph" presetSubtype="0" repeatCount="10000" fill="hold" grpId="1" nodeType="afterEffect">
                                  <p:stCondLst>
                                    <p:cond delay="0"/>
                                  </p:stCondLst>
                                  <p:childTnLst>
                                    <p:animEffect transition="out" filter="fade">
                                      <p:cBhvr>
                                        <p:cTn id="15" dur="500" tmFilter="0, 0; .2, .5; .8, .5; 1, 0"/>
                                        <p:tgtEl>
                                          <p:spTgt spid="5"/>
                                        </p:tgtEl>
                                      </p:cBhvr>
                                    </p:animEffect>
                                    <p:animScale>
                                      <p:cBhvr>
                                        <p:cTn id="16" dur="250" autoRev="1" fill="hold"/>
                                        <p:tgtEl>
                                          <p:spTgt spid="5"/>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P spid="5" grpId="0" animBg="1"/>
      <p:bldP spid="5"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76200" y="76200"/>
            <a:ext cx="8991600" cy="2590800"/>
          </a:xfrm>
        </p:spPr>
        <p:txBody>
          <a:bodyPr>
            <a:normAutofit/>
          </a:bodyPr>
          <a:lstStyle/>
          <a:p>
            <a:pPr algn="l"/>
            <a:r>
              <a:rPr lang="en-US" sz="2800" dirty="0" smtClean="0"/>
              <a:t>Consider an idealized pendulum consisting of a point mass of mass </a:t>
            </a:r>
            <a:r>
              <a:rPr lang="en-US" sz="2800" i="1" dirty="0" smtClean="0"/>
              <a:t>m</a:t>
            </a:r>
            <a:r>
              <a:rPr lang="en-US" sz="2800" dirty="0" smtClean="0"/>
              <a:t> hanging from a light (massless) string of length </a:t>
            </a:r>
            <a:r>
              <a:rPr lang="en-US" sz="2800" i="1" dirty="0" smtClean="0"/>
              <a:t>L</a:t>
            </a:r>
            <a:r>
              <a:rPr lang="en-US" sz="2800" dirty="0" smtClean="0"/>
              <a:t>. The pendulum undergoes small oscillations, and can be considered to be undergoing simple harmonic motion. If the initial amplitude doubles, the frequency will: </a:t>
            </a:r>
            <a:endParaRPr lang="en-US" sz="2800" dirty="0"/>
          </a:p>
        </p:txBody>
      </p:sp>
      <p:sp>
        <p:nvSpPr>
          <p:cNvPr id="3" name="TPAnswers"/>
          <p:cNvSpPr>
            <a:spLocks noGrp="1"/>
          </p:cNvSpPr>
          <p:nvPr>
            <p:ph type="body" idx="1"/>
            <p:custDataLst>
              <p:tags r:id="rId3"/>
            </p:custDataLst>
          </p:nvPr>
        </p:nvSpPr>
        <p:spPr>
          <a:xfrm>
            <a:off x="457200" y="2590800"/>
            <a:ext cx="5029200" cy="3535363"/>
          </a:xfrm>
        </p:spPr>
        <p:txBody>
          <a:bodyPr>
            <a:normAutofit/>
          </a:bodyPr>
          <a:lstStyle/>
          <a:p>
            <a:pPr marL="514350" indent="-514350">
              <a:buFont typeface="Arial" pitchFamily="34" charset="0"/>
              <a:buAutoNum type="alphaUcPeriod"/>
            </a:pPr>
            <a:r>
              <a:rPr lang="en-US" dirty="0" smtClean="0"/>
              <a:t>Double</a:t>
            </a:r>
          </a:p>
          <a:p>
            <a:pPr marL="514350" indent="-514350">
              <a:buFont typeface="Arial" pitchFamily="34" charset="0"/>
              <a:buAutoNum type="alphaUcPeriod"/>
            </a:pPr>
            <a:r>
              <a:rPr lang="en-US" dirty="0" smtClean="0"/>
              <a:t>Quadruple</a:t>
            </a:r>
          </a:p>
          <a:p>
            <a:pPr marL="514350" indent="-514350">
              <a:buFont typeface="Arial" pitchFamily="34" charset="0"/>
              <a:buAutoNum type="alphaUcPeriod"/>
            </a:pPr>
            <a:r>
              <a:rPr lang="en-US" dirty="0" smtClean="0"/>
              <a:t>Not change</a:t>
            </a:r>
          </a:p>
          <a:p>
            <a:pPr marL="514350" indent="-514350">
              <a:buFont typeface="Arial" pitchFamily="34" charset="0"/>
              <a:buAutoNum type="alphaUcPeriod"/>
            </a:pPr>
            <a:r>
              <a:rPr lang="en-US" dirty="0" smtClean="0"/>
              <a:t>Increase by a factor of 2</a:t>
            </a:r>
          </a:p>
          <a:p>
            <a:pPr marL="514350" indent="-514350">
              <a:buFont typeface="Arial" pitchFamily="34" charset="0"/>
              <a:buAutoNum type="alphaUcPeriod"/>
            </a:pPr>
            <a:r>
              <a:rPr lang="en-US" dirty="0" smtClean="0"/>
              <a:t>None of the above</a:t>
            </a:r>
            <a:endParaRPr lang="en-US" dirty="0"/>
          </a:p>
        </p:txBody>
      </p:sp>
      <p:graphicFrame>
        <p:nvGraphicFramePr>
          <p:cNvPr id="4" name="TPChart"/>
          <p:cNvGraphicFramePr>
            <a:graphicFrameLocks noChangeAspect="1"/>
          </p:cNvGraphicFramePr>
          <p:nvPr>
            <p:custDataLst>
              <p:tags r:id="rId4"/>
            </p:custDataLst>
            <p:extLst>
              <p:ext uri="{D42A27DB-BD31-4B8C-83A1-F6EECF244321}">
                <p14:modId xmlns:p14="http://schemas.microsoft.com/office/powerpoint/2010/main" val="4040539091"/>
              </p:ext>
            </p:extLst>
          </p:nvPr>
        </p:nvGraphicFramePr>
        <p:xfrm>
          <a:off x="4508500" y="3200400"/>
          <a:ext cx="4572000" cy="3543300"/>
        </p:xfrm>
        <a:graphic>
          <a:graphicData uri="http://schemas.openxmlformats.org/presentationml/2006/ole">
            <mc:AlternateContent xmlns:mc="http://schemas.openxmlformats.org/markup-compatibility/2006">
              <mc:Choice xmlns:v="urn:schemas-microsoft-com:vml" Requires="v">
                <p:oleObj spid="_x0000_s3091" name="Chart" r:id="rId7" imgW="4572000" imgH="5143500" progId="MSGraph.Chart.8">
                  <p:embed followColorScheme="full"/>
                </p:oleObj>
              </mc:Choice>
              <mc:Fallback>
                <p:oleObj name="Chart" r:id="rId7" imgW="4572000" imgH="5143500" progId="MSGraph.Chart.8">
                  <p:embed followColorScheme="full"/>
                  <p:pic>
                    <p:nvPicPr>
                      <p:cNvPr id="0" name=""/>
                      <p:cNvPicPr/>
                      <p:nvPr/>
                    </p:nvPicPr>
                    <p:blipFill>
                      <a:blip r:embed="rId8"/>
                      <a:stretch>
                        <a:fillRect/>
                      </a:stretch>
                    </p:blipFill>
                    <p:spPr>
                      <a:xfrm>
                        <a:off x="4508500" y="3200400"/>
                        <a:ext cx="4572000" cy="3543300"/>
                      </a:xfrm>
                      <a:prstGeom prst="rect">
                        <a:avLst/>
                      </a:prstGeom>
                    </p:spPr>
                  </p:pic>
                </p:oleObj>
              </mc:Fallback>
            </mc:AlternateContent>
          </a:graphicData>
        </a:graphic>
      </p:graphicFrame>
      <p:sp>
        <p:nvSpPr>
          <p:cNvPr id="5" name="CAI1"/>
          <p:cNvSpPr/>
          <p:nvPr>
            <p:custDataLst>
              <p:tags r:id="rId5"/>
            </p:custDataLst>
          </p:nvPr>
        </p:nvSpPr>
        <p:spPr>
          <a:xfrm>
            <a:off x="1037590" y="3709416"/>
            <a:ext cx="2007997" cy="585216"/>
          </a:xfrm>
          <a:prstGeom prst="roundRect">
            <a:avLst/>
          </a:prstGeom>
          <a:noFill/>
          <a:ln w="25400" cap="flat" cmpd="sng" algn="ctr">
            <a:solidFill>
              <a:srgbClr val="00C800"/>
            </a:solidFill>
            <a:prstDash val="solid"/>
          </a:ln>
          <a:effectLst/>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2"/>
    </p:custDataLst>
    <p:extLst>
      <p:ext uri="{BB962C8B-B14F-4D97-AF65-F5344CB8AC3E}">
        <p14:creationId xmlns:p14="http://schemas.microsoft.com/office/powerpoint/2010/main" val="3926622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ID="26" presetClass="emph" presetSubtype="0" repeatCount="10000" fill="hold" grpId="1" nodeType="afterEffect">
                                  <p:stCondLst>
                                    <p:cond delay="0"/>
                                  </p:stCondLst>
                                  <p:childTnLst>
                                    <p:animEffect transition="out" filter="fade">
                                      <p:cBhvr>
                                        <p:cTn id="15" dur="500" tmFilter="0, 0; .2, .5; .8, .5; 1, 0"/>
                                        <p:tgtEl>
                                          <p:spTgt spid="5"/>
                                        </p:tgtEl>
                                      </p:cBhvr>
                                    </p:animEffect>
                                    <p:animScale>
                                      <p:cBhvr>
                                        <p:cTn id="16" dur="250" autoRev="1" fill="hold"/>
                                        <p:tgtEl>
                                          <p:spTgt spid="5"/>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P spid="5" grpId="0" animBg="1"/>
      <p:bldP spid="5"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0" y="274638"/>
            <a:ext cx="8991600" cy="2316162"/>
          </a:xfrm>
        </p:spPr>
        <p:txBody>
          <a:bodyPr>
            <a:noAutofit/>
          </a:bodyPr>
          <a:lstStyle/>
          <a:p>
            <a:pPr algn="l"/>
            <a:r>
              <a:rPr lang="en-US" sz="2400" dirty="0" smtClean="0"/>
              <a:t>A visitor to the GDJ Student Union wishes to determine the height of the union. She ties a spool of thread to a small rock to make a simple pendulum, which she hangs down from the roof of the union. The period of oscillation is 7.85 seconds. What is the height of the union in meters, assuming that the rock just misses the ground and the other end is tied near the top of the tower?</a:t>
            </a:r>
            <a:endParaRPr lang="en-US" sz="2400" dirty="0"/>
          </a:p>
        </p:txBody>
      </p:sp>
      <p:graphicFrame>
        <p:nvGraphicFramePr>
          <p:cNvPr id="4" name="TPResults"/>
          <p:cNvGraphicFramePr>
            <a:graphicFrameLocks noGrp="1"/>
          </p:cNvGraphicFramePr>
          <p:nvPr>
            <p:extLst>
              <p:ext uri="{D42A27DB-BD31-4B8C-83A1-F6EECF244321}">
                <p14:modId xmlns:p14="http://schemas.microsoft.com/office/powerpoint/2010/main" val="3938599832"/>
              </p:ext>
            </p:extLst>
          </p:nvPr>
        </p:nvGraphicFramePr>
        <p:xfrm>
          <a:off x="127000" y="2666998"/>
          <a:ext cx="4445000" cy="4191005"/>
        </p:xfrm>
        <a:graphic>
          <a:graphicData uri="http://schemas.openxmlformats.org/drawingml/2006/table">
            <a:tbl>
              <a:tblPr firstRow="1" bandRow="1">
                <a:tableStyleId>{5C22544A-7EE6-4342-B048-85BDC9FD1C3A}</a:tableStyleId>
              </a:tblPr>
              <a:tblGrid>
                <a:gridCol w="1270000"/>
                <a:gridCol w="3175000"/>
              </a:tblGrid>
              <a:tr h="598715">
                <a:tc>
                  <a:txBody>
                    <a:bodyPr/>
                    <a:lstStyle/>
                    <a:p>
                      <a:pPr algn="l"/>
                      <a:r>
                        <a:rPr lang="en-US" sz="2400" b="1" smtClean="0">
                          <a:solidFill>
                            <a:schemeClr val="tx2"/>
                          </a:solidFill>
                        </a:rPr>
                        <a:t>Rank</a:t>
                      </a:r>
                      <a:endParaRPr lang="en-US" sz="2400" b="1" dirty="0">
                        <a:solidFill>
                          <a:schemeClr val="tx2"/>
                        </a:solidFill>
                      </a:endParaRPr>
                    </a:p>
                  </a:txBody>
                  <a:tcPr>
                    <a:lnL w="12700" cmpd="sng">
                      <a:solidFill>
                        <a:schemeClr val="lt1"/>
                      </a:solidFill>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chemeClr val="accent1">
                        <a:alpha val="1000"/>
                      </a:schemeClr>
                    </a:solidFill>
                  </a:tcPr>
                </a:tc>
                <a:tc>
                  <a:txBody>
                    <a:bodyPr/>
                    <a:lstStyle/>
                    <a:p>
                      <a:pPr algn="l"/>
                      <a:r>
                        <a:rPr lang="en-US" sz="2400" b="1" smtClean="0">
                          <a:solidFill>
                            <a:schemeClr val="tx2"/>
                          </a:solidFill>
                        </a:rPr>
                        <a:t>Responses</a:t>
                      </a:r>
                      <a:endParaRPr lang="en-US" sz="2400" b="1">
                        <a:solidFill>
                          <a:schemeClr val="tx2"/>
                        </a:solidFill>
                      </a:endParaRPr>
                    </a:p>
                  </a:txBody>
                  <a:tcPr>
                    <a:lnL w="12700" cmpd="sng">
                      <a:solidFill>
                        <a:schemeClr val="lt1"/>
                      </a:solidFill>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chemeClr val="accent1">
                        <a:alpha val="1000"/>
                      </a:schemeClr>
                    </a:solidFill>
                  </a:tcPr>
                </a:tc>
              </a:tr>
              <a:tr h="598715">
                <a:tc>
                  <a:txBody>
                    <a:bodyPr/>
                    <a:lstStyle/>
                    <a:p>
                      <a:pPr algn="l"/>
                      <a:r>
                        <a:rPr lang="en-US" sz="2400" b="0" smtClean="0">
                          <a:solidFill>
                            <a:schemeClr val="tx2"/>
                          </a:solidFill>
                        </a:rPr>
                        <a:t>1</a:t>
                      </a:r>
                      <a:endParaRPr lang="en-US" sz="2400" b="0">
                        <a:solidFill>
                          <a:schemeClr val="tx2"/>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40000"/>
                        <a:alpha val="1000"/>
                      </a:schemeClr>
                    </a:solidFill>
                  </a:tcPr>
                </a:tc>
                <a:tc>
                  <a:txBody>
                    <a:bodyPr/>
                    <a:lstStyle/>
                    <a:p>
                      <a:pPr algn="l"/>
                      <a:endParaRPr lang="en-US" sz="2400" b="0">
                        <a:solidFill>
                          <a:schemeClr val="tx2"/>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40000"/>
                        <a:alpha val="1000"/>
                      </a:schemeClr>
                    </a:solidFill>
                  </a:tcPr>
                </a:tc>
              </a:tr>
              <a:tr h="598715">
                <a:tc>
                  <a:txBody>
                    <a:bodyPr/>
                    <a:lstStyle/>
                    <a:p>
                      <a:pPr algn="l"/>
                      <a:r>
                        <a:rPr lang="en-US" sz="2400" b="0" smtClean="0">
                          <a:solidFill>
                            <a:schemeClr val="tx2"/>
                          </a:solidFill>
                        </a:rPr>
                        <a:t>2</a:t>
                      </a:r>
                      <a:endParaRPr lang="en-US" sz="2400" b="0">
                        <a:solidFill>
                          <a:schemeClr val="tx2"/>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20000"/>
                        <a:alpha val="1000"/>
                      </a:schemeClr>
                    </a:solidFill>
                  </a:tcPr>
                </a:tc>
                <a:tc>
                  <a:txBody>
                    <a:bodyPr/>
                    <a:lstStyle/>
                    <a:p>
                      <a:pPr algn="l"/>
                      <a:endParaRPr lang="en-US" sz="2400" b="0">
                        <a:solidFill>
                          <a:schemeClr val="tx2"/>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20000"/>
                        <a:alpha val="1000"/>
                      </a:schemeClr>
                    </a:solidFill>
                  </a:tcPr>
                </a:tc>
              </a:tr>
              <a:tr h="598715">
                <a:tc>
                  <a:txBody>
                    <a:bodyPr/>
                    <a:lstStyle/>
                    <a:p>
                      <a:pPr algn="l"/>
                      <a:r>
                        <a:rPr lang="en-US" sz="2400" b="0" smtClean="0">
                          <a:solidFill>
                            <a:schemeClr val="tx2"/>
                          </a:solidFill>
                        </a:rPr>
                        <a:t>3</a:t>
                      </a:r>
                      <a:endParaRPr lang="en-US" sz="2400" b="0">
                        <a:solidFill>
                          <a:schemeClr val="tx2"/>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40000"/>
                        <a:alpha val="1000"/>
                      </a:schemeClr>
                    </a:solidFill>
                  </a:tcPr>
                </a:tc>
                <a:tc>
                  <a:txBody>
                    <a:bodyPr/>
                    <a:lstStyle/>
                    <a:p>
                      <a:pPr algn="l"/>
                      <a:endParaRPr lang="en-US" sz="2400" b="0">
                        <a:solidFill>
                          <a:schemeClr val="tx2"/>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40000"/>
                        <a:alpha val="1000"/>
                      </a:schemeClr>
                    </a:solidFill>
                  </a:tcPr>
                </a:tc>
              </a:tr>
              <a:tr h="598715">
                <a:tc>
                  <a:txBody>
                    <a:bodyPr/>
                    <a:lstStyle/>
                    <a:p>
                      <a:pPr algn="l"/>
                      <a:r>
                        <a:rPr lang="en-US" sz="2400" b="0" smtClean="0">
                          <a:solidFill>
                            <a:schemeClr val="tx2"/>
                          </a:solidFill>
                        </a:rPr>
                        <a:t>4</a:t>
                      </a:r>
                      <a:endParaRPr lang="en-US" sz="2400" b="0">
                        <a:solidFill>
                          <a:schemeClr val="tx2"/>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20000"/>
                        <a:alpha val="1000"/>
                      </a:schemeClr>
                    </a:solidFill>
                  </a:tcPr>
                </a:tc>
                <a:tc>
                  <a:txBody>
                    <a:bodyPr/>
                    <a:lstStyle/>
                    <a:p>
                      <a:pPr algn="l"/>
                      <a:endParaRPr lang="en-US" sz="2400" b="0">
                        <a:solidFill>
                          <a:schemeClr val="tx2"/>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20000"/>
                        <a:alpha val="1000"/>
                      </a:schemeClr>
                    </a:solidFill>
                  </a:tcPr>
                </a:tc>
              </a:tr>
              <a:tr h="598715">
                <a:tc>
                  <a:txBody>
                    <a:bodyPr/>
                    <a:lstStyle/>
                    <a:p>
                      <a:pPr algn="l"/>
                      <a:r>
                        <a:rPr lang="en-US" sz="2400" b="0" smtClean="0">
                          <a:solidFill>
                            <a:schemeClr val="tx2"/>
                          </a:solidFill>
                        </a:rPr>
                        <a:t>5</a:t>
                      </a:r>
                      <a:endParaRPr lang="en-US" sz="2400" b="0">
                        <a:solidFill>
                          <a:schemeClr val="tx2"/>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40000"/>
                        <a:alpha val="1000"/>
                      </a:schemeClr>
                    </a:solidFill>
                  </a:tcPr>
                </a:tc>
                <a:tc>
                  <a:txBody>
                    <a:bodyPr/>
                    <a:lstStyle/>
                    <a:p>
                      <a:pPr algn="l"/>
                      <a:endParaRPr lang="en-US" sz="2400" b="0" dirty="0">
                        <a:solidFill>
                          <a:schemeClr val="tx2"/>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40000"/>
                        <a:alpha val="1000"/>
                      </a:schemeClr>
                    </a:solidFill>
                  </a:tcPr>
                </a:tc>
              </a:tr>
              <a:tr h="598715">
                <a:tc>
                  <a:txBody>
                    <a:bodyPr/>
                    <a:lstStyle/>
                    <a:p>
                      <a:pPr algn="l"/>
                      <a:r>
                        <a:rPr lang="en-US" sz="2400" b="0" smtClean="0">
                          <a:solidFill>
                            <a:schemeClr val="tx2"/>
                          </a:solidFill>
                        </a:rPr>
                        <a:t>6</a:t>
                      </a:r>
                      <a:endParaRPr lang="en-US" sz="2400" b="0">
                        <a:solidFill>
                          <a:schemeClr val="tx2"/>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38100" cmpd="sng">
                      <a:solidFill>
                        <a:schemeClr val="lt1"/>
                      </a:solidFill>
                    </a:lnB>
                    <a:solidFill>
                      <a:schemeClr val="accent1">
                        <a:tint val="20000"/>
                        <a:alpha val="1000"/>
                      </a:schemeClr>
                    </a:solidFill>
                  </a:tcPr>
                </a:tc>
                <a:tc>
                  <a:txBody>
                    <a:bodyPr/>
                    <a:lstStyle/>
                    <a:p>
                      <a:pPr algn="l"/>
                      <a:endParaRPr lang="en-US" sz="2400" b="0" dirty="0">
                        <a:solidFill>
                          <a:schemeClr val="tx2"/>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38100" cmpd="sng">
                      <a:solidFill>
                        <a:schemeClr val="lt1"/>
                      </a:solidFill>
                    </a:lnB>
                    <a:solidFill>
                      <a:schemeClr val="accent1">
                        <a:tint val="20000"/>
                        <a:alpha val="1000"/>
                      </a:schemeClr>
                    </a:solidFill>
                  </a:tcPr>
                </a:tc>
              </a:tr>
            </a:tbl>
          </a:graphicData>
        </a:graphic>
      </p:graphicFrame>
      <p:graphicFrame>
        <p:nvGraphicFramePr>
          <p:cNvPr id="5" name="TPKeywords"/>
          <p:cNvGraphicFramePr>
            <a:graphicFrameLocks noGrp="1"/>
          </p:cNvGraphicFramePr>
          <p:nvPr>
            <p:extLst>
              <p:ext uri="{D42A27DB-BD31-4B8C-83A1-F6EECF244321}">
                <p14:modId xmlns:p14="http://schemas.microsoft.com/office/powerpoint/2010/main" val="2097782592"/>
              </p:ext>
            </p:extLst>
          </p:nvPr>
        </p:nvGraphicFramePr>
        <p:xfrm>
          <a:off x="4671568" y="2667000"/>
          <a:ext cx="4445000" cy="914400"/>
        </p:xfrm>
        <a:graphic>
          <a:graphicData uri="http://schemas.openxmlformats.org/drawingml/2006/table">
            <a:tbl>
              <a:tblPr firstRow="1" bandRow="1">
                <a:tableStyleId>{5C22544A-7EE6-4342-B048-85BDC9FD1C3A}</a:tableStyleId>
              </a:tblPr>
              <a:tblGrid>
                <a:gridCol w="4445000"/>
              </a:tblGrid>
              <a:tr h="317500">
                <a:tc>
                  <a:txBody>
                    <a:bodyPr/>
                    <a:lstStyle/>
                    <a:p>
                      <a:pPr algn="l"/>
                      <a:endParaRPr lang="en-US" sz="2400" b="1" dirty="0">
                        <a:solidFill>
                          <a:schemeClr val="tx2"/>
                        </a:solidFill>
                      </a:endParaRPr>
                    </a:p>
                  </a:txBody>
                  <a:tcPr>
                    <a:lnL w="12700" cmpd="sng">
                      <a:solidFill>
                        <a:schemeClr val="lt1"/>
                      </a:solidFill>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chemeClr val="accent1">
                        <a:alpha val="1000"/>
                      </a:schemeClr>
                    </a:solidFill>
                  </a:tcPr>
                </a:tc>
              </a:tr>
              <a:tr h="317500">
                <a:tc>
                  <a:txBody>
                    <a:bodyPr/>
                    <a:lstStyle/>
                    <a:p>
                      <a:pPr algn="l"/>
                      <a:endParaRPr lang="en-US" sz="2400" b="1" dirty="0">
                        <a:solidFill>
                          <a:schemeClr val="tx2"/>
                        </a:solidFill>
                      </a:endParaRPr>
                    </a:p>
                  </a:txBody>
                  <a:tcPr>
                    <a:lnL w="12700" cmpd="sng">
                      <a:solidFill>
                        <a:schemeClr val="lt1"/>
                      </a:solidFill>
                    </a:lnL>
                    <a:lnR w="12700" cmpd="sng">
                      <a:solidFill>
                        <a:schemeClr val="lt1"/>
                      </a:solidFill>
                    </a:lnR>
                    <a:lnT w="12700" cmpd="sng">
                      <a:solidFill>
                        <a:schemeClr val="lt1"/>
                      </a:solidFill>
                    </a:lnT>
                    <a:lnB w="38100" cmpd="sng">
                      <a:solidFill>
                        <a:schemeClr val="lt1"/>
                      </a:solidFill>
                    </a:lnB>
                    <a:solidFill>
                      <a:schemeClr val="accent1">
                        <a:alpha val="1000"/>
                      </a:schemeClr>
                    </a:solidFill>
                  </a:tcPr>
                </a:tc>
              </a:tr>
            </a:tbl>
          </a:graphicData>
        </a:graphic>
      </p:graphicFrame>
      <p:graphicFrame>
        <p:nvGraphicFramePr>
          <p:cNvPr id="6" name="TPChart"/>
          <p:cNvGraphicFramePr>
            <a:graphicFrameLocks noChangeAspect="1"/>
          </p:cNvGraphicFramePr>
          <p:nvPr>
            <p:custDataLst>
              <p:tags r:id="rId3"/>
            </p:custDataLst>
            <p:extLst>
              <p:ext uri="{D42A27DB-BD31-4B8C-83A1-F6EECF244321}">
                <p14:modId xmlns:p14="http://schemas.microsoft.com/office/powerpoint/2010/main" val="3273615076"/>
              </p:ext>
            </p:extLst>
          </p:nvPr>
        </p:nvGraphicFramePr>
        <p:xfrm>
          <a:off x="4508500" y="3657600"/>
          <a:ext cx="4572000" cy="3073400"/>
        </p:xfrm>
        <a:graphic>
          <a:graphicData uri="http://schemas.openxmlformats.org/presentationml/2006/ole">
            <mc:AlternateContent xmlns:mc="http://schemas.openxmlformats.org/markup-compatibility/2006">
              <mc:Choice xmlns:v="urn:schemas-microsoft-com:vml" Requires="v">
                <p:oleObj spid="_x0000_s4114" name="Chart" r:id="rId5" imgW="4572000" imgH="5143500" progId="MSGraph.Chart.8">
                  <p:embed followColorScheme="full"/>
                </p:oleObj>
              </mc:Choice>
              <mc:Fallback>
                <p:oleObj name="Chart" r:id="rId5" imgW="4572000" imgH="5143500" progId="MSGraph.Chart.8">
                  <p:embed followColorScheme="full"/>
                  <p:pic>
                    <p:nvPicPr>
                      <p:cNvPr id="0" name=""/>
                      <p:cNvPicPr/>
                      <p:nvPr/>
                    </p:nvPicPr>
                    <p:blipFill>
                      <a:blip r:embed="rId6"/>
                      <a:stretch>
                        <a:fillRect/>
                      </a:stretch>
                    </p:blipFill>
                    <p:spPr>
                      <a:xfrm>
                        <a:off x="4508500" y="3657600"/>
                        <a:ext cx="4572000" cy="3073400"/>
                      </a:xfrm>
                      <a:prstGeom prst="rect">
                        <a:avLst/>
                      </a:prstGeom>
                    </p:spPr>
                  </p:pic>
                </p:oleObj>
              </mc:Fallback>
            </mc:AlternateContent>
          </a:graphicData>
        </a:graphic>
      </p:graphicFrame>
    </p:spTree>
    <p:custDataLst>
      <p:tags r:id="rId2"/>
    </p:custDataLst>
    <p:extLst>
      <p:ext uri="{BB962C8B-B14F-4D97-AF65-F5344CB8AC3E}">
        <p14:creationId xmlns:p14="http://schemas.microsoft.com/office/powerpoint/2010/main" val="314965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76200" y="152400"/>
            <a:ext cx="4724400" cy="3124200"/>
          </a:xfrm>
        </p:spPr>
        <p:txBody>
          <a:bodyPr>
            <a:noAutofit/>
          </a:bodyPr>
          <a:lstStyle/>
          <a:p>
            <a:pPr algn="l"/>
            <a:r>
              <a:rPr lang="en-US" sz="2400" dirty="0" smtClean="0"/>
              <a:t>A weight of mass M</a:t>
            </a:r>
            <a:r>
              <a:rPr lang="en-US" sz="2400" baseline="-25000" dirty="0" smtClean="0"/>
              <a:t>1</a:t>
            </a:r>
            <a:r>
              <a:rPr lang="en-US" sz="2400" dirty="0" smtClean="0"/>
              <a:t> sitting on a rough surfaced table is attached to a mass M</a:t>
            </a:r>
            <a:r>
              <a:rPr lang="en-US" sz="2400" baseline="-25000" dirty="0" smtClean="0"/>
              <a:t>2</a:t>
            </a:r>
            <a:r>
              <a:rPr lang="en-US" sz="2400" dirty="0" smtClean="0"/>
              <a:t> hanging off the table via a pulley with mass m.  The system is set in motion and mass M</a:t>
            </a:r>
            <a:r>
              <a:rPr lang="en-US" sz="2400" baseline="-25000" dirty="0" smtClean="0"/>
              <a:t>2</a:t>
            </a:r>
            <a:r>
              <a:rPr lang="en-US" sz="2400" dirty="0" smtClean="0"/>
              <a:t> drops. Using the orientation for +x and +y given, which of the following is NOT a correct equation for block M</a:t>
            </a:r>
            <a:r>
              <a:rPr lang="en-US" sz="2400" baseline="-25000" dirty="0" smtClean="0"/>
              <a:t>1</a:t>
            </a:r>
            <a:r>
              <a:rPr lang="en-US" sz="2400" dirty="0" smtClean="0"/>
              <a:t>.</a:t>
            </a:r>
            <a:endParaRPr lang="en-US" sz="2400" dirty="0"/>
          </a:p>
        </p:txBody>
      </p:sp>
      <p:sp>
        <p:nvSpPr>
          <p:cNvPr id="3" name="TPAnswers"/>
          <p:cNvSpPr>
            <a:spLocks noGrp="1"/>
          </p:cNvSpPr>
          <p:nvPr>
            <p:ph type="body" idx="1"/>
            <p:custDataLst>
              <p:tags r:id="rId3"/>
            </p:custDataLst>
          </p:nvPr>
        </p:nvSpPr>
        <p:spPr>
          <a:xfrm>
            <a:off x="76200" y="3352800"/>
            <a:ext cx="3733800" cy="2773363"/>
          </a:xfrm>
        </p:spPr>
        <p:txBody>
          <a:bodyPr>
            <a:normAutofit fontScale="77500" lnSpcReduction="20000"/>
          </a:bodyPr>
          <a:lstStyle/>
          <a:p>
            <a:pPr marL="514350" indent="-514350">
              <a:buFont typeface="Arial" pitchFamily="34" charset="0"/>
              <a:buAutoNum type="alphaUcPeriod"/>
            </a:pPr>
            <a:r>
              <a:rPr lang="en-US" dirty="0" smtClean="0"/>
              <a:t>T</a:t>
            </a:r>
            <a:r>
              <a:rPr lang="en-US" baseline="-25000" dirty="0" smtClean="0"/>
              <a:t>1</a:t>
            </a:r>
            <a:r>
              <a:rPr lang="en-US" dirty="0" smtClean="0"/>
              <a:t>-F</a:t>
            </a:r>
            <a:r>
              <a:rPr lang="en-US" baseline="-25000" dirty="0" smtClean="0"/>
              <a:t>k</a:t>
            </a:r>
            <a:r>
              <a:rPr lang="en-US" dirty="0" smtClean="0"/>
              <a:t> = M</a:t>
            </a:r>
            <a:r>
              <a:rPr lang="en-US" baseline="-25000" dirty="0" smtClean="0"/>
              <a:t>1</a:t>
            </a:r>
            <a:r>
              <a:rPr lang="en-US" dirty="0" smtClean="0"/>
              <a:t>a</a:t>
            </a:r>
          </a:p>
          <a:p>
            <a:pPr marL="514350" indent="-514350">
              <a:buFont typeface="Arial" pitchFamily="34" charset="0"/>
              <a:buAutoNum type="alphaUcPeriod"/>
            </a:pPr>
            <a:r>
              <a:rPr lang="en-US" dirty="0" smtClean="0"/>
              <a:t>T</a:t>
            </a:r>
            <a:r>
              <a:rPr lang="en-US" baseline="-25000" dirty="0" smtClean="0"/>
              <a:t>1</a:t>
            </a:r>
            <a:r>
              <a:rPr lang="en-US" dirty="0" smtClean="0"/>
              <a:t>-</a:t>
            </a:r>
            <a:r>
              <a:rPr lang="el-GR" dirty="0" smtClean="0"/>
              <a:t>μ</a:t>
            </a:r>
            <a:r>
              <a:rPr lang="en-US" baseline="-25000" dirty="0" smtClean="0"/>
              <a:t>k</a:t>
            </a:r>
            <a:r>
              <a:rPr lang="en-US" dirty="0" smtClean="0"/>
              <a:t>M</a:t>
            </a:r>
            <a:r>
              <a:rPr lang="en-US" baseline="-25000" dirty="0" smtClean="0"/>
              <a:t>1</a:t>
            </a:r>
            <a:r>
              <a:rPr lang="en-US" dirty="0" smtClean="0"/>
              <a:t>g = M</a:t>
            </a:r>
            <a:r>
              <a:rPr lang="en-US" baseline="-25000" dirty="0" smtClean="0"/>
              <a:t>1</a:t>
            </a:r>
            <a:r>
              <a:rPr lang="en-US" dirty="0" smtClean="0"/>
              <a:t>a</a:t>
            </a:r>
          </a:p>
          <a:p>
            <a:pPr marL="514350" indent="-514350">
              <a:buFont typeface="Arial" pitchFamily="34" charset="0"/>
              <a:buAutoNum type="alphaUcPeriod"/>
            </a:pPr>
            <a:r>
              <a:rPr lang="en-US" dirty="0" smtClean="0"/>
              <a:t>n-M</a:t>
            </a:r>
            <a:r>
              <a:rPr lang="en-US" baseline="-25000" dirty="0" smtClean="0"/>
              <a:t>1</a:t>
            </a:r>
            <a:r>
              <a:rPr lang="en-US" dirty="0" smtClean="0"/>
              <a:t>g = 0</a:t>
            </a:r>
          </a:p>
          <a:p>
            <a:pPr marL="514350" indent="-514350">
              <a:buFont typeface="Arial" pitchFamily="34" charset="0"/>
              <a:buAutoNum type="alphaUcPeriod"/>
            </a:pPr>
            <a:r>
              <a:rPr lang="en-US" dirty="0" smtClean="0"/>
              <a:t>T</a:t>
            </a:r>
            <a:r>
              <a:rPr lang="en-US" baseline="-25000" dirty="0" smtClean="0"/>
              <a:t>1</a:t>
            </a:r>
            <a:r>
              <a:rPr lang="en-US" dirty="0" smtClean="0"/>
              <a:t>-</a:t>
            </a:r>
            <a:r>
              <a:rPr lang="el-GR" dirty="0" smtClean="0"/>
              <a:t>μ</a:t>
            </a:r>
            <a:r>
              <a:rPr lang="en-US" baseline="-25000" dirty="0" smtClean="0"/>
              <a:t>k</a:t>
            </a:r>
            <a:r>
              <a:rPr lang="en-US" dirty="0" smtClean="0"/>
              <a:t>M</a:t>
            </a:r>
            <a:r>
              <a:rPr lang="en-US" baseline="-25000" dirty="0" smtClean="0"/>
              <a:t>1</a:t>
            </a:r>
            <a:r>
              <a:rPr lang="en-US" dirty="0" smtClean="0"/>
              <a:t>g = 0</a:t>
            </a:r>
          </a:p>
          <a:p>
            <a:pPr marL="514350" indent="-514350">
              <a:buFont typeface="Arial" pitchFamily="34" charset="0"/>
              <a:buAutoNum type="alphaUcPeriod"/>
            </a:pPr>
            <a:r>
              <a:rPr lang="en-US" dirty="0" smtClean="0"/>
              <a:t>n-M</a:t>
            </a:r>
            <a:r>
              <a:rPr lang="en-US" baseline="-25000" dirty="0" smtClean="0"/>
              <a:t>1</a:t>
            </a:r>
            <a:r>
              <a:rPr lang="en-US" dirty="0" smtClean="0"/>
              <a:t>g = M</a:t>
            </a:r>
            <a:r>
              <a:rPr lang="en-US" baseline="-25000" dirty="0" smtClean="0"/>
              <a:t>1</a:t>
            </a:r>
            <a:r>
              <a:rPr lang="en-US" dirty="0" smtClean="0"/>
              <a:t>a</a:t>
            </a:r>
          </a:p>
          <a:p>
            <a:pPr marL="514350" indent="-514350">
              <a:buFont typeface="Arial" pitchFamily="34" charset="0"/>
              <a:buAutoNum type="alphaUcPeriod"/>
            </a:pPr>
            <a:r>
              <a:rPr lang="en-US" dirty="0" smtClean="0"/>
              <a:t>Both D and E are incorrect</a:t>
            </a:r>
            <a:endParaRPr lang="en-US" dirty="0"/>
          </a:p>
        </p:txBody>
      </p:sp>
      <p:graphicFrame>
        <p:nvGraphicFramePr>
          <p:cNvPr id="4" name="TPChart"/>
          <p:cNvGraphicFramePr>
            <a:graphicFrameLocks noChangeAspect="1"/>
          </p:cNvGraphicFramePr>
          <p:nvPr>
            <p:custDataLst>
              <p:tags r:id="rId4"/>
            </p:custDataLst>
            <p:extLst>
              <p:ext uri="{D42A27DB-BD31-4B8C-83A1-F6EECF244321}">
                <p14:modId xmlns:p14="http://schemas.microsoft.com/office/powerpoint/2010/main" val="3762251128"/>
              </p:ext>
            </p:extLst>
          </p:nvPr>
        </p:nvGraphicFramePr>
        <p:xfrm>
          <a:off x="4508500" y="3352800"/>
          <a:ext cx="4572000" cy="3390900"/>
        </p:xfrm>
        <a:graphic>
          <a:graphicData uri="http://schemas.openxmlformats.org/presentationml/2006/ole">
            <mc:AlternateContent xmlns:mc="http://schemas.openxmlformats.org/markup-compatibility/2006">
              <mc:Choice xmlns:v="urn:schemas-microsoft-com:vml" Requires="v">
                <p:oleObj spid="_x0000_s5135" name="Chart" r:id="rId7" imgW="4572000" imgH="5143500" progId="MSGraph.Chart.8">
                  <p:embed followColorScheme="full"/>
                </p:oleObj>
              </mc:Choice>
              <mc:Fallback>
                <p:oleObj name="Chart" r:id="rId7" imgW="4572000" imgH="5143500" progId="MSGraph.Chart.8">
                  <p:embed followColorScheme="full"/>
                  <p:pic>
                    <p:nvPicPr>
                      <p:cNvPr id="0" name=""/>
                      <p:cNvPicPr/>
                      <p:nvPr/>
                    </p:nvPicPr>
                    <p:blipFill>
                      <a:blip r:embed="rId8"/>
                      <a:stretch>
                        <a:fillRect/>
                      </a:stretch>
                    </p:blipFill>
                    <p:spPr>
                      <a:xfrm>
                        <a:off x="4508500" y="3352800"/>
                        <a:ext cx="4572000" cy="3390900"/>
                      </a:xfrm>
                      <a:prstGeom prst="rect">
                        <a:avLst/>
                      </a:prstGeom>
                    </p:spPr>
                  </p:pic>
                </p:oleObj>
              </mc:Fallback>
            </mc:AlternateContent>
          </a:graphicData>
        </a:graphic>
      </p:graphicFrame>
      <p:pic>
        <p:nvPicPr>
          <p:cNvPr id="5" name="Picture 4"/>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876800" y="152400"/>
            <a:ext cx="3962953" cy="2410162"/>
          </a:xfrm>
          <a:prstGeom prst="rect">
            <a:avLst/>
          </a:prstGeom>
        </p:spPr>
      </p:pic>
      <p:sp>
        <p:nvSpPr>
          <p:cNvPr id="8" name="CAI1"/>
          <p:cNvSpPr/>
          <p:nvPr>
            <p:custDataLst>
              <p:tags r:id="rId5"/>
            </p:custDataLst>
          </p:nvPr>
        </p:nvSpPr>
        <p:spPr>
          <a:xfrm>
            <a:off x="656590" y="5227320"/>
            <a:ext cx="2250059" cy="685800"/>
          </a:xfrm>
          <a:prstGeom prst="roundRect">
            <a:avLst/>
          </a:prstGeom>
          <a:noFill/>
          <a:ln w="25400" cap="flat" cmpd="sng" algn="ctr">
            <a:solidFill>
              <a:srgbClr val="00C800"/>
            </a:solidFill>
            <a:prstDash val="solid"/>
          </a:ln>
          <a:effectLst/>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2"/>
    </p:custDataLst>
    <p:extLst>
      <p:ext uri="{BB962C8B-B14F-4D97-AF65-F5344CB8AC3E}">
        <p14:creationId xmlns:p14="http://schemas.microsoft.com/office/powerpoint/2010/main" val="1339666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ppt_x"/>
                                          </p:val>
                                        </p:tav>
                                        <p:tav tm="100000">
                                          <p:val>
                                            <p:strVal val="#ppt_x"/>
                                          </p:val>
                                        </p:tav>
                                      </p:tavLst>
                                    </p:anim>
                                    <p:anim calcmode="lin" valueType="num">
                                      <p:cBhvr additive="base">
                                        <p:cTn id="12" dur="500" fill="hold"/>
                                        <p:tgtEl>
                                          <p:spTgt spid="8"/>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ID="26" presetClass="emph" presetSubtype="0" repeatCount="10000" fill="hold" grpId="1" nodeType="afterEffect">
                                  <p:stCondLst>
                                    <p:cond delay="0"/>
                                  </p:stCondLst>
                                  <p:childTnLst>
                                    <p:animEffect transition="out" filter="fade">
                                      <p:cBhvr>
                                        <p:cTn id="15" dur="500" tmFilter="0, 0; .2, .5; .8, .5; 1, 0"/>
                                        <p:tgtEl>
                                          <p:spTgt spid="8"/>
                                        </p:tgtEl>
                                      </p:cBhvr>
                                    </p:animEffect>
                                    <p:animScale>
                                      <p:cBhvr>
                                        <p:cTn id="16" dur="250" autoRev="1" fill="hold"/>
                                        <p:tgtEl>
                                          <p:spTgt spid="8"/>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P spid="8" grpId="0" animBg="1"/>
      <p:bldP spid="8"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76200" y="152400"/>
            <a:ext cx="4724400" cy="3124200"/>
          </a:xfrm>
        </p:spPr>
        <p:txBody>
          <a:bodyPr>
            <a:noAutofit/>
          </a:bodyPr>
          <a:lstStyle/>
          <a:p>
            <a:pPr algn="l"/>
            <a:r>
              <a:rPr lang="en-US" sz="2400" dirty="0" smtClean="0"/>
              <a:t>A weight of mass M</a:t>
            </a:r>
            <a:r>
              <a:rPr lang="en-US" sz="2400" baseline="-25000" dirty="0" smtClean="0"/>
              <a:t>1</a:t>
            </a:r>
            <a:r>
              <a:rPr lang="en-US" sz="2400" dirty="0" smtClean="0"/>
              <a:t> sitting on a rough surfaced table is attached to a mass M</a:t>
            </a:r>
            <a:r>
              <a:rPr lang="en-US" sz="2400" baseline="-25000" dirty="0" smtClean="0"/>
              <a:t>2</a:t>
            </a:r>
            <a:r>
              <a:rPr lang="en-US" sz="2400" dirty="0" smtClean="0"/>
              <a:t> hanging off the table via a pulley with mass m.  The system is set in motion and mass M</a:t>
            </a:r>
            <a:r>
              <a:rPr lang="en-US" sz="2400" baseline="-25000" dirty="0" smtClean="0"/>
              <a:t>2</a:t>
            </a:r>
            <a:r>
              <a:rPr lang="en-US" sz="2400" dirty="0" smtClean="0"/>
              <a:t> drops. Using the orientation for +x and +y given, which of the following is a correct equation for block M</a:t>
            </a:r>
            <a:r>
              <a:rPr lang="en-US" sz="2400" baseline="-25000" dirty="0" smtClean="0"/>
              <a:t>2</a:t>
            </a:r>
            <a:r>
              <a:rPr lang="en-US" sz="2400" dirty="0" smtClean="0"/>
              <a:t>.</a:t>
            </a:r>
            <a:endParaRPr lang="en-US" sz="2400" dirty="0"/>
          </a:p>
        </p:txBody>
      </p:sp>
      <p:sp>
        <p:nvSpPr>
          <p:cNvPr id="3" name="TPAnswers"/>
          <p:cNvSpPr>
            <a:spLocks noGrp="1"/>
          </p:cNvSpPr>
          <p:nvPr>
            <p:ph type="body" idx="1"/>
            <p:custDataLst>
              <p:tags r:id="rId3"/>
            </p:custDataLst>
          </p:nvPr>
        </p:nvSpPr>
        <p:spPr>
          <a:xfrm>
            <a:off x="76200" y="3352800"/>
            <a:ext cx="3733800" cy="2773363"/>
          </a:xfrm>
        </p:spPr>
        <p:txBody>
          <a:bodyPr>
            <a:normAutofit fontScale="92500" lnSpcReduction="20000"/>
          </a:bodyPr>
          <a:lstStyle/>
          <a:p>
            <a:pPr marL="514350" indent="-514350">
              <a:buFont typeface="Arial" pitchFamily="34" charset="0"/>
              <a:buAutoNum type="alphaUcPeriod"/>
            </a:pPr>
            <a:r>
              <a:rPr lang="en-US" dirty="0" smtClean="0"/>
              <a:t>T</a:t>
            </a:r>
            <a:r>
              <a:rPr lang="en-US" baseline="-25000" dirty="0" smtClean="0"/>
              <a:t>2</a:t>
            </a:r>
            <a:r>
              <a:rPr lang="en-US" dirty="0" smtClean="0"/>
              <a:t>-F</a:t>
            </a:r>
            <a:r>
              <a:rPr lang="en-US" baseline="-25000" dirty="0" smtClean="0"/>
              <a:t>k</a:t>
            </a:r>
            <a:r>
              <a:rPr lang="en-US" dirty="0" smtClean="0"/>
              <a:t> = -M</a:t>
            </a:r>
            <a:r>
              <a:rPr lang="en-US" baseline="-25000" dirty="0" smtClean="0"/>
              <a:t>2</a:t>
            </a:r>
            <a:r>
              <a:rPr lang="en-US" dirty="0" smtClean="0"/>
              <a:t>a</a:t>
            </a:r>
          </a:p>
          <a:p>
            <a:pPr marL="514350" indent="-514350">
              <a:buFont typeface="Arial" pitchFamily="34" charset="0"/>
              <a:buAutoNum type="alphaUcPeriod"/>
            </a:pPr>
            <a:r>
              <a:rPr lang="en-US" dirty="0" smtClean="0"/>
              <a:t>T</a:t>
            </a:r>
            <a:r>
              <a:rPr lang="en-US" baseline="-25000" dirty="0" smtClean="0"/>
              <a:t>2</a:t>
            </a:r>
            <a:r>
              <a:rPr lang="en-US" dirty="0" smtClean="0"/>
              <a:t>-M</a:t>
            </a:r>
            <a:r>
              <a:rPr lang="en-US" baseline="-25000" dirty="0" smtClean="0"/>
              <a:t>2</a:t>
            </a:r>
            <a:r>
              <a:rPr lang="en-US" dirty="0" smtClean="0"/>
              <a:t>g = -M</a:t>
            </a:r>
            <a:r>
              <a:rPr lang="en-US" baseline="-25000" dirty="0" smtClean="0"/>
              <a:t>2</a:t>
            </a:r>
            <a:r>
              <a:rPr lang="en-US" dirty="0" smtClean="0"/>
              <a:t>a</a:t>
            </a:r>
          </a:p>
          <a:p>
            <a:pPr marL="514350" indent="-514350">
              <a:buFont typeface="Arial" pitchFamily="34" charset="0"/>
              <a:buAutoNum type="alphaUcPeriod"/>
            </a:pPr>
            <a:r>
              <a:rPr lang="en-US" dirty="0" smtClean="0"/>
              <a:t>T</a:t>
            </a:r>
            <a:r>
              <a:rPr lang="en-US" baseline="-25000" dirty="0" smtClean="0"/>
              <a:t>2</a:t>
            </a:r>
            <a:r>
              <a:rPr lang="en-US" dirty="0" smtClean="0"/>
              <a:t>-F</a:t>
            </a:r>
            <a:r>
              <a:rPr lang="en-US" baseline="-25000" dirty="0" smtClean="0"/>
              <a:t>k</a:t>
            </a:r>
            <a:r>
              <a:rPr lang="en-US" dirty="0" smtClean="0"/>
              <a:t> = M</a:t>
            </a:r>
            <a:r>
              <a:rPr lang="en-US" baseline="-25000" dirty="0" smtClean="0"/>
              <a:t>2</a:t>
            </a:r>
            <a:r>
              <a:rPr lang="en-US" dirty="0" smtClean="0"/>
              <a:t>a</a:t>
            </a:r>
          </a:p>
          <a:p>
            <a:pPr marL="514350" indent="-514350">
              <a:buFont typeface="Arial" pitchFamily="34" charset="0"/>
              <a:buAutoNum type="alphaUcPeriod"/>
            </a:pPr>
            <a:r>
              <a:rPr lang="en-US" dirty="0" smtClean="0"/>
              <a:t>T</a:t>
            </a:r>
            <a:r>
              <a:rPr lang="en-US" baseline="-25000" dirty="0" smtClean="0"/>
              <a:t>2</a:t>
            </a:r>
            <a:r>
              <a:rPr lang="en-US" dirty="0" smtClean="0"/>
              <a:t>-M</a:t>
            </a:r>
            <a:r>
              <a:rPr lang="en-US" baseline="-25000" dirty="0" smtClean="0"/>
              <a:t>2</a:t>
            </a:r>
            <a:r>
              <a:rPr lang="en-US" dirty="0" smtClean="0"/>
              <a:t>g = M</a:t>
            </a:r>
            <a:r>
              <a:rPr lang="en-US" baseline="-25000" dirty="0" smtClean="0"/>
              <a:t>2</a:t>
            </a:r>
            <a:r>
              <a:rPr lang="en-US" dirty="0" smtClean="0"/>
              <a:t>a</a:t>
            </a:r>
          </a:p>
          <a:p>
            <a:pPr marL="514350" indent="-514350">
              <a:buFont typeface="Arial" pitchFamily="34" charset="0"/>
              <a:buAutoNum type="alphaUcPeriod"/>
            </a:pPr>
            <a:r>
              <a:rPr lang="en-US" dirty="0" smtClean="0"/>
              <a:t>Both A and B are correct</a:t>
            </a:r>
            <a:endParaRPr lang="en-US" dirty="0"/>
          </a:p>
        </p:txBody>
      </p:sp>
      <p:graphicFrame>
        <p:nvGraphicFramePr>
          <p:cNvPr id="4" name="TPChart"/>
          <p:cNvGraphicFramePr>
            <a:graphicFrameLocks noChangeAspect="1"/>
          </p:cNvGraphicFramePr>
          <p:nvPr>
            <p:custDataLst>
              <p:tags r:id="rId4"/>
            </p:custDataLst>
            <p:extLst>
              <p:ext uri="{D42A27DB-BD31-4B8C-83A1-F6EECF244321}">
                <p14:modId xmlns:p14="http://schemas.microsoft.com/office/powerpoint/2010/main" val="2602463044"/>
              </p:ext>
            </p:extLst>
          </p:nvPr>
        </p:nvGraphicFramePr>
        <p:xfrm>
          <a:off x="4508500" y="3352800"/>
          <a:ext cx="4572000" cy="3390900"/>
        </p:xfrm>
        <a:graphic>
          <a:graphicData uri="http://schemas.openxmlformats.org/presentationml/2006/ole">
            <mc:AlternateContent xmlns:mc="http://schemas.openxmlformats.org/markup-compatibility/2006">
              <mc:Choice xmlns:v="urn:schemas-microsoft-com:vml" Requires="v">
                <p:oleObj spid="_x0000_s6157" name="Chart" r:id="rId7" imgW="4572000" imgH="5143500" progId="MSGraph.Chart.8">
                  <p:embed followColorScheme="full"/>
                </p:oleObj>
              </mc:Choice>
              <mc:Fallback>
                <p:oleObj name="Chart" r:id="rId7" imgW="4572000" imgH="5143500" progId="MSGraph.Chart.8">
                  <p:embed followColorScheme="full"/>
                  <p:pic>
                    <p:nvPicPr>
                      <p:cNvPr id="0" name=""/>
                      <p:cNvPicPr/>
                      <p:nvPr/>
                    </p:nvPicPr>
                    <p:blipFill>
                      <a:blip r:embed="rId8"/>
                      <a:stretch>
                        <a:fillRect/>
                      </a:stretch>
                    </p:blipFill>
                    <p:spPr>
                      <a:xfrm>
                        <a:off x="4508500" y="3352800"/>
                        <a:ext cx="4572000" cy="3390900"/>
                      </a:xfrm>
                      <a:prstGeom prst="rect">
                        <a:avLst/>
                      </a:prstGeom>
                    </p:spPr>
                  </p:pic>
                </p:oleObj>
              </mc:Fallback>
            </mc:AlternateContent>
          </a:graphicData>
        </a:graphic>
      </p:graphicFrame>
      <p:pic>
        <p:nvPicPr>
          <p:cNvPr id="5" name="Picture 4"/>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876800" y="152400"/>
            <a:ext cx="3962953" cy="2410162"/>
          </a:xfrm>
          <a:prstGeom prst="rect">
            <a:avLst/>
          </a:prstGeom>
        </p:spPr>
      </p:pic>
      <p:sp>
        <p:nvSpPr>
          <p:cNvPr id="6" name="CAI1"/>
          <p:cNvSpPr/>
          <p:nvPr>
            <p:custDataLst>
              <p:tags r:id="rId5"/>
            </p:custDataLst>
          </p:nvPr>
        </p:nvSpPr>
        <p:spPr>
          <a:xfrm>
            <a:off x="656590" y="3764280"/>
            <a:ext cx="2289175" cy="457200"/>
          </a:xfrm>
          <a:prstGeom prst="roundRect">
            <a:avLst/>
          </a:prstGeom>
          <a:noFill/>
          <a:ln w="25400" cap="flat" cmpd="sng" algn="ctr">
            <a:solidFill>
              <a:srgbClr val="00C800"/>
            </a:solidFill>
            <a:prstDash val="solid"/>
          </a:ln>
          <a:effectLst/>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2"/>
    </p:custDataLst>
    <p:extLst>
      <p:ext uri="{BB962C8B-B14F-4D97-AF65-F5344CB8AC3E}">
        <p14:creationId xmlns:p14="http://schemas.microsoft.com/office/powerpoint/2010/main" val="421203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ID="26" presetClass="emph" presetSubtype="0" repeatCount="10000" fill="hold" grpId="1" nodeType="afterEffect">
                                  <p:stCondLst>
                                    <p:cond delay="0"/>
                                  </p:stCondLst>
                                  <p:childTnLst>
                                    <p:animEffect transition="out" filter="fade">
                                      <p:cBhvr>
                                        <p:cTn id="15" dur="500" tmFilter="0, 0; .2, .5; .8, .5; 1, 0"/>
                                        <p:tgtEl>
                                          <p:spTgt spid="6"/>
                                        </p:tgtEl>
                                      </p:cBhvr>
                                    </p:animEffect>
                                    <p:animScale>
                                      <p:cBhvr>
                                        <p:cTn id="16" dur="250" autoRev="1" fill="hold"/>
                                        <p:tgtEl>
                                          <p:spTgt spid="6"/>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P spid="6" grpId="0" animBg="1"/>
      <p:bldP spid="6"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76200" y="152400"/>
            <a:ext cx="4724400" cy="3200400"/>
          </a:xfrm>
        </p:spPr>
        <p:txBody>
          <a:bodyPr>
            <a:noAutofit/>
          </a:bodyPr>
          <a:lstStyle/>
          <a:p>
            <a:pPr algn="l"/>
            <a:r>
              <a:rPr lang="en-US" sz="2400" dirty="0" smtClean="0"/>
              <a:t>A weight of mass M</a:t>
            </a:r>
            <a:r>
              <a:rPr lang="en-US" sz="2400" baseline="-25000" dirty="0" smtClean="0"/>
              <a:t>1</a:t>
            </a:r>
            <a:r>
              <a:rPr lang="en-US" sz="2400" dirty="0" smtClean="0"/>
              <a:t> sitting on a rough surfaced table is attached to a mass M</a:t>
            </a:r>
            <a:r>
              <a:rPr lang="en-US" sz="2400" baseline="-25000" dirty="0" smtClean="0"/>
              <a:t>2</a:t>
            </a:r>
            <a:r>
              <a:rPr lang="en-US" sz="2400" dirty="0" smtClean="0"/>
              <a:t> hanging off the table via a pulley with mass m.  The system is set in motion and mass M</a:t>
            </a:r>
            <a:r>
              <a:rPr lang="en-US" sz="2400" baseline="-25000" dirty="0" smtClean="0"/>
              <a:t>2</a:t>
            </a:r>
            <a:r>
              <a:rPr lang="en-US" sz="2400" dirty="0" smtClean="0"/>
              <a:t> drops. Using the orientation for +x and +y given, which of the following is NOT a correct equation for the pulley of mass m.</a:t>
            </a:r>
            <a:endParaRPr lang="en-US" sz="2400" dirty="0"/>
          </a:p>
        </p:txBody>
      </p:sp>
      <p:sp>
        <p:nvSpPr>
          <p:cNvPr id="3" name="TPAnswers"/>
          <p:cNvSpPr>
            <a:spLocks noGrp="1"/>
          </p:cNvSpPr>
          <p:nvPr>
            <p:ph type="body" idx="1"/>
            <p:custDataLst>
              <p:tags r:id="rId3"/>
            </p:custDataLst>
          </p:nvPr>
        </p:nvSpPr>
        <p:spPr>
          <a:xfrm>
            <a:off x="76200" y="3352800"/>
            <a:ext cx="3733800" cy="2773363"/>
          </a:xfrm>
        </p:spPr>
        <p:txBody>
          <a:bodyPr>
            <a:normAutofit/>
          </a:bodyPr>
          <a:lstStyle/>
          <a:p>
            <a:pPr marL="514350" indent="-514350">
              <a:buFont typeface="Arial" pitchFamily="34" charset="0"/>
              <a:buAutoNum type="alphaUcPeriod"/>
            </a:pPr>
            <a:r>
              <a:rPr lang="el-GR" dirty="0" smtClean="0"/>
              <a:t>τ</a:t>
            </a:r>
            <a:r>
              <a:rPr lang="en-US" baseline="-25000" dirty="0" smtClean="0"/>
              <a:t>1</a:t>
            </a:r>
            <a:r>
              <a:rPr lang="en-US" dirty="0" smtClean="0"/>
              <a:t>-</a:t>
            </a:r>
            <a:r>
              <a:rPr lang="el-GR" dirty="0" smtClean="0"/>
              <a:t> τ</a:t>
            </a:r>
            <a:r>
              <a:rPr lang="en-US" baseline="-25000" dirty="0" smtClean="0"/>
              <a:t>2</a:t>
            </a:r>
            <a:r>
              <a:rPr lang="en-US" dirty="0" smtClean="0"/>
              <a:t> = I</a:t>
            </a:r>
            <a:r>
              <a:rPr lang="el-GR" dirty="0" smtClean="0"/>
              <a:t>α</a:t>
            </a:r>
            <a:endParaRPr lang="en-US" dirty="0" smtClean="0"/>
          </a:p>
          <a:p>
            <a:pPr marL="514350" indent="-514350">
              <a:buFont typeface="Arial" pitchFamily="34" charset="0"/>
              <a:buAutoNum type="alphaUcPeriod"/>
            </a:pPr>
            <a:r>
              <a:rPr lang="el-GR" dirty="0" smtClean="0"/>
              <a:t>τ</a:t>
            </a:r>
            <a:r>
              <a:rPr lang="en-US" baseline="-25000" dirty="0" smtClean="0"/>
              <a:t>2</a:t>
            </a:r>
            <a:r>
              <a:rPr lang="en-US" dirty="0" smtClean="0"/>
              <a:t>-</a:t>
            </a:r>
            <a:r>
              <a:rPr lang="el-GR" dirty="0" smtClean="0"/>
              <a:t> τ</a:t>
            </a:r>
            <a:r>
              <a:rPr lang="en-US" baseline="-25000" dirty="0" smtClean="0"/>
              <a:t>1</a:t>
            </a:r>
            <a:r>
              <a:rPr lang="en-US" dirty="0" smtClean="0"/>
              <a:t> = I</a:t>
            </a:r>
            <a:r>
              <a:rPr lang="el-GR" dirty="0" smtClean="0"/>
              <a:t>α</a:t>
            </a:r>
            <a:endParaRPr lang="en-US" dirty="0" smtClean="0"/>
          </a:p>
          <a:p>
            <a:pPr marL="514350" indent="-514350">
              <a:buFont typeface="Arial" pitchFamily="34" charset="0"/>
              <a:buAutoNum type="alphaUcPeriod"/>
            </a:pPr>
            <a:r>
              <a:rPr lang="el-GR" dirty="0" smtClean="0"/>
              <a:t>τ</a:t>
            </a:r>
            <a:r>
              <a:rPr lang="en-US" baseline="-25000" dirty="0" smtClean="0"/>
              <a:t>2</a:t>
            </a:r>
            <a:r>
              <a:rPr lang="en-US" dirty="0" smtClean="0"/>
              <a:t>-</a:t>
            </a:r>
            <a:r>
              <a:rPr lang="el-GR" dirty="0" smtClean="0"/>
              <a:t> τ</a:t>
            </a:r>
            <a:r>
              <a:rPr lang="en-US" baseline="-25000" dirty="0" smtClean="0"/>
              <a:t>1</a:t>
            </a:r>
            <a:r>
              <a:rPr lang="en-US" dirty="0" smtClean="0"/>
              <a:t> = </a:t>
            </a:r>
            <a:r>
              <a:rPr lang="en-US" dirty="0" err="1" smtClean="0"/>
              <a:t>Ia</a:t>
            </a:r>
            <a:r>
              <a:rPr lang="en-US" dirty="0" smtClean="0"/>
              <a:t>/r</a:t>
            </a:r>
          </a:p>
          <a:p>
            <a:pPr marL="514350" indent="-514350">
              <a:buFont typeface="Arial" pitchFamily="34" charset="0"/>
              <a:buAutoNum type="alphaUcPeriod"/>
            </a:pPr>
            <a:r>
              <a:rPr lang="en-US" dirty="0" smtClean="0"/>
              <a:t>rT</a:t>
            </a:r>
            <a:r>
              <a:rPr lang="en-US" baseline="-25000" dirty="0" smtClean="0"/>
              <a:t>2</a:t>
            </a:r>
            <a:r>
              <a:rPr lang="en-US" dirty="0" smtClean="0"/>
              <a:t>-</a:t>
            </a:r>
            <a:r>
              <a:rPr lang="el-GR" dirty="0" smtClean="0"/>
              <a:t> </a:t>
            </a:r>
            <a:r>
              <a:rPr lang="en-US" dirty="0" smtClean="0"/>
              <a:t>rT</a:t>
            </a:r>
            <a:r>
              <a:rPr lang="en-US" baseline="-25000" dirty="0" smtClean="0"/>
              <a:t>1</a:t>
            </a:r>
            <a:r>
              <a:rPr lang="en-US" dirty="0" smtClean="0"/>
              <a:t> = </a:t>
            </a:r>
            <a:r>
              <a:rPr lang="en-US" dirty="0" err="1" smtClean="0"/>
              <a:t>Ia</a:t>
            </a:r>
            <a:r>
              <a:rPr lang="en-US" dirty="0" smtClean="0"/>
              <a:t>/r</a:t>
            </a:r>
            <a:endParaRPr lang="en-US" dirty="0"/>
          </a:p>
        </p:txBody>
      </p:sp>
      <p:graphicFrame>
        <p:nvGraphicFramePr>
          <p:cNvPr id="4" name="TPChart"/>
          <p:cNvGraphicFramePr>
            <a:graphicFrameLocks noChangeAspect="1"/>
          </p:cNvGraphicFramePr>
          <p:nvPr>
            <p:custDataLst>
              <p:tags r:id="rId4"/>
            </p:custDataLst>
            <p:extLst>
              <p:ext uri="{D42A27DB-BD31-4B8C-83A1-F6EECF244321}">
                <p14:modId xmlns:p14="http://schemas.microsoft.com/office/powerpoint/2010/main" val="4028761741"/>
              </p:ext>
            </p:extLst>
          </p:nvPr>
        </p:nvGraphicFramePr>
        <p:xfrm>
          <a:off x="4508500" y="3352800"/>
          <a:ext cx="4572000" cy="3390900"/>
        </p:xfrm>
        <a:graphic>
          <a:graphicData uri="http://schemas.openxmlformats.org/presentationml/2006/ole">
            <mc:AlternateContent xmlns:mc="http://schemas.openxmlformats.org/markup-compatibility/2006">
              <mc:Choice xmlns:v="urn:schemas-microsoft-com:vml" Requires="v">
                <p:oleObj spid="_x0000_s7180" name="Chart" r:id="rId7" imgW="4572000" imgH="5143500" progId="MSGraph.Chart.8">
                  <p:embed followColorScheme="full"/>
                </p:oleObj>
              </mc:Choice>
              <mc:Fallback>
                <p:oleObj name="Chart" r:id="rId7" imgW="4572000" imgH="5143500" progId="MSGraph.Chart.8">
                  <p:embed followColorScheme="full"/>
                  <p:pic>
                    <p:nvPicPr>
                      <p:cNvPr id="0" name=""/>
                      <p:cNvPicPr/>
                      <p:nvPr/>
                    </p:nvPicPr>
                    <p:blipFill>
                      <a:blip r:embed="rId8"/>
                      <a:stretch>
                        <a:fillRect/>
                      </a:stretch>
                    </p:blipFill>
                    <p:spPr>
                      <a:xfrm>
                        <a:off x="4508500" y="3352800"/>
                        <a:ext cx="4572000" cy="3390900"/>
                      </a:xfrm>
                      <a:prstGeom prst="rect">
                        <a:avLst/>
                      </a:prstGeom>
                    </p:spPr>
                  </p:pic>
                </p:oleObj>
              </mc:Fallback>
            </mc:AlternateContent>
          </a:graphicData>
        </a:graphic>
      </p:graphicFrame>
      <p:pic>
        <p:nvPicPr>
          <p:cNvPr id="5" name="Picture 4"/>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876800" y="152400"/>
            <a:ext cx="3962953" cy="2410162"/>
          </a:xfrm>
          <a:prstGeom prst="rect">
            <a:avLst/>
          </a:prstGeom>
        </p:spPr>
      </p:pic>
      <p:sp>
        <p:nvSpPr>
          <p:cNvPr id="6" name="CAI1"/>
          <p:cNvSpPr/>
          <p:nvPr>
            <p:custDataLst>
              <p:tags r:id="rId5"/>
            </p:custDataLst>
          </p:nvPr>
        </p:nvSpPr>
        <p:spPr>
          <a:xfrm>
            <a:off x="656590" y="3398520"/>
            <a:ext cx="1644650" cy="487680"/>
          </a:xfrm>
          <a:prstGeom prst="roundRect">
            <a:avLst/>
          </a:prstGeom>
          <a:noFill/>
          <a:ln w="25400" cap="flat" cmpd="sng" algn="ctr">
            <a:solidFill>
              <a:srgbClr val="00C800"/>
            </a:solidFill>
            <a:prstDash val="solid"/>
          </a:ln>
          <a:effectLst/>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2"/>
    </p:custDataLst>
    <p:extLst>
      <p:ext uri="{BB962C8B-B14F-4D97-AF65-F5344CB8AC3E}">
        <p14:creationId xmlns:p14="http://schemas.microsoft.com/office/powerpoint/2010/main" val="3646774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ID="26" presetClass="emph" presetSubtype="0" repeatCount="10000" fill="hold" grpId="1" nodeType="afterEffect">
                                  <p:stCondLst>
                                    <p:cond delay="0"/>
                                  </p:stCondLst>
                                  <p:childTnLst>
                                    <p:animEffect transition="out" filter="fade">
                                      <p:cBhvr>
                                        <p:cTn id="15" dur="500" tmFilter="0, 0; .2, .5; .8, .5; 1, 0"/>
                                        <p:tgtEl>
                                          <p:spTgt spid="6"/>
                                        </p:tgtEl>
                                      </p:cBhvr>
                                    </p:animEffect>
                                    <p:animScale>
                                      <p:cBhvr>
                                        <p:cTn id="16" dur="250" autoRev="1" fill="hold"/>
                                        <p:tgtEl>
                                          <p:spTgt spid="6"/>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P spid="6" grpId="0" animBg="1"/>
      <p:bldP spid="6" grpId="1" animBg="1"/>
    </p:bldLst>
  </p:timing>
</p:sld>
</file>

<file path=ppt/tags/tag1.xml><?xml version="1.0" encoding="utf-8"?>
<p:tagLst xmlns:a="http://schemas.openxmlformats.org/drawingml/2006/main" xmlns:r="http://schemas.openxmlformats.org/officeDocument/2006/relationships" xmlns:p="http://schemas.openxmlformats.org/presentationml/2006/main">
  <p:tag name="TPVERSION" val="5"/>
  <p:tag name="TPFULLVERSION" val="5.2.0.3121"/>
  <p:tag name="PPTVERSION" val="14"/>
  <p:tag name="TPOS" val="2"/>
</p:tagLst>
</file>

<file path=ppt/tags/tag10.xml><?xml version="1.0" encoding="utf-8"?>
<p:tagLst xmlns:a="http://schemas.openxmlformats.org/drawingml/2006/main" xmlns:r="http://schemas.openxmlformats.org/officeDocument/2006/relationships" xmlns:p="http://schemas.openxmlformats.org/presentationml/2006/main">
  <p:tag name="HASRESULTS" val="False"/>
  <p:tag name="LIVECHARTING" val="False"/>
  <p:tag name="AUTOOPENPOLL" val="True"/>
  <p:tag name="AUTOFORMATCHART" val="True"/>
  <p:tag name="TYPE" val="MultiChoiceSlide"/>
  <p:tag name="TPQUESTIONXML" val="﻿&lt;?xml version=&quot;1.0&quot; encoding=&quot;utf-8&quot;?&gt;&#10;&lt;questionlist&gt;&#10;    &lt;properties&gt;&#10;        &lt;guid&gt;4EEAAE8BD6BE4533871661AC8ABEA0B6&lt;/guid&gt;&#10;        &lt;description /&gt;&#10;        &lt;date&gt;10/21/2014 2:08:45 P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89EB4EA63BB24D3693E642F6335F398B&lt;/guid&gt;&#10;            &lt;repollguid&gt;37D682E6D5AE4F00A8A58327435BC823&lt;/repollguid&gt;&#10;            &lt;sourceid&gt;3EDF7B93AAEB41A2AE833B64DCF4F03A&lt;/sourceid&gt;&#10;            &lt;questiontext&gt;Consider an idealized pendulum consisting of a point mass of mass m hanging from a light (massless) string of length L. The pendulum undergoes small oscillations, and can be considered to be undergoing simple harmonic motion. If the initial amplitude doubles, the frequency will: &lt;/questiontext&gt;&#10;            &lt;showresults&gt;True&lt;/showresults&gt;&#10;            &lt;responsegrid&gt;0&lt;/responsegrid&gt;&#10;            &lt;countdowntimer&gt;False&lt;/countdowntimer&gt;&#10;            &lt;countdowntime&gt;30&lt;/countdowntime&gt;&#10;            &lt;correctvalue&gt;5&lt;/correctvalue&gt;&#10;            &lt;incorrectvalue&gt;0&lt;/incorrectvalue&gt;&#10;            &lt;responselimit&gt;1&lt;/responselimit&gt;&#10;            &lt;bulletstyle&gt;2&lt;/bulletstyle&gt;&#10;            &lt;correctanswerindicator&gt;True&lt;/correctanswerindicator&gt;&#10;            &lt;answers&gt;&#10;                &lt;answer&gt;&#10;                    &lt;guid&gt;F24E44DE46434F338ABC1E8F195EB125&lt;/guid&gt;&#10;                    &lt;answertext&gt;Double&lt;/answertext&gt;&#10;                    &lt;valuetype&gt;-1&lt;/valuetype&gt;&#10;                &lt;/answer&gt;&#10;                &lt;answer&gt;&#10;                    &lt;guid&gt;84B170AC15AD4DDD9713D958E919DBAE&lt;/guid&gt;&#10;                    &lt;answertext&gt;Quadruple&lt;/answertext&gt;&#10;                    &lt;valuetype&gt;-1&lt;/valuetype&gt;&#10;                &lt;/answer&gt;&#10;                &lt;answer&gt;&#10;                    &lt;guid&gt;7015ACAF2A354871B72C070CAA26039A&lt;/guid&gt;&#10;                    &lt;answertext&gt;Not change&lt;/answertext&gt;&#10;                    &lt;valuetype&gt;1&lt;/valuetype&gt;&#10;                &lt;/answer&gt;&#10;                &lt;answer&gt;&#10;                    &lt;guid&gt;48469B4008F54286B7FB529224D5E779&lt;/guid&gt;&#10;                    &lt;answertext&gt;Increase by a factor of 2&lt;/answertext&gt;&#10;                    &lt;valuetype&gt;-1&lt;/valuetype&gt;&#10;                &lt;/answer&gt;&#10;                &lt;answer&gt;&#10;                    &lt;guid&gt;9D9791812B4E4101A1965B077EDBBC08&lt;/guid&gt;&#10;                    &lt;answertext&gt;None of the above&lt;/answertext&gt;&#10;                    &lt;valuetype&gt;-1&lt;/valuetype&gt;&#10;                &lt;/answer&gt;&#10;            &lt;/answers&gt;&#10;        &lt;/multichoice&gt;&#10;    &lt;/questions&gt;&#10;&lt;/questionlist&gt;"/>
</p:tagLst>
</file>

<file path=ppt/tags/tag11.xml><?xml version="1.0" encoding="utf-8"?>
<p:tagLst xmlns:a="http://schemas.openxmlformats.org/drawingml/2006/main" xmlns:r="http://schemas.openxmlformats.org/officeDocument/2006/relationships" xmlns:p="http://schemas.openxmlformats.org/presentationml/2006/main">
  <p:tag name="ZEROBASED" val="False"/>
</p:tagLst>
</file>

<file path=ppt/tags/tag12.xml><?xml version="1.0" encoding="utf-8"?>
<p:tagLst xmlns:a="http://schemas.openxmlformats.org/drawingml/2006/main" xmlns:r="http://schemas.openxmlformats.org/officeDocument/2006/relationships" xmlns:p="http://schemas.openxmlformats.org/presentationml/2006/main">
  <p:tag name="TYPE" val="0"/>
  <p:tag name="DEFINEDCOLORS" val="3,6,10,45,32,50,13,4,9,55,1"/>
  <p:tag name="COLORTYPE" val="SCHEME"/>
  <p:tag name="LABELFORMAT" val="0"/>
  <p:tag name="NUMBERFORMAT" val="0"/>
</p:tagLst>
</file>

<file path=ppt/tags/tag13.xml><?xml version="1.0" encoding="utf-8"?>
<p:tagLst xmlns:a="http://schemas.openxmlformats.org/drawingml/2006/main" xmlns:r="http://schemas.openxmlformats.org/officeDocument/2006/relationships" xmlns:p="http://schemas.openxmlformats.org/presentationml/2006/main">
  <p:tag name="ISCAI" val="True"/>
  <p:tag name="TYPE" val="5"/>
</p:tagLst>
</file>

<file path=ppt/tags/tag14.xml><?xml version="1.0" encoding="utf-8"?>
<p:tagLst xmlns:a="http://schemas.openxmlformats.org/drawingml/2006/main" xmlns:r="http://schemas.openxmlformats.org/officeDocument/2006/relationships" xmlns:p="http://schemas.openxmlformats.org/presentationml/2006/main">
  <p:tag name="AUTOOPENPOLL" val="True"/>
  <p:tag name="AUTOFORMATCHART" val="True"/>
  <p:tag name="TYPE" val="NumericSlide"/>
  <p:tag name="TPQUESTIONXML" val="﻿&lt;?xml version=&quot;1.0&quot; encoding=&quot;utf-8&quot;?&gt;&#10;&lt;questionlist&gt;&#10;    &lt;properties&gt;&#10;        &lt;guid&gt;A44D16B3807945E2B389B6A5F0A5D163&lt;/guid&gt;&#10;        &lt;description /&gt;&#10;        &lt;date&gt;10/21/2014 2:15:52 P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numeric&gt;&#10;            &lt;guid&gt;1AE89F20313D4B74BE408492792D58D1&lt;/guid&gt;&#10;            &lt;repollguid&gt;0FBD10524780455D9E7D32119DC53C41&lt;/repollguid&gt;&#10;            &lt;sourceid&gt;478C97B0B7D2426185715D366133E6A5&lt;/sourceid&gt;&#10;            &lt;questiontext&gt;A visitor to the GDJ Student Union wishes to determine the height of the union. She ties a spool of thread to a small rock to make a simple pendulum, which she hangs down from the roof of the union. The period of oscillation is 7.85 seconds. What is the height of the union in meters, assuming that the rock just misses the ground and the other end is tied near the top of the tower?&lt;/questiontext&gt;&#10;            &lt;showresults&gt;True&lt;/showresults&gt;&#10;            &lt;responsegrid&gt;0&lt;/responsegrid&gt;&#10;            &lt;countdowntimer&gt;False&lt;/countdowntimer&gt;&#10;            &lt;countdowntime&gt;30&lt;/countdowntime&gt;&#10;            &lt;correctvalue&gt;5&lt;/correctvalue&gt;&#10;            &lt;incorrectvalue&gt;0&lt;/incorrectvalue&gt;&#10;            &lt;correctanswerindicator&gt;True&lt;/correctanswerindicator&gt;&#10;            &lt;acceptablevalue&gt;15.29&lt;/acceptablevalue&gt;&#10;            &lt;minvalue&gt;14.29&lt;/minvalue&gt;&#10;            &lt;maxvalue&gt;16.29&lt;/maxvalue&gt;&#10;            &lt;numericvaluetype&gt;1&lt;/numericvaluetype&gt;&#10;        &lt;/numeric&gt;&#10;    &lt;/questions&gt;&#10;&lt;/questionlist&gt;"/>
  <p:tag name="HASRESULTS" val="False"/>
</p:tagLst>
</file>

<file path=ppt/tags/tag15.xml><?xml version="1.0" encoding="utf-8"?>
<p:tagLst xmlns:a="http://schemas.openxmlformats.org/drawingml/2006/main" xmlns:r="http://schemas.openxmlformats.org/officeDocument/2006/relationships" xmlns:p="http://schemas.openxmlformats.org/presentationml/2006/main">
  <p:tag name="TYPE" val="0"/>
  <p:tag name="COLORTYPE" val="SCHEME"/>
  <p:tag name="DEFINEDCOLORS" val="3,6,10,45,32,50,13,4,9,55,1"/>
  <p:tag name="NUMBERFORMAT" val="0"/>
  <p:tag name="LABELFORMAT" val="0"/>
</p:tagLst>
</file>

<file path=ppt/tags/tag16.xml><?xml version="1.0" encoding="utf-8"?>
<p:tagLst xmlns:a="http://schemas.openxmlformats.org/drawingml/2006/main" xmlns:r="http://schemas.openxmlformats.org/officeDocument/2006/relationships" xmlns:p="http://schemas.openxmlformats.org/presentationml/2006/main">
  <p:tag name="LIVECHARTING" val="False"/>
  <p:tag name="AUTOOPENPOLL" val="True"/>
  <p:tag name="AUTOFORMATCHART" val="True"/>
  <p:tag name="TYPE" val="MultiChoiceSlide"/>
  <p:tag name="TPQUESTIONXML" val="﻿&lt;?xml version=&quot;1.0&quot; encoding=&quot;utf-8&quot;?&gt;&#10;&lt;questionlist&gt;&#10;    &lt;properties&gt;&#10;        &lt;guid&gt;62D9857BD9A04096AA5074F8F38D0047&lt;/guid&gt;&#10;        &lt;description /&gt;&#10;        &lt;date&gt;10/21/2014 2:46:04 P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1B9FC95AF74C4E7EA042CBA2375C437A&lt;/guid&gt;&#10;            &lt;repollguid&gt;37A256116FFC4020AD5EB6591F9CBE40&lt;/repollguid&gt;&#10;            &lt;sourceid&gt;FBDE2411FCC542CA8A19FE595B9F410F&lt;/sourceid&gt;&#10;            &lt;questiontext&gt;A weight of mass M1 sitting on a rough surfaced table is attached to a mass M2 hanging off the table via a pulley with mass m.  The system is set in motion and mass M2 drops. Using the orientation for +x and +y given, which of the following is NOT a correct equation for block M1.&lt;/questiontext&gt;&#10;            &lt;showresults&gt;True&lt;/showresults&gt;&#10;            &lt;responsegrid&gt;0&lt;/responsegrid&gt;&#10;            &lt;countdowntimer&gt;False&lt;/countdowntimer&gt;&#10;            &lt;countdowntime&gt;30&lt;/countdowntime&gt;&#10;            &lt;correctvalue&gt;5&lt;/correctvalue&gt;&#10;            &lt;incorrectvalue&gt;0&lt;/incorrectvalue&gt;&#10;            &lt;responselimit&gt;1&lt;/responselimit&gt;&#10;            &lt;bulletstyle&gt;2&lt;/bulletstyle&gt;&#10;            &lt;correctanswerindicator&gt;True&lt;/correctanswerindicator&gt;&#10;            &lt;answers&gt;&#10;                &lt;answer&gt;&#10;                    &lt;guid&gt;BD66CC10115441669A2403936E638C38&lt;/guid&gt;&#10;                    &lt;answertext&gt;T1-Fk = M1a&lt;/answertext&gt;&#10;                    &lt;valuetype&gt;-1&lt;/valuetype&gt;&#10;                &lt;/answer&gt;&#10;                &lt;answer&gt;&#10;                    &lt;guid&gt;947761376EC04AFA998E47A53EDBC029&lt;/guid&gt;&#10;                    &lt;answertext&gt;T1-μkM1g = M1a&lt;/answertext&gt;&#10;                    &lt;valuetype&gt;-1&lt;/valuetype&gt;&#10;                &lt;/answer&gt;&#10;                &lt;answer&gt;&#10;                    &lt;guid&gt;B3062D8BE14647E3A9B4601171E5BB51&lt;/guid&gt;&#10;                    &lt;answertext&gt;n-M1g = 0&lt;/answertext&gt;&#10;                    &lt;valuetype&gt;-1&lt;/valuetype&gt;&#10;                &lt;/answer&gt;&#10;                &lt;answer&gt;&#10;                    &lt;guid&gt;B02F3FAEF2F1489E94F3ABA86DF7FCFE&lt;/guid&gt;&#10;                    &lt;answertext&gt;T1-μkM1g = 0&lt;/answertext&gt;&#10;                    &lt;valuetype&gt;-1&lt;/valuetype&gt;&#10;                &lt;/answer&gt;&#10;                &lt;answer&gt;&#10;                    &lt;guid&gt;3D76DD74CC06436691C2EB541286034C&lt;/guid&gt;&#10;                    &lt;answertext&gt;n-M1g = M1a&lt;/answertext&gt;&#10;                    &lt;valuetype&gt;-1&lt;/valuetype&gt;&#10;                &lt;/answer&gt;&#10;                &lt;answer&gt;&#10;                    &lt;guid&gt;26811C6CE630450FB1BE9BD24C7D8091&lt;/guid&gt;&#10;                    &lt;answertext&gt;Both D and E are incorrect&lt;/answertext&gt;&#10;                    &lt;valuetype&gt;1&lt;/valuetype&gt;&#10;                &lt;/answer&gt;&#10;            &lt;/answers&gt;&#10;        &lt;/multichoice&gt;&#10;    &lt;/questions&gt;&#10;&lt;/questionlist&gt;"/>
  <p:tag name="HASRESULTS" val="False"/>
</p:tagLst>
</file>

<file path=ppt/tags/tag17.xml><?xml version="1.0" encoding="utf-8"?>
<p:tagLst xmlns:a="http://schemas.openxmlformats.org/drawingml/2006/main" xmlns:r="http://schemas.openxmlformats.org/officeDocument/2006/relationships" xmlns:p="http://schemas.openxmlformats.org/presentationml/2006/main">
  <p:tag name="ZEROBASED" val="False"/>
</p:tagLst>
</file>

<file path=ppt/tags/tag18.xml><?xml version="1.0" encoding="utf-8"?>
<p:tagLst xmlns:a="http://schemas.openxmlformats.org/drawingml/2006/main" xmlns:r="http://schemas.openxmlformats.org/officeDocument/2006/relationships" xmlns:p="http://schemas.openxmlformats.org/presentationml/2006/main">
  <p:tag name="TYPE" val="0"/>
  <p:tag name="COLORTYPE" val="SCHEME"/>
  <p:tag name="DEFINEDCOLORS" val="3,6,10,45,32,50,13,4,9,55,1"/>
  <p:tag name="NUMBERFORMAT" val="0"/>
  <p:tag name="LABELFORMAT" val="0"/>
</p:tagLst>
</file>

<file path=ppt/tags/tag19.xml><?xml version="1.0" encoding="utf-8"?>
<p:tagLst xmlns:a="http://schemas.openxmlformats.org/drawingml/2006/main" xmlns:r="http://schemas.openxmlformats.org/officeDocument/2006/relationships" xmlns:p="http://schemas.openxmlformats.org/presentationml/2006/main">
  <p:tag name="ISCAI" val="True"/>
  <p:tag name="TYPE" val="5"/>
</p:tagLst>
</file>

<file path=ppt/tags/tag2.xml><?xml version="1.0" encoding="utf-8"?>
<p:tagLst xmlns:a="http://schemas.openxmlformats.org/drawingml/2006/main" xmlns:r="http://schemas.openxmlformats.org/officeDocument/2006/relationships" xmlns:p="http://schemas.openxmlformats.org/presentationml/2006/main">
  <p:tag name="HASRESULTS" val="False"/>
  <p:tag name="AUTOOPENPOLL" val="True"/>
  <p:tag name="AUTOFORMATCHART" val="True"/>
  <p:tag name="LIVECHARTING" val="False"/>
  <p:tag name="TYPE" val="MultiChoiceSlide"/>
  <p:tag name="TPQUESTIONXML" val="﻿&lt;?xml version=&quot;1.0&quot; encoding=&quot;utf-8&quot;?&gt;&#10;&lt;questionlist&gt;&#10;    &lt;properties&gt;&#10;        &lt;guid&gt;4EEAAE8BD6BE4533871661AC8ABEA0B6&lt;/guid&gt;&#10;        &lt;description /&gt;&#10;        &lt;date&gt;10/21/2014 2:08:45 P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FAEA327B918942ACA243C7EBB558AE88&lt;/guid&gt;&#10;            &lt;repollguid&gt;37D682E6D5AE4F00A8A58327435BC823&lt;/repollguid&gt;&#10;            &lt;sourceid&gt;3EDF7B93AAEB41A2AE833B64DCF4F03A&lt;/sourceid&gt;&#10;            &lt;questiontext&gt;Consider an idealized pendulum consisting of a point mass of mass m hanging from a light (massless) string of length L. The pendulum undergoes small oscillations, and can be considered to be undergoing simple harmonic motion. If the mass of the point mass is changed to 4m, the frequency will: &lt;/questiontext&gt;&#10;            &lt;showresults&gt;True&lt;/showresults&gt;&#10;            &lt;responsegrid&gt;0&lt;/responsegrid&gt;&#10;            &lt;countdowntimer&gt;False&lt;/countdowntimer&gt;&#10;            &lt;countdowntime&gt;30&lt;/countdowntime&gt;&#10;            &lt;correctvalue&gt;5&lt;/correctvalue&gt;&#10;            &lt;incorrectvalue&gt;0&lt;/incorrectvalue&gt;&#10;            &lt;responselimit&gt;1&lt;/responselimit&gt;&#10;            &lt;bulletstyle&gt;2&lt;/bulletstyle&gt;&#10;            &lt;correctanswerindicator&gt;True&lt;/correctanswerindicator&gt;&#10;            &lt;answers&gt;&#10;                &lt;answer&gt;&#10;                    &lt;guid&gt;F24E44DE46434F338ABC1E8F195EB125&lt;/guid&gt;&#10;                    &lt;answertext&gt;Increase by a factor of 4&lt;/answertext&gt;&#10;                    &lt;valuetype&gt;-1&lt;/valuetype&gt;&#10;                &lt;/answer&gt;&#10;                &lt;answer&gt;&#10;                    &lt;guid&gt;84B170AC15AD4DDD9713D958E919DBAE&lt;/guid&gt;&#10;                    &lt;answertext&gt;Increase by a factor of 2&lt;/answertext&gt;&#10;                    &lt;valuetype&gt;-1&lt;/valuetype&gt;&#10;                &lt;/answer&gt;&#10;                &lt;answer&gt;&#10;                    &lt;guid&gt;7015ACAF2A354871B72C070CAA26039A&lt;/guid&gt;&#10;                    &lt;answertext&gt;Decrease by a factor of 4&lt;/answertext&gt;&#10;                    &lt;valuetype&gt;-1&lt;/valuetype&gt;&#10;                &lt;/answer&gt;&#10;                &lt;answer&gt;&#10;                    &lt;guid&gt;48469B4008F54286B7FB529224D5E779&lt;/guid&gt;&#10;                    &lt;answertext&gt;Decrease by a factor of 2&lt;/answertext&gt;&#10;                    &lt;valuetype&gt;-1&lt;/valuetype&gt;&#10;                &lt;/answer&gt;&#10;                &lt;answer&gt;&#10;                    &lt;guid&gt;9D9791812B4E4101A1965B077EDBBC08&lt;/guid&gt;&#10;                    &lt;answertext&gt;None of the above&lt;/answertext&gt;&#10;                    &lt;valuetype&gt;1&lt;/valuetype&gt;&#10;                &lt;/answer&gt;&#10;            &lt;/answers&gt;&#10;        &lt;/multichoice&gt;&#10;    &lt;/questions&gt;&#10;&lt;/questionlist&gt;"/>
</p:tagLst>
</file>

<file path=ppt/tags/tag20.xml><?xml version="1.0" encoding="utf-8"?>
<p:tagLst xmlns:a="http://schemas.openxmlformats.org/drawingml/2006/main" xmlns:r="http://schemas.openxmlformats.org/officeDocument/2006/relationships" xmlns:p="http://schemas.openxmlformats.org/presentationml/2006/main">
  <p:tag name="LIVECHARTING" val="False"/>
  <p:tag name="AUTOOPENPOLL" val="True"/>
  <p:tag name="AUTOFORMATCHART" val="True"/>
  <p:tag name="TYPE" val="MultiChoiceSlide"/>
  <p:tag name="TPQUESTIONXML" val="﻿&lt;?xml version=&quot;1.0&quot; encoding=&quot;utf-8&quot;?&gt;&#10;&lt;questionlist&gt;&#10;    &lt;properties&gt;&#10;        &lt;guid&gt;62D9857BD9A04096AA5074F8F38D0047&lt;/guid&gt;&#10;        &lt;description /&gt;&#10;        &lt;date&gt;10/21/2014 2:46:04 P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3A6E489089EF4162A46F0251059D8F86&lt;/guid&gt;&#10;            &lt;repollguid&gt;37A256116FFC4020AD5EB6591F9CBE40&lt;/repollguid&gt;&#10;            &lt;sourceid&gt;FBDE2411FCC542CA8A19FE595B9F410F&lt;/sourceid&gt;&#10;            &lt;questiontext&gt;A weight of mass M1 sitting on a rough surfaced table is attached to a mass M2 hanging off the table via a pulley with mass m.  The system is set in motion and mass M2 drops. Using the orientation for +x and +y given, which of the following is a correct equation for block M2.&lt;/questiontext&gt;&#10;            &lt;showresults&gt;True&lt;/showresults&gt;&#10;            &lt;responsegrid&gt;0&lt;/responsegrid&gt;&#10;            &lt;countdowntimer&gt;False&lt;/countdowntimer&gt;&#10;            &lt;countdowntime&gt;30&lt;/countdowntime&gt;&#10;            &lt;correctvalue&gt;5&lt;/correctvalue&gt;&#10;            &lt;incorrectvalue&gt;0&lt;/incorrectvalue&gt;&#10;            &lt;responselimit&gt;1&lt;/responselimit&gt;&#10;            &lt;bulletstyle&gt;2&lt;/bulletstyle&gt;&#10;            &lt;correctanswerindicator&gt;True&lt;/correctanswerindicator&gt;&#10;            &lt;answers&gt;&#10;                &lt;answer&gt;&#10;                    &lt;guid&gt;BD66CC10115441669A2403936E638C38&lt;/guid&gt;&#10;                    &lt;answertext&gt;T2-Fk = -M2a&lt;/answertext&gt;&#10;                    &lt;valuetype&gt;-1&lt;/valuetype&gt;&#10;                &lt;/answer&gt;&#10;                &lt;answer&gt;&#10;                    &lt;guid&gt;947761376EC04AFA998E47A53EDBC029&lt;/guid&gt;&#10;                    &lt;answertext&gt;T2-M2g = -M2a&lt;/answertext&gt;&#10;                    &lt;valuetype&gt;1&lt;/valuetype&gt;&#10;                &lt;/answer&gt;&#10;                &lt;answer&gt;&#10;                    &lt;guid&gt;B3062D8BE14647E3A9B4601171E5BB51&lt;/guid&gt;&#10;                    &lt;answertext&gt;T2-Fk = M2a&lt;/answertext&gt;&#10;                    &lt;valuetype&gt;-1&lt;/valuetype&gt;&#10;                &lt;/answer&gt;&#10;                &lt;answer&gt;&#10;                    &lt;guid&gt;B02F3FAEF2F1489E94F3ABA86DF7FCFE&lt;/guid&gt;&#10;                    &lt;answertext&gt;T2-M2g = M2a&lt;/answertext&gt;&#10;                    &lt;valuetype&gt;-1&lt;/valuetype&gt;&#10;                &lt;/answer&gt;&#10;                &lt;answer&gt;&#10;                    &lt;guid&gt;3D76DD74CC06436691C2EB541286034C&lt;/guid&gt;&#10;                    &lt;answertext&gt;Both A and B are correct&lt;/answertext&gt;&#10;                    &lt;valuetype&gt;-1&lt;/valuetype&gt;&#10;                &lt;/answer&gt;&#10;            &lt;/answers&gt;&#10;        &lt;/multichoice&gt;&#10;    &lt;/questions&gt;&#10;&lt;/questionlist&gt;"/>
  <p:tag name="HASRESULTS" val="False"/>
</p:tagLst>
</file>

<file path=ppt/tags/tag21.xml><?xml version="1.0" encoding="utf-8"?>
<p:tagLst xmlns:a="http://schemas.openxmlformats.org/drawingml/2006/main" xmlns:r="http://schemas.openxmlformats.org/officeDocument/2006/relationships" xmlns:p="http://schemas.openxmlformats.org/presentationml/2006/main">
  <p:tag name="ZEROBASED" val="False"/>
</p:tagLst>
</file>

<file path=ppt/tags/tag22.xml><?xml version="1.0" encoding="utf-8"?>
<p:tagLst xmlns:a="http://schemas.openxmlformats.org/drawingml/2006/main" xmlns:r="http://schemas.openxmlformats.org/officeDocument/2006/relationships" xmlns:p="http://schemas.openxmlformats.org/presentationml/2006/main">
  <p:tag name="TYPE" val="0"/>
  <p:tag name="COLORTYPE" val="SCHEME"/>
  <p:tag name="DEFINEDCOLORS" val="3,6,10,45,32,50,13,4,9,55,1"/>
  <p:tag name="NUMBERFORMAT" val="0"/>
  <p:tag name="LABELFORMAT" val="0"/>
</p:tagLst>
</file>

<file path=ppt/tags/tag23.xml><?xml version="1.0" encoding="utf-8"?>
<p:tagLst xmlns:a="http://schemas.openxmlformats.org/drawingml/2006/main" xmlns:r="http://schemas.openxmlformats.org/officeDocument/2006/relationships" xmlns:p="http://schemas.openxmlformats.org/presentationml/2006/main">
  <p:tag name="ISCAI" val="True"/>
  <p:tag name="TYPE" val="5"/>
</p:tagLst>
</file>

<file path=ppt/tags/tag24.xml><?xml version="1.0" encoding="utf-8"?>
<p:tagLst xmlns:a="http://schemas.openxmlformats.org/drawingml/2006/main" xmlns:r="http://schemas.openxmlformats.org/officeDocument/2006/relationships" xmlns:p="http://schemas.openxmlformats.org/presentationml/2006/main">
  <p:tag name="HASRESULTS" val="False"/>
  <p:tag name="LIVECHARTING" val="False"/>
  <p:tag name="AUTOOPENPOLL" val="True"/>
  <p:tag name="AUTOFORMATCHART" val="True"/>
  <p:tag name="TYPE" val="MultiChoiceSlide"/>
  <p:tag name="TPQUESTIONXML" val="﻿&lt;?xml version=&quot;1.0&quot; encoding=&quot;utf-8&quot;?&gt;&#10;&lt;questionlist&gt;&#10;    &lt;properties&gt;&#10;        &lt;guid&gt;62D9857BD9A04096AA5074F8F38D0047&lt;/guid&gt;&#10;        &lt;description /&gt;&#10;        &lt;date&gt;10/21/2014 2:46:04 P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B30AC41908F74B2F995675BE2784F2DC&lt;/guid&gt;&#10;            &lt;repollguid&gt;37A256116FFC4020AD5EB6591F9CBE40&lt;/repollguid&gt;&#10;            &lt;sourceid&gt;FBDE2411FCC542CA8A19FE595B9F410F&lt;/sourceid&gt;&#10;            &lt;questiontext&gt;A weight of mass M1 sitting on a rough surfaced table is attached to a mass M2 hanging off the table via a pulley with mass m.  The system is set in motion and mass M2 drops. Using the orientation for +x and +y given, which of the following is NOT a correct equation for the pulley of mass m.&lt;/questiontext&gt;&#10;            &lt;showresults&gt;True&lt;/showresults&gt;&#10;            &lt;responsegrid&gt;0&lt;/responsegrid&gt;&#10;            &lt;countdowntimer&gt;False&lt;/countdowntimer&gt;&#10;            &lt;countdowntime&gt;30&lt;/countdowntime&gt;&#10;            &lt;correctvalue&gt;5&lt;/correctvalue&gt;&#10;            &lt;incorrectvalue&gt;0&lt;/incorrectvalue&gt;&#10;            &lt;responselimit&gt;1&lt;/responselimit&gt;&#10;            &lt;bulletstyle&gt;2&lt;/bulletstyle&gt;&#10;            &lt;correctanswerindicator&gt;True&lt;/correctanswerindicator&gt;&#10;            &lt;answers&gt;&#10;                &lt;answer&gt;&#10;                    &lt;guid&gt;BD66CC10115441669A2403936E638C38&lt;/guid&gt;&#10;                    &lt;answertext&gt;τ1- τ2 = Iα&lt;/answertext&gt;&#10;                    &lt;valuetype&gt;1&lt;/valuetype&gt;&#10;                &lt;/answer&gt;&#10;                &lt;answer&gt;&#10;                    &lt;guid&gt;947761376EC04AFA998E47A53EDBC029&lt;/guid&gt;&#10;                    &lt;answertext&gt;τ2- τ1 = Iα&lt;/answertext&gt;&#10;                    &lt;valuetype&gt;-1&lt;/valuetype&gt;&#10;                &lt;/answer&gt;&#10;                &lt;answer&gt;&#10;                    &lt;guid&gt;B3062D8BE14647E3A9B4601171E5BB51&lt;/guid&gt;&#10;                    &lt;answertext&gt;τ2- τ1 = Ia/r&lt;/answertext&gt;&#10;                    &lt;valuetype&gt;-1&lt;/valuetype&gt;&#10;                &lt;/answer&gt;&#10;                &lt;answer&gt;&#10;                    &lt;guid&gt;B02F3FAEF2F1489E94F3ABA86DF7FCFE&lt;/guid&gt;&#10;                    &lt;answertext&gt;rT2- rT1 = Ia/r&lt;/answertext&gt;&#10;                    &lt;valuetype&gt;-1&lt;/valuetype&gt;&#10;                &lt;/answer&gt;&#10;            &lt;/answers&gt;&#10;        &lt;/multichoice&gt;&#10;    &lt;/questions&gt;&#10;&lt;/questionlist&gt;"/>
</p:tagLst>
</file>

<file path=ppt/tags/tag25.xml><?xml version="1.0" encoding="utf-8"?>
<p:tagLst xmlns:a="http://schemas.openxmlformats.org/drawingml/2006/main" xmlns:r="http://schemas.openxmlformats.org/officeDocument/2006/relationships" xmlns:p="http://schemas.openxmlformats.org/presentationml/2006/main">
  <p:tag name="ZEROBASED" val="False"/>
</p:tagLst>
</file>

<file path=ppt/tags/tag26.xml><?xml version="1.0" encoding="utf-8"?>
<p:tagLst xmlns:a="http://schemas.openxmlformats.org/drawingml/2006/main" xmlns:r="http://schemas.openxmlformats.org/officeDocument/2006/relationships" xmlns:p="http://schemas.openxmlformats.org/presentationml/2006/main">
  <p:tag name="TYPE" val="0"/>
  <p:tag name="COLORTYPE" val="SCHEME"/>
  <p:tag name="DEFINEDCOLORS" val="3,6,10,45,32,50,13,4,9,55,1"/>
  <p:tag name="NUMBERFORMAT" val="0"/>
  <p:tag name="LABELFORMAT" val="0"/>
</p:tagLst>
</file>

<file path=ppt/tags/tag27.xml><?xml version="1.0" encoding="utf-8"?>
<p:tagLst xmlns:a="http://schemas.openxmlformats.org/drawingml/2006/main" xmlns:r="http://schemas.openxmlformats.org/officeDocument/2006/relationships" xmlns:p="http://schemas.openxmlformats.org/presentationml/2006/main">
  <p:tag name="ISCAI" val="True"/>
  <p:tag name="TYPE" val="5"/>
</p:tagLst>
</file>

<file path=ppt/tags/tag3.xml><?xml version="1.0" encoding="utf-8"?>
<p:tagLst xmlns:a="http://schemas.openxmlformats.org/drawingml/2006/main" xmlns:r="http://schemas.openxmlformats.org/officeDocument/2006/relationships" xmlns:p="http://schemas.openxmlformats.org/presentationml/2006/main">
  <p:tag name="ZEROBASED" val="False"/>
</p:tagLst>
</file>

<file path=ppt/tags/tag4.xml><?xml version="1.0" encoding="utf-8"?>
<p:tagLst xmlns:a="http://schemas.openxmlformats.org/drawingml/2006/main" xmlns:r="http://schemas.openxmlformats.org/officeDocument/2006/relationships" xmlns:p="http://schemas.openxmlformats.org/presentationml/2006/main">
  <p:tag name="TYPE" val="0"/>
  <p:tag name="DEFINEDCOLORS" val="3,6,10,45,32,50,13,4,9,55,1"/>
  <p:tag name="COLORTYPE" val="SCHEME"/>
  <p:tag name="LABELFORMAT" val="0"/>
  <p:tag name="NUMBERFORMAT" val="0"/>
</p:tagLst>
</file>

<file path=ppt/tags/tag5.xml><?xml version="1.0" encoding="utf-8"?>
<p:tagLst xmlns:a="http://schemas.openxmlformats.org/drawingml/2006/main" xmlns:r="http://schemas.openxmlformats.org/officeDocument/2006/relationships" xmlns:p="http://schemas.openxmlformats.org/presentationml/2006/main">
  <p:tag name="ISCAI" val="True"/>
  <p:tag name="TYPE" val="5"/>
</p:tagLst>
</file>

<file path=ppt/tags/tag6.xml><?xml version="1.0" encoding="utf-8"?>
<p:tagLst xmlns:a="http://schemas.openxmlformats.org/drawingml/2006/main" xmlns:r="http://schemas.openxmlformats.org/officeDocument/2006/relationships" xmlns:p="http://schemas.openxmlformats.org/presentationml/2006/main">
  <p:tag name="HASRESULTS" val="False"/>
  <p:tag name="LIVECHARTING" val="False"/>
  <p:tag name="AUTOOPENPOLL" val="True"/>
  <p:tag name="AUTOFORMATCHART" val="True"/>
  <p:tag name="TYPE" val="MultiChoiceSlide"/>
  <p:tag name="TPQUESTIONXML" val="﻿&lt;?xml version=&quot;1.0&quot; encoding=&quot;utf-8&quot;?&gt;&#10;&lt;questionlist&gt;&#10;    &lt;properties&gt;&#10;        &lt;guid&gt;4EEAAE8BD6BE4533871661AC8ABEA0B6&lt;/guid&gt;&#10;        &lt;description /&gt;&#10;        &lt;date&gt;10/21/2014 2:08:45 P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5F2FDC1409FD4282860C1057EBB70D61&lt;/guid&gt;&#10;            &lt;repollguid&gt;37D682E6D5AE4F00A8A58327435BC823&lt;/repollguid&gt;&#10;            &lt;sourceid&gt;3EDF7B93AAEB41A2AE833B64DCF4F03A&lt;/sourceid&gt;&#10;            &lt;questiontext&gt;Consider an idealized pendulum consisting of a point mass of mass m hanging from a light (massless) string of length L. The pendulum undergoes small oscillations, and can be considered to be undergoing simple harmonic motion. If the string length is changed to 4L, the frequency will: &lt;/questiontext&gt;&#10;            &lt;showresults&gt;True&lt;/showresults&gt;&#10;            &lt;responsegrid&gt;0&lt;/responsegrid&gt;&#10;            &lt;countdowntimer&gt;False&lt;/countdowntimer&gt;&#10;            &lt;countdowntime&gt;30&lt;/countdowntime&gt;&#10;            &lt;correctvalue&gt;5&lt;/correctvalue&gt;&#10;            &lt;incorrectvalue&gt;0&lt;/incorrectvalue&gt;&#10;            &lt;responselimit&gt;1&lt;/responselimit&gt;&#10;            &lt;bulletstyle&gt;2&lt;/bulletstyle&gt;&#10;            &lt;correctanswerindicator&gt;True&lt;/correctanswerindicator&gt;&#10;            &lt;answers&gt;&#10;                &lt;answer&gt;&#10;                    &lt;guid&gt;F24E44DE46434F338ABC1E8F195EB125&lt;/guid&gt;&#10;                    &lt;answertext&gt;Increase by a factor of  4&lt;/answertext&gt;&#10;                    &lt;valuetype&gt;-1&lt;/valuetype&gt;&#10;                &lt;/answer&gt;&#10;                &lt;answer&gt;&#10;                    &lt;guid&gt;84B170AC15AD4DDD9713D958E919DBAE&lt;/guid&gt;&#10;                    &lt;answertext&gt;Increase by a factor of  2&lt;/answertext&gt;&#10;                    &lt;valuetype&gt;-1&lt;/valuetype&gt;&#10;                &lt;/answer&gt;&#10;                &lt;answer&gt;&#10;                    &lt;guid&gt;7015ACAF2A354871B72C070CAA26039A&lt;/guid&gt;&#10;                    &lt;answertext&gt;Decrease by a factor of  4&lt;/answertext&gt;&#10;                    &lt;valuetype&gt;-1&lt;/valuetype&gt;&#10;                &lt;/answer&gt;&#10;                &lt;answer&gt;&#10;                    &lt;guid&gt;48469B4008F54286B7FB529224D5E779&lt;/guid&gt;&#10;                    &lt;answertext&gt;Decrease by a factor of  2&lt;/answertext&gt;&#10;                    &lt;valuetype&gt;1&lt;/valuetype&gt;&#10;                &lt;/answer&gt;&#10;                &lt;answer&gt;&#10;                    &lt;guid&gt;9D9791812B4E4101A1965B077EDBBC08&lt;/guid&gt;&#10;                    &lt;answertext&gt;None of the above&lt;/answertext&gt;&#10;                    &lt;valuetype&gt;-1&lt;/valuetype&gt;&#10;                &lt;/answer&gt;&#10;            &lt;/answers&gt;&#10;        &lt;/multichoice&gt;&#10;    &lt;/questions&gt;&#10;&lt;/questionlist&gt;"/>
</p:tagLst>
</file>

<file path=ppt/tags/tag7.xml><?xml version="1.0" encoding="utf-8"?>
<p:tagLst xmlns:a="http://schemas.openxmlformats.org/drawingml/2006/main" xmlns:r="http://schemas.openxmlformats.org/officeDocument/2006/relationships" xmlns:p="http://schemas.openxmlformats.org/presentationml/2006/main">
  <p:tag name="ZEROBASED" val="False"/>
</p:tagLst>
</file>

<file path=ppt/tags/tag8.xml><?xml version="1.0" encoding="utf-8"?>
<p:tagLst xmlns:a="http://schemas.openxmlformats.org/drawingml/2006/main" xmlns:r="http://schemas.openxmlformats.org/officeDocument/2006/relationships" xmlns:p="http://schemas.openxmlformats.org/presentationml/2006/main">
  <p:tag name="TYPE" val="0"/>
  <p:tag name="DEFINEDCOLORS" val="3,6,10,45,32,50,13,4,9,55,1"/>
  <p:tag name="COLORTYPE" val="SCHEME"/>
  <p:tag name="LABELFORMAT" val="0"/>
  <p:tag name="NUMBERFORMAT" val="0"/>
</p:tagLst>
</file>

<file path=ppt/tags/tag9.xml><?xml version="1.0" encoding="utf-8"?>
<p:tagLst xmlns:a="http://schemas.openxmlformats.org/drawingml/2006/main" xmlns:r="http://schemas.openxmlformats.org/officeDocument/2006/relationships" xmlns:p="http://schemas.openxmlformats.org/presentationml/2006/main">
  <p:tag name="ISCAI" val="True"/>
  <p:tag name="TYPE" val="5"/>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TotalTime>
  <Words>582</Words>
  <Application>Microsoft Office PowerPoint</Application>
  <PresentationFormat>On-screen Show (4:3)</PresentationFormat>
  <Paragraphs>45</Paragraphs>
  <Slides>7</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9" baseType="lpstr">
      <vt:lpstr>Office Theme</vt:lpstr>
      <vt:lpstr>Chart</vt:lpstr>
      <vt:lpstr>Consider an idealized pendulum consisting of a point mass of mass m hanging from a light (massless) string of length L. The pendulum undergoes small oscillations, and can be considered to be undergoing simple harmonic motion. If the mass of the point mass is changed to 4m, the frequency will: </vt:lpstr>
      <vt:lpstr>Consider an idealized pendulum consisting of a point mass of mass m hanging from a light (massless) string of length L. The pendulum undergoes small oscillations, and can be considered to be undergoing simple harmonic motion. If the string length is changed to 4L, the frequency will: </vt:lpstr>
      <vt:lpstr>Consider an idealized pendulum consisting of a point mass of mass m hanging from a light (massless) string of length L. The pendulum undergoes small oscillations, and can be considered to be undergoing simple harmonic motion. If the initial amplitude doubles, the frequency will: </vt:lpstr>
      <vt:lpstr>A visitor to the GDJ Student Union wishes to determine the height of the union. She ties a spool of thread to a small rock to make a simple pendulum, which she hangs down from the roof of the union. The period of oscillation is 7.85 seconds. What is the height of the union in meters, assuming that the rock just misses the ground and the other end is tied near the top of the tower?</vt:lpstr>
      <vt:lpstr>A weight of mass M1 sitting on a rough surfaced table is attached to a mass M2 hanging off the table via a pulley with mass m.  The system is set in motion and mass M2 drops. Using the orientation for +x and +y given, which of the following is NOT a correct equation for block M1.</vt:lpstr>
      <vt:lpstr>A weight of mass M1 sitting on a rough surfaced table is attached to a mass M2 hanging off the table via a pulley with mass m.  The system is set in motion and mass M2 drops. Using the orientation for +x and +y given, which of the following is a correct equation for block M2.</vt:lpstr>
      <vt:lpstr>A weight of mass M1 sitting on a rough surfaced table is attached to a mass M2 hanging off the table via a pulley with mass m.  The system is set in motion and mass M2 drops. Using the orientation for +x and +y given, which of the following is NOT a correct equation for the pulley of mass m.</vt:lpstr>
    </vt:vector>
  </TitlesOfParts>
  <Company>SE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Karl H. Frinkle</dc:creator>
  <cp:lastModifiedBy>Karl H. Frinkle</cp:lastModifiedBy>
  <cp:revision>21</cp:revision>
  <dcterms:created xsi:type="dcterms:W3CDTF">2014-10-21T18:43:14Z</dcterms:created>
  <dcterms:modified xsi:type="dcterms:W3CDTF">2014-10-24T16:13:17Z</dcterms:modified>
</cp:coreProperties>
</file>