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60" r:id="rId4"/>
    <p:sldId id="259" r:id="rId5"/>
  </p:sldIdLst>
  <p:sldSz cx="9144000" cy="6858000" type="screen4x3"/>
  <p:notesSz cx="6858000" cy="9144000"/>
  <p:custDataLst>
    <p:tags r:id="rId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50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gs" Target="tags/tag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5513B75-AB3B-4A9C-95AE-B5A288964416}"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790443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13B75-AB3B-4A9C-95AE-B5A288964416}"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3062484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13B75-AB3B-4A9C-95AE-B5A288964416}"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2827990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13B75-AB3B-4A9C-95AE-B5A288964416}"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3387903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513B75-AB3B-4A9C-95AE-B5A288964416}"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3037402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513B75-AB3B-4A9C-95AE-B5A288964416}" type="datetimeFigureOut">
              <a:rPr lang="en-US" smtClean="0"/>
              <a:t>10/31/2014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27784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5513B75-AB3B-4A9C-95AE-B5A288964416}" type="datetimeFigureOut">
              <a:rPr lang="en-US" smtClean="0"/>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233490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5513B75-AB3B-4A9C-95AE-B5A288964416}" type="datetimeFigureOut">
              <a:rPr lang="en-US" smtClean="0"/>
              <a:t>10/31/2014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3209571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513B75-AB3B-4A9C-95AE-B5A288964416}" type="datetimeFigureOut">
              <a:rPr lang="en-US" smtClean="0"/>
              <a:t>10/31/2014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8461318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513B75-AB3B-4A9C-95AE-B5A288964416}" type="datetimeFigureOut">
              <a:rPr lang="en-US" smtClean="0"/>
              <a:t>10/31/2014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5715765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13B75-AB3B-4A9C-95AE-B5A288964416}" type="datetimeFigureOut">
              <a:rPr lang="en-US" smtClean="0"/>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306949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513B75-AB3B-4A9C-95AE-B5A288964416}" type="datetimeFigureOut">
              <a:rPr lang="en-US" smtClean="0"/>
              <a:t>10/31/2014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149375-F4D7-4764-9F62-BF5DE6537826}" type="slidenum">
              <a:rPr lang="en-US" smtClean="0"/>
              <a:t>‹#›</a:t>
            </a:fld>
            <a:endParaRPr lang="en-US"/>
          </a:p>
        </p:txBody>
      </p:sp>
    </p:spTree>
    <p:extLst>
      <p:ext uri="{BB962C8B-B14F-4D97-AF65-F5344CB8AC3E}">
        <p14:creationId xmlns:p14="http://schemas.microsoft.com/office/powerpoint/2010/main" val="124482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513B75-AB3B-4A9C-95AE-B5A288964416}" type="datetimeFigureOut">
              <a:rPr lang="en-US" smtClean="0"/>
              <a:t>10/31/2014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149375-F4D7-4764-9F62-BF5DE6537826}" type="slidenum">
              <a:rPr lang="en-US" smtClean="0"/>
              <a:t>‹#›</a:t>
            </a:fld>
            <a:endParaRPr lang="en-US"/>
          </a:p>
        </p:txBody>
      </p:sp>
    </p:spTree>
    <p:extLst>
      <p:ext uri="{BB962C8B-B14F-4D97-AF65-F5344CB8AC3E}">
        <p14:creationId xmlns:p14="http://schemas.microsoft.com/office/powerpoint/2010/main" val="10392206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oleObject1.bin"/><Relationship Id="rId4"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tags" Target="../tags/tag5.xml"/><Relationship Id="rId7" Type="http://schemas.openxmlformats.org/officeDocument/2006/relationships/image" Target="../media/image2.emf"/><Relationship Id="rId2" Type="http://schemas.openxmlformats.org/officeDocument/2006/relationships/tags" Target="../tags/tag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3.png"/><Relationship Id="rId4"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tags" Target="../tags/tag7.xml"/><Relationship Id="rId7" Type="http://schemas.openxmlformats.org/officeDocument/2006/relationships/image" Target="../media/image4.emf"/><Relationship Id="rId2" Type="http://schemas.openxmlformats.org/officeDocument/2006/relationships/tags" Target="../tags/tag6.xml"/><Relationship Id="rId1" Type="http://schemas.openxmlformats.org/officeDocument/2006/relationships/vmlDrawing" Target="../drawings/vmlDrawing3.vml"/><Relationship Id="rId6" Type="http://schemas.openxmlformats.org/officeDocument/2006/relationships/oleObject" Target="../embeddings/oleObject3.bin"/><Relationship Id="rId5" Type="http://schemas.openxmlformats.org/officeDocument/2006/relationships/slideLayout" Target="../slideLayouts/slideLayout12.xml"/><Relationship Id="rId4" Type="http://schemas.openxmlformats.org/officeDocument/2006/relationships/tags" Target="../tags/tag8.xml"/></Relationships>
</file>

<file path=ppt/slides/_rels/slide4.xml.rels><?xml version="1.0" encoding="UTF-8" standalone="yes"?>
<Relationships xmlns="http://schemas.openxmlformats.org/package/2006/relationships"><Relationship Id="rId3" Type="http://schemas.openxmlformats.org/officeDocument/2006/relationships/tags" Target="../tags/tag10.xml"/><Relationship Id="rId7" Type="http://schemas.openxmlformats.org/officeDocument/2006/relationships/image" Target="../media/image5.emf"/><Relationship Id="rId2" Type="http://schemas.openxmlformats.org/officeDocument/2006/relationships/tags" Target="../tags/tag9.xml"/><Relationship Id="rId1" Type="http://schemas.openxmlformats.org/officeDocument/2006/relationships/vmlDrawing" Target="../drawings/vmlDrawing4.vml"/><Relationship Id="rId6" Type="http://schemas.openxmlformats.org/officeDocument/2006/relationships/oleObject" Target="../embeddings/oleObject4.bin"/><Relationship Id="rId5" Type="http://schemas.openxmlformats.org/officeDocument/2006/relationships/image" Target="../media/image3.png"/><Relationship Id="rId4"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152400" y="274638"/>
            <a:ext cx="8534400" cy="2316162"/>
          </a:xfrm>
        </p:spPr>
        <p:txBody>
          <a:bodyPr>
            <a:noAutofit/>
          </a:bodyPr>
          <a:lstStyle/>
          <a:p>
            <a:pPr algn="l"/>
            <a:r>
              <a:rPr lang="en-US" sz="2400" dirty="0" smtClean="0"/>
              <a:t>You notice two of your professors talking casually when you overhear your name.  Unfortunately, you can only hear the sound in faint whispers of about 20dB.  You are 30 meters away, how much closer (in meters) do you need to be to hear the conversation at 65 dB?</a:t>
            </a:r>
            <a:endParaRPr lang="en-US" sz="2400" dirty="0"/>
          </a:p>
        </p:txBody>
      </p:sp>
      <p:graphicFrame>
        <p:nvGraphicFramePr>
          <p:cNvPr id="4" name="TPResults"/>
          <p:cNvGraphicFramePr>
            <a:graphicFrameLocks noGrp="1"/>
          </p:cNvGraphicFramePr>
          <p:nvPr>
            <p:extLst>
              <p:ext uri="{D42A27DB-BD31-4B8C-83A1-F6EECF244321}">
                <p14:modId xmlns:p14="http://schemas.microsoft.com/office/powerpoint/2010/main" val="3639218119"/>
              </p:ext>
            </p:extLst>
          </p:nvPr>
        </p:nvGraphicFramePr>
        <p:xfrm>
          <a:off x="76200" y="3581400"/>
          <a:ext cx="4445000" cy="3200400"/>
        </p:xfrm>
        <a:graphic>
          <a:graphicData uri="http://schemas.openxmlformats.org/drawingml/2006/table">
            <a:tbl>
              <a:tblPr firstRow="1" bandRow="1">
                <a:tableStyleId>{5C22544A-7EE6-4342-B048-85BDC9FD1C3A}</a:tableStyleId>
              </a:tblPr>
              <a:tblGrid>
                <a:gridCol w="1270000"/>
                <a:gridCol w="3175000"/>
              </a:tblGrid>
              <a:tr h="317500">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87700848"/>
              </p:ext>
            </p:extLst>
          </p:nvPr>
        </p:nvGraphicFramePr>
        <p:xfrm>
          <a:off x="4495800" y="29718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2069987596"/>
              </p:ext>
            </p:extLst>
          </p:nvPr>
        </p:nvGraphicFramePr>
        <p:xfrm>
          <a:off x="4508500" y="3657600"/>
          <a:ext cx="4572000" cy="3073400"/>
        </p:xfrm>
        <a:graphic>
          <a:graphicData uri="http://schemas.openxmlformats.org/presentationml/2006/ole">
            <mc:AlternateContent xmlns:mc="http://schemas.openxmlformats.org/markup-compatibility/2006">
              <mc:Choice xmlns:v="urn:schemas-microsoft-com:vml" Requires="v">
                <p:oleObj spid="_x0000_s1044" name="Chart" r:id="rId5" imgW="4572000" imgH="5143500" progId="MSGraph.Chart.8">
                  <p:embed followColorScheme="full"/>
                </p:oleObj>
              </mc:Choice>
              <mc:Fallback>
                <p:oleObj name="Chart" r:id="rId5" imgW="4572000" imgH="5143500" progId="MSGraph.Chart.8">
                  <p:embed followColorScheme="full"/>
                  <p:pic>
                    <p:nvPicPr>
                      <p:cNvPr id="0" name=""/>
                      <p:cNvPicPr/>
                      <p:nvPr/>
                    </p:nvPicPr>
                    <p:blipFill>
                      <a:blip r:embed="rId6"/>
                      <a:stretch>
                        <a:fillRect/>
                      </a:stretch>
                    </p:blipFill>
                    <p:spPr>
                      <a:xfrm>
                        <a:off x="4508500" y="3657600"/>
                        <a:ext cx="4572000" cy="30734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2966170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0600" y="0"/>
            <a:ext cx="4563112" cy="4105848"/>
          </a:xfrm>
          <a:prstGeom prst="rect">
            <a:avLst/>
          </a:prstGeom>
        </p:spPr>
      </p:pic>
      <p:sp>
        <p:nvSpPr>
          <p:cNvPr id="2" name="TPQuestion"/>
          <p:cNvSpPr>
            <a:spLocks noGrp="1"/>
          </p:cNvSpPr>
          <p:nvPr>
            <p:ph type="title"/>
          </p:nvPr>
        </p:nvSpPr>
        <p:spPr>
          <a:xfrm>
            <a:off x="0" y="0"/>
            <a:ext cx="4876800" cy="3352800"/>
          </a:xfrm>
        </p:spPr>
        <p:txBody>
          <a:bodyPr>
            <a:noAutofit/>
          </a:bodyPr>
          <a:lstStyle/>
          <a:p>
            <a:pPr algn="l"/>
            <a:r>
              <a:rPr lang="en-US" sz="2400" dirty="0" smtClean="0"/>
              <a:t>You are located at point A.  Your nemesis is located at point B.  Your friends are trying to signal you. They are both located 1 meter from the center of a circle of radius r as shown.  If they signal you with pure sinusoidal waves, what must the first frequency be so that your nemesis does not hear the signal? (v = 350 m/s in air)</a:t>
            </a:r>
            <a:endParaRPr lang="en-US" sz="2400" dirty="0"/>
          </a:p>
        </p:txBody>
      </p:sp>
      <p:graphicFrame>
        <p:nvGraphicFramePr>
          <p:cNvPr id="4" name="TPResults"/>
          <p:cNvGraphicFramePr>
            <a:graphicFrameLocks noGrp="1"/>
          </p:cNvGraphicFramePr>
          <p:nvPr>
            <p:extLst>
              <p:ext uri="{D42A27DB-BD31-4B8C-83A1-F6EECF244321}">
                <p14:modId xmlns:p14="http://schemas.microsoft.com/office/powerpoint/2010/main" val="1671559135"/>
              </p:ext>
            </p:extLst>
          </p:nvPr>
        </p:nvGraphicFramePr>
        <p:xfrm>
          <a:off x="0" y="3639312"/>
          <a:ext cx="4445000" cy="3200400"/>
        </p:xfrm>
        <a:graphic>
          <a:graphicData uri="http://schemas.openxmlformats.org/drawingml/2006/table">
            <a:tbl>
              <a:tblPr firstRow="1" bandRow="1">
                <a:tableStyleId>{5C22544A-7EE6-4342-B048-85BDC9FD1C3A}</a:tableStyleId>
              </a:tblPr>
              <a:tblGrid>
                <a:gridCol w="1270000"/>
                <a:gridCol w="3175000"/>
              </a:tblGrid>
              <a:tr h="317500">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3147683311"/>
              </p:ext>
            </p:extLst>
          </p:nvPr>
        </p:nvGraphicFramePr>
        <p:xfrm>
          <a:off x="4699000" y="32766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708268554"/>
              </p:ext>
            </p:extLst>
          </p:nvPr>
        </p:nvGraphicFramePr>
        <p:xfrm>
          <a:off x="4508500" y="3962400"/>
          <a:ext cx="4572000" cy="2768600"/>
        </p:xfrm>
        <a:graphic>
          <a:graphicData uri="http://schemas.openxmlformats.org/presentationml/2006/ole">
            <mc:AlternateContent xmlns:mc="http://schemas.openxmlformats.org/markup-compatibility/2006">
              <mc:Choice xmlns:v="urn:schemas-microsoft-com:vml" Requires="v">
                <p:oleObj spid="_x0000_s2065"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3962400"/>
                        <a:ext cx="4572000" cy="27686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607138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PQuestion"/>
          <p:cNvSpPr>
            <a:spLocks noGrp="1"/>
          </p:cNvSpPr>
          <p:nvPr>
            <p:ph type="title"/>
          </p:nvPr>
        </p:nvSpPr>
        <p:spPr>
          <a:xfrm>
            <a:off x="0" y="274638"/>
            <a:ext cx="8686800" cy="2544762"/>
          </a:xfrm>
        </p:spPr>
        <p:txBody>
          <a:bodyPr>
            <a:normAutofit/>
          </a:bodyPr>
          <a:lstStyle/>
          <a:p>
            <a:pPr algn="l"/>
            <a:r>
              <a:rPr lang="en-US" dirty="0" smtClean="0"/>
              <a:t>The intensity due to a number of independent sound sources is the sum of individual intensities.</a:t>
            </a:r>
            <a:endParaRPr lang="en-US" dirty="0"/>
          </a:p>
        </p:txBody>
      </p:sp>
      <p:sp>
        <p:nvSpPr>
          <p:cNvPr id="3" name="TPAnswers"/>
          <p:cNvSpPr>
            <a:spLocks noGrp="1"/>
          </p:cNvSpPr>
          <p:nvPr>
            <p:ph type="body" idx="1"/>
          </p:nvPr>
        </p:nvSpPr>
        <p:spPr>
          <a:xfrm>
            <a:off x="457200" y="3352800"/>
            <a:ext cx="4114800" cy="2773363"/>
          </a:xfrm>
        </p:spPr>
        <p:txBody>
          <a:bodyPr/>
          <a:lstStyle/>
          <a:p>
            <a:pPr marL="514350" indent="-514350">
              <a:buFont typeface="Arial" pitchFamily="34" charset="0"/>
              <a:buAutoNum type="alphaUcPeriod"/>
            </a:pPr>
            <a:r>
              <a:rPr lang="en-US" dirty="0" smtClean="0"/>
              <a:t>True</a:t>
            </a:r>
          </a:p>
          <a:p>
            <a:pPr marL="514350" indent="-514350">
              <a:buFont typeface="Arial" pitchFamily="34" charset="0"/>
              <a:buAutoNum type="alphaUcPeriod"/>
            </a:pPr>
            <a:r>
              <a:rPr lang="en-US" dirty="0" smtClean="0"/>
              <a:t>False</a:t>
            </a:r>
            <a:endParaRPr lang="en-US" dirty="0"/>
          </a:p>
        </p:txBody>
      </p:sp>
      <p:graphicFrame>
        <p:nvGraphicFramePr>
          <p:cNvPr id="4" name="TPChart"/>
          <p:cNvGraphicFramePr>
            <a:graphicFrameLocks noChangeAspect="1"/>
          </p:cNvGraphicFramePr>
          <p:nvPr>
            <p:custDataLst>
              <p:tags r:id="rId3"/>
            </p:custDataLst>
            <p:extLst>
              <p:ext uri="{D42A27DB-BD31-4B8C-83A1-F6EECF244321}">
                <p14:modId xmlns:p14="http://schemas.microsoft.com/office/powerpoint/2010/main" val="1534163783"/>
              </p:ext>
            </p:extLst>
          </p:nvPr>
        </p:nvGraphicFramePr>
        <p:xfrm>
          <a:off x="4508500" y="3048000"/>
          <a:ext cx="4572000" cy="3695700"/>
        </p:xfrm>
        <a:graphic>
          <a:graphicData uri="http://schemas.openxmlformats.org/presentationml/2006/ole">
            <mc:AlternateContent xmlns:mc="http://schemas.openxmlformats.org/markup-compatibility/2006">
              <mc:Choice xmlns:v="urn:schemas-microsoft-com:vml" Requires="v">
                <p:oleObj spid="_x0000_s4108"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3048000"/>
                        <a:ext cx="4572000" cy="3695700"/>
                      </a:xfrm>
                      <a:prstGeom prst="rect">
                        <a:avLst/>
                      </a:prstGeom>
                    </p:spPr>
                  </p:pic>
                </p:oleObj>
              </mc:Fallback>
            </mc:AlternateContent>
          </a:graphicData>
        </a:graphic>
      </p:graphicFrame>
      <p:sp>
        <p:nvSpPr>
          <p:cNvPr id="5" name="CAI1"/>
          <p:cNvSpPr/>
          <p:nvPr>
            <p:custDataLst>
              <p:tags r:id="rId4"/>
            </p:custDataLst>
          </p:nvPr>
        </p:nvSpPr>
        <p:spPr>
          <a:xfrm>
            <a:off x="1037590" y="3398520"/>
            <a:ext cx="847916" cy="487680"/>
          </a:xfrm>
          <a:prstGeom prst="roundRect">
            <a:avLst/>
          </a:prstGeom>
          <a:noFill/>
          <a:ln w="25400" cap="flat" cmpd="sng" algn="ctr">
            <a:solidFill>
              <a:srgbClr val="00C800"/>
            </a:solidFill>
            <a:prstDash val="solid"/>
          </a:ln>
          <a:effectLst/>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2"/>
    </p:custDataLst>
    <p:extLst>
      <p:ext uri="{BB962C8B-B14F-4D97-AF65-F5344CB8AC3E}">
        <p14:creationId xmlns:p14="http://schemas.microsoft.com/office/powerpoint/2010/main" val="1164765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ID="26" presetClass="emph" presetSubtype="0" repeatCount="10000" fill="hold" grpId="1" nodeType="afterEffect">
                                  <p:stCondLst>
                                    <p:cond delay="0"/>
                                  </p:stCondLst>
                                  <p:childTnLst>
                                    <p:animEffect transition="out" filter="fade">
                                      <p:cBhvr>
                                        <p:cTn id="15" dur="500" tmFilter="0, 0; .2, .5; .8, .5; 1, 0"/>
                                        <p:tgtEl>
                                          <p:spTgt spid="5"/>
                                        </p:tgtEl>
                                      </p:cBhvr>
                                    </p:animEffect>
                                    <p:animScale>
                                      <p:cBhvr>
                                        <p:cTn id="16"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4" grpId="0"/>
      <p:bldP spid="5" grpId="0" animBg="1"/>
      <p:bldP spid="5"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800600" y="0"/>
            <a:ext cx="4563112" cy="4105848"/>
          </a:xfrm>
          <a:prstGeom prst="rect">
            <a:avLst/>
          </a:prstGeom>
        </p:spPr>
      </p:pic>
      <p:sp>
        <p:nvSpPr>
          <p:cNvPr id="2" name="TPQuestion"/>
          <p:cNvSpPr>
            <a:spLocks noGrp="1"/>
          </p:cNvSpPr>
          <p:nvPr>
            <p:ph type="title"/>
          </p:nvPr>
        </p:nvSpPr>
        <p:spPr>
          <a:xfrm>
            <a:off x="0" y="0"/>
            <a:ext cx="4876800" cy="3352800"/>
          </a:xfrm>
        </p:spPr>
        <p:txBody>
          <a:bodyPr>
            <a:noAutofit/>
          </a:bodyPr>
          <a:lstStyle/>
          <a:p>
            <a:pPr algn="l"/>
            <a:r>
              <a:rPr lang="en-US" sz="2400" dirty="0"/>
              <a:t>You are located at point A.  Your nemesis is located at point B.  Your friends are trying to signal you. They are both located 1 meter from the center of a circle of radius r as shown.  </a:t>
            </a:r>
            <a:r>
              <a:rPr lang="en-US" sz="2400" dirty="0" smtClean="0"/>
              <a:t>You can discern sounds as quiet as 10dB.  Your friends can only transmit at max intensity of 25dB each. How large can the radius of the circle be?</a:t>
            </a:r>
            <a:endParaRPr lang="en-US" sz="2400" dirty="0"/>
          </a:p>
        </p:txBody>
      </p:sp>
      <p:graphicFrame>
        <p:nvGraphicFramePr>
          <p:cNvPr id="4" name="TPResults"/>
          <p:cNvGraphicFramePr>
            <a:graphicFrameLocks noGrp="1"/>
          </p:cNvGraphicFramePr>
          <p:nvPr>
            <p:extLst>
              <p:ext uri="{D42A27DB-BD31-4B8C-83A1-F6EECF244321}">
                <p14:modId xmlns:p14="http://schemas.microsoft.com/office/powerpoint/2010/main" val="1217609375"/>
              </p:ext>
            </p:extLst>
          </p:nvPr>
        </p:nvGraphicFramePr>
        <p:xfrm>
          <a:off x="0" y="3639312"/>
          <a:ext cx="4445000" cy="3200400"/>
        </p:xfrm>
        <a:graphic>
          <a:graphicData uri="http://schemas.openxmlformats.org/drawingml/2006/table">
            <a:tbl>
              <a:tblPr firstRow="1" bandRow="1">
                <a:tableStyleId>{5C22544A-7EE6-4342-B048-85BDC9FD1C3A}</a:tableStyleId>
              </a:tblPr>
              <a:tblGrid>
                <a:gridCol w="1270000"/>
                <a:gridCol w="3175000"/>
              </a:tblGrid>
              <a:tr h="317500">
                <a:tc>
                  <a:txBody>
                    <a:bodyPr/>
                    <a:lstStyle/>
                    <a:p>
                      <a:pPr algn="l"/>
                      <a:r>
                        <a:rPr lang="en-US" sz="2400" b="1" smtClean="0">
                          <a:solidFill>
                            <a:schemeClr val="tx2"/>
                          </a:solidFill>
                        </a:rPr>
                        <a:t>Rank</a:t>
                      </a:r>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c>
                  <a:txBody>
                    <a:bodyPr/>
                    <a:lstStyle/>
                    <a:p>
                      <a:pPr algn="l"/>
                      <a:r>
                        <a:rPr lang="en-US" sz="2400" b="1" smtClean="0">
                          <a:solidFill>
                            <a:schemeClr val="tx2"/>
                          </a:solidFill>
                        </a:rPr>
                        <a:t>Responses</a:t>
                      </a:r>
                      <a:endParaRPr lang="en-US" sz="2400" b="1">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r>
                        <a:rPr lang="en-US" sz="2400" b="0" smtClean="0">
                          <a:solidFill>
                            <a:schemeClr val="tx2"/>
                          </a:solidFill>
                        </a:rPr>
                        <a:t>1</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2</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3</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4</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20000"/>
                        <a:alpha val="1000"/>
                      </a:schemeClr>
                    </a:solidFill>
                  </a:tcPr>
                </a:tc>
              </a:tr>
              <a:tr h="317500">
                <a:tc>
                  <a:txBody>
                    <a:bodyPr/>
                    <a:lstStyle/>
                    <a:p>
                      <a:pPr algn="l"/>
                      <a:r>
                        <a:rPr lang="en-US" sz="2400" b="0" smtClean="0">
                          <a:solidFill>
                            <a:schemeClr val="tx2"/>
                          </a:solidFill>
                        </a:rPr>
                        <a:t>5</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c>
                  <a:txBody>
                    <a:bodyPr/>
                    <a:lstStyle/>
                    <a:p>
                      <a:pPr algn="l"/>
                      <a:endParaRPr lang="en-US" sz="2400" b="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tint val="40000"/>
                        <a:alpha val="1000"/>
                      </a:schemeClr>
                    </a:solidFill>
                  </a:tcPr>
                </a:tc>
              </a:tr>
              <a:tr h="317500">
                <a:tc>
                  <a:txBody>
                    <a:bodyPr/>
                    <a:lstStyle/>
                    <a:p>
                      <a:pPr algn="l"/>
                      <a:r>
                        <a:rPr lang="en-US" sz="2400" b="0" smtClean="0">
                          <a:solidFill>
                            <a:schemeClr val="tx2"/>
                          </a:solidFill>
                        </a:rPr>
                        <a:t>6</a:t>
                      </a:r>
                      <a:endParaRPr lang="en-US" sz="2400" b="0">
                        <a:solidFill>
                          <a:schemeClr val="tx2"/>
                        </a:solidFill>
                      </a:endParaRPr>
                    </a:p>
                  </a:txBody>
                  <a:tcPr>
                    <a:lnL w="12700" cmpd="sng">
                      <a:solidFill>
                        <a:schemeClr val="lt1"/>
                      </a:solidFill>
                    </a:lnL>
                    <a:lnR w="12700" cap="flat" cmpd="sng" algn="ctr">
                      <a:solidFill>
                        <a:schemeClr val="lt1"/>
                      </a:solidFill>
                      <a:prstDash val="solid"/>
                      <a:round/>
                      <a:headEnd type="none" w="med" len="med"/>
                      <a:tailEnd type="none" w="med" len="med"/>
                    </a:lnR>
                    <a:lnT w="12700" cmpd="sng">
                      <a:solidFill>
                        <a:schemeClr val="lt1"/>
                      </a:solidFill>
                    </a:lnT>
                    <a:lnB w="38100" cmpd="sng">
                      <a:solidFill>
                        <a:schemeClr val="lt1"/>
                      </a:solidFill>
                    </a:lnB>
                    <a:solidFill>
                      <a:schemeClr val="accent1">
                        <a:tint val="20000"/>
                        <a:alpha val="1000"/>
                      </a:schemeClr>
                    </a:solidFill>
                  </a:tcPr>
                </a:tc>
                <a:tc>
                  <a:txBody>
                    <a:bodyPr/>
                    <a:lstStyle/>
                    <a:p>
                      <a:pPr algn="l"/>
                      <a:endParaRPr lang="en-US" sz="2400" b="0" dirty="0">
                        <a:solidFill>
                          <a:schemeClr val="tx2"/>
                        </a:solidFill>
                      </a:endParaRPr>
                    </a:p>
                  </a:txBody>
                  <a:tcPr>
                    <a:lnL w="12700" cap="flat" cmpd="sng" algn="ctr">
                      <a:solidFill>
                        <a:schemeClr val="lt1"/>
                      </a:solidFill>
                      <a:prstDash val="solid"/>
                      <a:round/>
                      <a:headEnd type="none" w="med" len="med"/>
                      <a:tailEnd type="none" w="med" len="med"/>
                    </a:lnL>
                    <a:lnR w="12700" cmpd="sng">
                      <a:solidFill>
                        <a:schemeClr val="lt1"/>
                      </a:solidFill>
                    </a:lnR>
                    <a:lnT w="12700" cmpd="sng">
                      <a:solidFill>
                        <a:schemeClr val="lt1"/>
                      </a:solidFill>
                    </a:lnT>
                    <a:lnB w="38100" cmpd="sng">
                      <a:solidFill>
                        <a:schemeClr val="lt1"/>
                      </a:solidFill>
                    </a:lnB>
                    <a:solidFill>
                      <a:schemeClr val="accent1">
                        <a:tint val="20000"/>
                        <a:alpha val="1000"/>
                      </a:schemeClr>
                    </a:solidFill>
                  </a:tcPr>
                </a:tc>
              </a:tr>
            </a:tbl>
          </a:graphicData>
        </a:graphic>
      </p:graphicFrame>
      <p:graphicFrame>
        <p:nvGraphicFramePr>
          <p:cNvPr id="5" name="TPKeywords"/>
          <p:cNvGraphicFramePr>
            <a:graphicFrameLocks noGrp="1"/>
          </p:cNvGraphicFramePr>
          <p:nvPr>
            <p:extLst>
              <p:ext uri="{D42A27DB-BD31-4B8C-83A1-F6EECF244321}">
                <p14:modId xmlns:p14="http://schemas.microsoft.com/office/powerpoint/2010/main" val="3629248898"/>
              </p:ext>
            </p:extLst>
          </p:nvPr>
        </p:nvGraphicFramePr>
        <p:xfrm>
          <a:off x="4699000" y="3276600"/>
          <a:ext cx="4445000" cy="914400"/>
        </p:xfrm>
        <a:graphic>
          <a:graphicData uri="http://schemas.openxmlformats.org/drawingml/2006/table">
            <a:tbl>
              <a:tblPr firstRow="1" bandRow="1">
                <a:tableStyleId>{5C22544A-7EE6-4342-B048-85BDC9FD1C3A}</a:tableStyleId>
              </a:tblPr>
              <a:tblGrid>
                <a:gridCol w="4445000"/>
              </a:tblGrid>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12700" cap="flat" cmpd="sng" algn="ctr">
                      <a:solidFill>
                        <a:schemeClr val="lt1"/>
                      </a:solidFill>
                      <a:prstDash val="solid"/>
                      <a:round/>
                      <a:headEnd type="none" w="med" len="med"/>
                      <a:tailEnd type="none" w="med" len="med"/>
                    </a:lnB>
                    <a:solidFill>
                      <a:schemeClr val="accent1">
                        <a:alpha val="1000"/>
                      </a:schemeClr>
                    </a:solidFill>
                  </a:tcPr>
                </a:tc>
              </a:tr>
              <a:tr h="317500">
                <a:tc>
                  <a:txBody>
                    <a:bodyPr/>
                    <a:lstStyle/>
                    <a:p>
                      <a:pPr algn="l"/>
                      <a:endParaRPr lang="en-US" sz="2400" b="1" dirty="0">
                        <a:solidFill>
                          <a:schemeClr val="tx2"/>
                        </a:solidFill>
                      </a:endParaRPr>
                    </a:p>
                  </a:txBody>
                  <a:tcPr>
                    <a:lnL w="12700" cmpd="sng">
                      <a:solidFill>
                        <a:schemeClr val="lt1"/>
                      </a:solidFill>
                    </a:lnL>
                    <a:lnR w="12700" cmpd="sng">
                      <a:solidFill>
                        <a:schemeClr val="lt1"/>
                      </a:solidFill>
                    </a:lnR>
                    <a:lnT w="12700" cmpd="sng">
                      <a:solidFill>
                        <a:schemeClr val="lt1"/>
                      </a:solidFill>
                    </a:lnT>
                    <a:lnB w="38100" cmpd="sng">
                      <a:solidFill>
                        <a:schemeClr val="lt1"/>
                      </a:solidFill>
                    </a:lnB>
                    <a:solidFill>
                      <a:schemeClr val="accent1">
                        <a:alpha val="1000"/>
                      </a:schemeClr>
                    </a:solidFill>
                  </a:tcPr>
                </a:tc>
              </a:tr>
            </a:tbl>
          </a:graphicData>
        </a:graphic>
      </p:graphicFrame>
      <p:graphicFrame>
        <p:nvGraphicFramePr>
          <p:cNvPr id="6" name="TPChart"/>
          <p:cNvGraphicFramePr>
            <a:graphicFrameLocks noChangeAspect="1"/>
          </p:cNvGraphicFramePr>
          <p:nvPr>
            <p:custDataLst>
              <p:tags r:id="rId3"/>
            </p:custDataLst>
            <p:extLst>
              <p:ext uri="{D42A27DB-BD31-4B8C-83A1-F6EECF244321}">
                <p14:modId xmlns:p14="http://schemas.microsoft.com/office/powerpoint/2010/main" val="3601489897"/>
              </p:ext>
            </p:extLst>
          </p:nvPr>
        </p:nvGraphicFramePr>
        <p:xfrm>
          <a:off x="4508500" y="3962400"/>
          <a:ext cx="4572000" cy="2768600"/>
        </p:xfrm>
        <a:graphic>
          <a:graphicData uri="http://schemas.openxmlformats.org/presentationml/2006/ole">
            <mc:AlternateContent xmlns:mc="http://schemas.openxmlformats.org/markup-compatibility/2006">
              <mc:Choice xmlns:v="urn:schemas-microsoft-com:vml" Requires="v">
                <p:oleObj spid="_x0000_s3086" name="Chart" r:id="rId6" imgW="4572000" imgH="5143500" progId="MSGraph.Chart.8">
                  <p:embed followColorScheme="full"/>
                </p:oleObj>
              </mc:Choice>
              <mc:Fallback>
                <p:oleObj name="Chart" r:id="rId6" imgW="4572000" imgH="5143500" progId="MSGraph.Chart.8">
                  <p:embed followColorScheme="full"/>
                  <p:pic>
                    <p:nvPicPr>
                      <p:cNvPr id="0" name=""/>
                      <p:cNvPicPr/>
                      <p:nvPr/>
                    </p:nvPicPr>
                    <p:blipFill>
                      <a:blip r:embed="rId7"/>
                      <a:stretch>
                        <a:fillRect/>
                      </a:stretch>
                    </p:blipFill>
                    <p:spPr>
                      <a:xfrm>
                        <a:off x="4508500" y="3962400"/>
                        <a:ext cx="4572000" cy="2768600"/>
                      </a:xfrm>
                      <a:prstGeom prst="rect">
                        <a:avLst/>
                      </a:prstGeom>
                    </p:spPr>
                  </p:pic>
                </p:oleObj>
              </mc:Fallback>
            </mc:AlternateContent>
          </a:graphicData>
        </a:graphic>
      </p:graphicFrame>
    </p:spTree>
    <p:custDataLst>
      <p:tags r:id="rId2"/>
    </p:custDataLst>
    <p:extLst>
      <p:ext uri="{BB962C8B-B14F-4D97-AF65-F5344CB8AC3E}">
        <p14:creationId xmlns:p14="http://schemas.microsoft.com/office/powerpoint/2010/main" val="839642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Lst>
  </p:timing>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2.0.3121"/>
  <p:tag name="PPTVERSION" val="14"/>
  <p:tag name="TPOS" val="2"/>
</p:tagLst>
</file>

<file path=ppt/tags/tag10.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2.xml><?xml version="1.0" encoding="utf-8"?>
<p:tagLst xmlns:a="http://schemas.openxmlformats.org/drawingml/2006/main" xmlns:r="http://schemas.openxmlformats.org/officeDocument/2006/relationships" xmlns:p="http://schemas.openxmlformats.org/presentationml/2006/main">
  <p:tag name="HASRESULTS" val="False"/>
  <p:tag name="AUTOOPENPOLL" val="True"/>
  <p:tag name="AUTOFORMATCHART" val="True"/>
  <p:tag name="TYPE" val="NumericSlide"/>
  <p:tag name="TPQUESTIONXML" val="﻿&lt;?xml version=&quot;1.0&quot; encoding=&quot;utf-8&quot;?&gt;&#10;&lt;questionlist&gt;&#10;    &lt;properties&gt;&#10;        &lt;guid&gt;E7D6CBF0486049D7ACEF9EEF1B1B5B21&lt;/guid&gt;&#10;        &lt;description /&gt;&#10;        &lt;date&gt;10/28/2014 2:55:09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A261B0E131774DB6B3DC9792E7074188&lt;/guid&gt;&#10;            &lt;repollguid&gt;862ADD8EB7994DE68DC8EF1AEA6EF483&lt;/repollguid&gt;&#10;            &lt;sourceid&gt;1EC3A5FA4C7D4946A5710D48631837A0&lt;/sourceid&gt;&#10;            &lt;questiontext&gt;You notice two of your professors talking casually when you overhear your name.  Unfortunately, you can only hear the sound in faint whispers of about 20dB.  You are 30 meters away, how much closer (in meters) do you need to be to hear the conversation at 65 dB?&lt;/questiontext&gt;&#10;            &lt;showresults&gt;True&lt;/showresults&gt;&#10;            &lt;responsegrid&gt;0&lt;/responsegrid&gt;&#10;            &lt;countdowntimer&gt;False&lt;/countdowntimer&gt;&#10;            &lt;countdowntime&gt;30&lt;/countdowntime&gt;&#10;            &lt;correctvalue&gt;1&lt;/correctvalue&gt;&#10;            &lt;incorrectvalue&gt;0&lt;/incorrectvalue&gt;&#10;            &lt;correctanswerindicator&gt;True&lt;/correctanswerindicator&gt;&#10;            &lt;acceptablevalue&gt;29.83&lt;/acceptablevalue&gt;&#10;            &lt;minvalue&gt;29&lt;/minvalue&gt;&#10;            &lt;maxvalue&gt;30&lt;/maxvalue&gt;&#10;            &lt;numericvaluetype&gt;1&lt;/numericvaluetype&gt;&#10;        &lt;/numeric&gt;&#10;    &lt;/questions&gt;&#10;&lt;/questionlist&gt;"/>
</p:tagLst>
</file>

<file path=ppt/tags/tag3.xml><?xml version="1.0" encoding="utf-8"?>
<p:tagLst xmlns:a="http://schemas.openxmlformats.org/drawingml/2006/main" xmlns:r="http://schemas.openxmlformats.org/officeDocument/2006/relationships" xmlns:p="http://schemas.openxmlformats.org/presentationml/2006/main">
  <p:tag name="TYPE" val="0"/>
  <p:tag name="DEFINEDCOLORS" val="3,6,10,45,32,50,13,4,9,55,1"/>
  <p:tag name="COLORTYPE" val="SCHEME"/>
  <p:tag name="LABELFORMAT" val="0"/>
  <p:tag name="NUMBERFORMAT" val="0"/>
</p:tagLst>
</file>

<file path=ppt/tags/tag4.xml><?xml version="1.0" encoding="utf-8"?>
<p:tagLst xmlns:a="http://schemas.openxmlformats.org/drawingml/2006/main" xmlns:r="http://schemas.openxmlformats.org/officeDocument/2006/relationships" xmlns:p="http://schemas.openxmlformats.org/presentationml/2006/main">
  <p:tag name="HASRESULTS" val="False"/>
  <p:tag name="AUTOOPENPOLL" val="True"/>
  <p:tag name="AUTOFORMATCHART" val="True"/>
  <p:tag name="TYPE" val="NumericSlide"/>
  <p:tag name="TPQUESTIONXML" val="﻿&lt;?xml version=&quot;1.0&quot; encoding=&quot;utf-8&quot;?&gt;&#10;&lt;questionlist&gt;&#10;    &lt;properties&gt;&#10;        &lt;guid&gt;EEA118B6E1C44F7B9781FE44AFC31BE7&lt;/guid&gt;&#10;        &lt;description /&gt;&#10;        &lt;date&gt;10/28/2014 3:19:4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431F6EF0B08042E4A649D2648A765E04&lt;/guid&gt;&#10;            &lt;repollguid&gt;F0FC460130ED4D8390BD991ECCD9148B&lt;/repollguid&gt;&#10;            &lt;sourceid&gt;BBED3C59DE5A4CA2A42996C44F918E29&lt;/sourceid&gt;&#10;            &lt;questiontext&gt;You are located at point A.  Your nemesis is located at point B.  Your friends are trying to signal you. They are both located 1 meter from the center of a circle of radius r as shown.  If they signal you with pure sinusoidal waves, what must the first frequency be so that your nemesis does not hear the signal? (v = 350 m/s in air)&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87.5&lt;/acceptablevalue&gt;&#10;            &lt;minvalue&gt;87.5&lt;/minvalue&gt;&#10;            &lt;maxvalue&gt;87.5&lt;/maxvalue&gt;&#10;            &lt;numericvaluetype&gt;1&lt;/numericvaluetype&gt;&#10;        &lt;/numeric&gt;&#10;    &lt;/questions&gt;&#10;&lt;/questionlist&gt;"/>
</p:tagLst>
</file>

<file path=ppt/tags/tag5.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6.xml><?xml version="1.0" encoding="utf-8"?>
<p:tagLst xmlns:a="http://schemas.openxmlformats.org/drawingml/2006/main" xmlns:r="http://schemas.openxmlformats.org/officeDocument/2006/relationships" xmlns:p="http://schemas.openxmlformats.org/presentationml/2006/main">
  <p:tag name="LIVECHARTING" val="False"/>
  <p:tag name="AUTOOPENPOLL" val="True"/>
  <p:tag name="AUTOFORMATCHART" val="True"/>
  <p:tag name="TYPE" val="TrueFalse"/>
  <p:tag name="TPQUESTIONXML" val="﻿&lt;?xml version=&quot;1.0&quot; encoding=&quot;utf-8&quot;?&gt;&#10;&lt;questionlist&gt;&#10;    &lt;properties&gt;&#10;        &lt;guid&gt;CB0FFCEC0DF04A6BAF307493C4B9834D&lt;/guid&gt;&#10;        &lt;description /&gt;&#10;        &lt;date&gt;10/28/2014 3:30:03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multichoice&gt;&#10;            &lt;guid&gt;613A3B37F1DF463C909E496987EFAF5B&lt;/guid&gt;&#10;            &lt;repollguid&gt;CE8E0DEE34D64DC0B217E62497EB5A3B&lt;/repollguid&gt;&#10;            &lt;sourceid&gt;E0C2500791DC4A9C89F225D1AD931CCE&lt;/sourceid&gt;&#10;            &lt;questiontext&gt;The intensity due to a number of independent sound sources is the sum of individual intensities.&lt;/questiontext&gt;&#10;            &lt;showresults&gt;True&lt;/showresults&gt;&#10;            &lt;responsegrid&gt;0&lt;/responsegrid&gt;&#10;            &lt;countdowntimer&gt;False&lt;/countdowntimer&gt;&#10;            &lt;countdowntime&gt;30&lt;/countdowntime&gt;&#10;            &lt;correctvalue&gt;5&lt;/correctvalue&gt;&#10;            &lt;incorrectvalue&gt;0&lt;/incorrectvalue&gt;&#10;            &lt;responselimit&gt;1&lt;/responselimit&gt;&#10;            &lt;bulletstyle&gt;2&lt;/bulletstyle&gt;&#10;            &lt;correctanswerindicator&gt;True&lt;/correctanswerindicator&gt;&#10;            &lt;truefalse&gt;True&lt;/truefalse&gt;&#10;            &lt;answers&gt;&#10;                &lt;answer&gt;&#10;                    &lt;guid&gt;2A807B0CB7024D98936FF91AF900FE4D&lt;/guid&gt;&#10;                    &lt;answertext&gt;True&lt;/answertext&gt;&#10;                    &lt;valuetype&gt;1&lt;/valuetype&gt;&#10;                &lt;/answer&gt;&#10;                &lt;answer&gt;&#10;                    &lt;guid&gt;7E49D6E71F8F427F8E60C7FD9DAE7566&lt;/guid&gt;&#10;                    &lt;answertext&gt;False&lt;/answertext&gt;&#10;                    &lt;valuetype&gt;-1&lt;/valuetype&gt;&#10;                &lt;/answer&gt;&#10;            &lt;/answers&gt;&#10;        &lt;/multichoice&gt;&#10;    &lt;/questions&gt;&#10;&lt;/questionlist&gt;"/>
  <p:tag name="HASRESULTS" val="False"/>
</p:tagLst>
</file>

<file path=ppt/tags/tag7.xml><?xml version="1.0" encoding="utf-8"?>
<p:tagLst xmlns:a="http://schemas.openxmlformats.org/drawingml/2006/main" xmlns:r="http://schemas.openxmlformats.org/officeDocument/2006/relationships" xmlns:p="http://schemas.openxmlformats.org/presentationml/2006/main">
  <p:tag name="TYPE" val="0"/>
  <p:tag name="COLORTYPE" val="SCHEME"/>
  <p:tag name="DEFINEDCOLORS" val="3,6,10,45,32,50,13,4,9,55,1"/>
  <p:tag name="NUMBERFORMAT" val="0"/>
  <p:tag name="LABELFORMAT" val="0"/>
</p:tagLst>
</file>

<file path=ppt/tags/tag8.xml><?xml version="1.0" encoding="utf-8"?>
<p:tagLst xmlns:a="http://schemas.openxmlformats.org/drawingml/2006/main" xmlns:r="http://schemas.openxmlformats.org/officeDocument/2006/relationships" xmlns:p="http://schemas.openxmlformats.org/presentationml/2006/main">
  <p:tag name="ISCAI" val="True"/>
  <p:tag name="TYPE" val="5"/>
</p:tagLst>
</file>

<file path=ppt/tags/tag9.xml><?xml version="1.0" encoding="utf-8"?>
<p:tagLst xmlns:a="http://schemas.openxmlformats.org/drawingml/2006/main" xmlns:r="http://schemas.openxmlformats.org/officeDocument/2006/relationships" xmlns:p="http://schemas.openxmlformats.org/presentationml/2006/main">
  <p:tag name="AUTOOPENPOLL" val="True"/>
  <p:tag name="AUTOFORMATCHART" val="True"/>
  <p:tag name="TYPE" val="NumericSlide"/>
  <p:tag name="TPQUESTIONXML" val="﻿&lt;?xml version=&quot;1.0&quot; encoding=&quot;utf-8&quot;?&gt;&#10;&lt;questionlist&gt;&#10;    &lt;properties&gt;&#10;        &lt;guid&gt;EEA118B6E1C44F7B9781FE44AFC31BE7&lt;/guid&gt;&#10;        &lt;description /&gt;&#10;        &lt;date&gt;10/28/2014 3:19:48 PM&lt;/date&gt;&#10;    &lt;/properties&gt;&#10;    &lt;questionlisttemplate&gt;&#10;        &lt;correctvalue&gt;1&lt;/correctvalue&gt;&#10;        &lt;incorrectvalue&gt;0&lt;/incorrectvalue&gt;&#10;        &lt;questiontype&gt;1&lt;/questiontype&gt;&#10;        &lt;numberofchoices&gt;4&lt;/numberofchoices&gt;&#10;        &lt;bulletstyle&gt;2&lt;/bulletstyle&gt;&#10;        &lt;questionfont&gt;Verdana&lt;/questionfont&gt;&#10;        &lt;questionfontsize&gt;12&lt;/questionfontsize&gt;&#10;        &lt;answerfont&gt;Verdana&lt;/answerfont&gt;&#10;        &lt;answerfontsize&gt;12&lt;/answerfontsize&gt;&#10;        &lt;showresults&gt;True&lt;/showresults&gt;&#10;        &lt;countdowntime&gt;30&lt;/countdowntime&gt;&#10;        &lt;responsegrid&gt;0&lt;/responsegrid&gt;&#10;    &lt;/questionlisttemplate&gt;&#10;    &lt;questions&gt;&#10;        &lt;numeric&gt;&#10;            &lt;guid&gt;F1EFDE65CC464121AFBE18FFE7B0F1B6&lt;/guid&gt;&#10;            &lt;repollguid&gt;F0FC460130ED4D8390BD991ECCD9148B&lt;/repollguid&gt;&#10;            &lt;sourceid&gt;BBED3C59DE5A4CA2A42996C44F918E29&lt;/sourceid&gt;&#10;            &lt;questiontext&gt;You are located at point A.  Your nemesis is located at point B.  Your friends are trying to signal you. They are both located 1 meter from the center of a circle of radius r as shown.  You can discern sounds as quiet as 10dB.  Your friends can only transmit at max intensity of 25dB each. How large can the radius of the circle be?&lt;/questiontext&gt;&#10;            &lt;showresults&gt;True&lt;/showresults&gt;&#10;            &lt;responsegrid&gt;0&lt;/responsegrid&gt;&#10;            &lt;countdowntimer&gt;False&lt;/countdowntimer&gt;&#10;            &lt;countdowntime&gt;30&lt;/countdowntime&gt;&#10;            &lt;correctvalue&gt;5&lt;/correctvalue&gt;&#10;            &lt;incorrectvalue&gt;0&lt;/incorrectvalue&gt;&#10;            &lt;correctanswerindicator&gt;True&lt;/correctanswerindicator&gt;&#10;            &lt;acceptablevalue&gt;9.95&lt;/acceptablevalue&gt;&#10;            &lt;minvalue&gt;9.6&lt;/minvalue&gt;&#10;            &lt;maxvalue&gt;10.6&lt;/maxvalue&gt;&#10;            &lt;numericvaluetype&gt;1&lt;/numericvaluetype&gt;&#10;        &lt;/numeric&gt;&#10;    &lt;/questions&gt;&#10;&lt;/questionlist&gt;"/>
  <p:tag name="HASRESULTS" val="Fals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1203</TotalTime>
  <Words>244</Words>
  <Application>Microsoft Office PowerPoint</Application>
  <PresentationFormat>On-screen Show (4:3)</PresentationFormat>
  <Paragraphs>30</Paragraphs>
  <Slides>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vt:i4>
      </vt:variant>
    </vt:vector>
  </HeadingPairs>
  <TitlesOfParts>
    <vt:vector size="6" baseType="lpstr">
      <vt:lpstr>Office Theme</vt:lpstr>
      <vt:lpstr>Chart</vt:lpstr>
      <vt:lpstr>You notice two of your professors talking casually when you overhear your name.  Unfortunately, you can only hear the sound in faint whispers of about 20dB.  You are 30 meters away, how much closer (in meters) do you need to be to hear the conversation at 65 dB?</vt:lpstr>
      <vt:lpstr>You are located at point A.  Your nemesis is located at point B.  Your friends are trying to signal you. They are both located 1 meter from the center of a circle of radius r as shown.  If they signal you with pure sinusoidal waves, what must the first frequency be so that your nemesis does not hear the signal? (v = 350 m/s in air)</vt:lpstr>
      <vt:lpstr>The intensity due to a number of independent sound sources is the sum of individual intensities.</vt:lpstr>
      <vt:lpstr>You are located at point A.  Your nemesis is located at point B.  Your friends are trying to signal you. They are both located 1 meter from the center of a circle of radius r as shown.  You can discern sounds as quiet as 10dB.  Your friends can only transmit at max intensity of 25dB each. How large can the radius of the circle be?</vt:lpstr>
    </vt:vector>
  </TitlesOfParts>
  <Company>SE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 H. Frinkle</dc:creator>
  <cp:lastModifiedBy>Karl H. Frinkle</cp:lastModifiedBy>
  <cp:revision>20</cp:revision>
  <dcterms:created xsi:type="dcterms:W3CDTF">2014-10-28T18:49:10Z</dcterms:created>
  <dcterms:modified xsi:type="dcterms:W3CDTF">2014-10-31T15:57:08Z</dcterms:modified>
</cp:coreProperties>
</file>