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48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98781F-2E4C-44C5-A56D-D2B0D1D346FE}"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1872130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8781F-2E4C-44C5-A56D-D2B0D1D346FE}"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1179971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8781F-2E4C-44C5-A56D-D2B0D1D346FE}"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2377904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8781F-2E4C-44C5-A56D-D2B0D1D346FE}"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2347769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98781F-2E4C-44C5-A56D-D2B0D1D346FE}"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521730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98781F-2E4C-44C5-A56D-D2B0D1D346FE}" type="datetimeFigureOut">
              <a:rPr lang="en-US" smtClean="0"/>
              <a:t>11/17/2014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296474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98781F-2E4C-44C5-A56D-D2B0D1D346FE}" type="datetimeFigureOut">
              <a:rPr lang="en-US" smtClean="0"/>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231809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98781F-2E4C-44C5-A56D-D2B0D1D346FE}" type="datetimeFigureOut">
              <a:rPr lang="en-US" smtClean="0"/>
              <a:t>11/17/2014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3777163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98781F-2E4C-44C5-A56D-D2B0D1D346FE}" type="datetimeFigureOut">
              <a:rPr lang="en-US" smtClean="0"/>
              <a:t>11/17/2014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391033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98781F-2E4C-44C5-A56D-D2B0D1D346FE}" type="datetimeFigureOut">
              <a:rPr lang="en-US" smtClean="0"/>
              <a:t>11/17/2014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358874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8781F-2E4C-44C5-A56D-D2B0D1D346FE}" type="datetimeFigureOut">
              <a:rPr lang="en-US" smtClean="0"/>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202336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98781F-2E4C-44C5-A56D-D2B0D1D346FE}" type="datetimeFigureOut">
              <a:rPr lang="en-US" smtClean="0"/>
              <a:t>11/17/2014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B6164A-0FED-4253-ADDE-BD973A408AA6}" type="slidenum">
              <a:rPr lang="en-US" smtClean="0"/>
              <a:t>‹#›</a:t>
            </a:fld>
            <a:endParaRPr lang="en-US"/>
          </a:p>
        </p:txBody>
      </p:sp>
    </p:spTree>
    <p:extLst>
      <p:ext uri="{BB962C8B-B14F-4D97-AF65-F5344CB8AC3E}">
        <p14:creationId xmlns:p14="http://schemas.microsoft.com/office/powerpoint/2010/main" val="57613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98781F-2E4C-44C5-A56D-D2B0D1D346FE}" type="datetimeFigureOut">
              <a:rPr lang="en-US" smtClean="0"/>
              <a:t>11/17/2014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6164A-0FED-4253-ADDE-BD973A408AA6}" type="slidenum">
              <a:rPr lang="en-US" smtClean="0"/>
              <a:t>‹#›</a:t>
            </a:fld>
            <a:endParaRPr lang="en-US"/>
          </a:p>
        </p:txBody>
      </p:sp>
    </p:spTree>
    <p:extLst>
      <p:ext uri="{BB962C8B-B14F-4D97-AF65-F5344CB8AC3E}">
        <p14:creationId xmlns:p14="http://schemas.microsoft.com/office/powerpoint/2010/main" val="65260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9.xml"/><Relationship Id="rId4" Type="http://schemas.openxmlformats.org/officeDocument/2006/relationships/tags" Target="../tags/tag8.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tags" Target="../tags/tag11.xml"/><Relationship Id="rId7" Type="http://schemas.openxmlformats.org/officeDocument/2006/relationships/oleObject" Target="../embeddings/oleObject3.bin"/><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slideLayout" Target="../slideLayouts/slideLayout12.xml"/><Relationship Id="rId5" Type="http://schemas.openxmlformats.org/officeDocument/2006/relationships/tags" Target="../tags/tag13.xml"/><Relationship Id="rId4" Type="http://schemas.openxmlformats.org/officeDocument/2006/relationships/tags" Target="../tags/tag12.xml"/></Relationships>
</file>

<file path=ppt/slides/_rels/slide4.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15.xml"/><Relationship Id="rId7" Type="http://schemas.openxmlformats.org/officeDocument/2006/relationships/oleObject" Target="../embeddings/oleObject4.bin"/><Relationship Id="rId2" Type="http://schemas.openxmlformats.org/officeDocument/2006/relationships/tags" Target="../tags/tag14.xml"/><Relationship Id="rId1" Type="http://schemas.openxmlformats.org/officeDocument/2006/relationships/vmlDrawing" Target="../drawings/vmlDrawing4.vml"/><Relationship Id="rId6" Type="http://schemas.openxmlformats.org/officeDocument/2006/relationships/slideLayout" Target="../slideLayouts/slideLayout12.xml"/><Relationship Id="rId5" Type="http://schemas.openxmlformats.org/officeDocument/2006/relationships/tags" Target="../tags/tag17.xml"/><Relationship Id="rId4" Type="http://schemas.openxmlformats.org/officeDocument/2006/relationships/tags" Target="../tags/tag16.xml"/></Relationships>
</file>

<file path=ppt/slides/_rels/slide5.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5.emf"/><Relationship Id="rId2" Type="http://schemas.openxmlformats.org/officeDocument/2006/relationships/tags" Target="../tags/tag18.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Layout" Target="../slideLayouts/slideLayout12.xml"/><Relationship Id="rId4" Type="http://schemas.openxmlformats.org/officeDocument/2006/relationships/tags" Target="../tags/tag20.xml"/></Relationships>
</file>

<file path=ppt/slides/_rels/slide6.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22.xml"/><Relationship Id="rId7" Type="http://schemas.openxmlformats.org/officeDocument/2006/relationships/oleObject" Target="../embeddings/oleObject6.bin"/><Relationship Id="rId2" Type="http://schemas.openxmlformats.org/officeDocument/2006/relationships/tags" Target="../tags/tag21.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24.xml"/><Relationship Id="rId4" Type="http://schemas.openxmlformats.org/officeDocument/2006/relationships/tags" Target="../tags/tag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392362"/>
          </a:xfrm>
        </p:spPr>
        <p:txBody>
          <a:bodyPr>
            <a:normAutofit/>
          </a:bodyPr>
          <a:lstStyle/>
          <a:p>
            <a:pPr algn="l"/>
            <a:r>
              <a:rPr lang="en-US" dirty="0" smtClean="0"/>
              <a:t>The amount of heat needed to increase the temperature of a material depends on the material.</a:t>
            </a:r>
            <a:endParaRPr lang="en-US" dirty="0"/>
          </a:p>
        </p:txBody>
      </p:sp>
      <p:sp>
        <p:nvSpPr>
          <p:cNvPr id="3" name="TPAnswers"/>
          <p:cNvSpPr>
            <a:spLocks noGrp="1"/>
          </p:cNvSpPr>
          <p:nvPr>
            <p:ph type="body" idx="1"/>
            <p:custDataLst>
              <p:tags r:id="rId3"/>
            </p:custDataLst>
          </p:nvPr>
        </p:nvSpPr>
        <p:spPr>
          <a:xfrm>
            <a:off x="457200" y="3352800"/>
            <a:ext cx="4114800" cy="27733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817281360"/>
              </p:ext>
            </p:extLst>
          </p:nvPr>
        </p:nvGraphicFramePr>
        <p:xfrm>
          <a:off x="4508500" y="3505200"/>
          <a:ext cx="4572000" cy="3238500"/>
        </p:xfrm>
        <a:graphic>
          <a:graphicData uri="http://schemas.openxmlformats.org/presentationml/2006/ole">
            <mc:AlternateContent xmlns:mc="http://schemas.openxmlformats.org/markup-compatibility/2006">
              <mc:Choice xmlns:v="urn:schemas-microsoft-com:vml" Requires="v">
                <p:oleObj spid="_x0000_s7180"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05200"/>
                        <a:ext cx="4572000" cy="3238500"/>
                      </a:xfrm>
                      <a:prstGeom prst="rect">
                        <a:avLst/>
                      </a:prstGeom>
                    </p:spPr>
                  </p:pic>
                </p:oleObj>
              </mc:Fallback>
            </mc:AlternateContent>
          </a:graphicData>
        </a:graphic>
      </p:graphicFrame>
      <p:sp>
        <p:nvSpPr>
          <p:cNvPr id="5" name="CAI1"/>
          <p:cNvSpPr/>
          <p:nvPr>
            <p:custDataLst>
              <p:tags r:id="rId5"/>
            </p:custDataLst>
          </p:nvPr>
        </p:nvSpPr>
        <p:spPr>
          <a:xfrm>
            <a:off x="1037590" y="3398520"/>
            <a:ext cx="847916"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12022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392362"/>
          </a:xfrm>
        </p:spPr>
        <p:txBody>
          <a:bodyPr>
            <a:normAutofit/>
          </a:bodyPr>
          <a:lstStyle/>
          <a:p>
            <a:pPr algn="l"/>
            <a:r>
              <a:rPr lang="en-US" dirty="0" smtClean="0"/>
              <a:t>The specific heat capacity of a material varies with the temperature of the material.</a:t>
            </a:r>
            <a:endParaRPr lang="en-US" dirty="0"/>
          </a:p>
        </p:txBody>
      </p:sp>
      <p:sp>
        <p:nvSpPr>
          <p:cNvPr id="3" name="TPAnswers"/>
          <p:cNvSpPr>
            <a:spLocks noGrp="1"/>
          </p:cNvSpPr>
          <p:nvPr>
            <p:ph type="body" idx="1"/>
            <p:custDataLst>
              <p:tags r:id="rId3"/>
            </p:custDataLst>
          </p:nvPr>
        </p:nvSpPr>
        <p:spPr>
          <a:xfrm>
            <a:off x="457200" y="3352800"/>
            <a:ext cx="4114800" cy="27733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978894101"/>
              </p:ext>
            </p:extLst>
          </p:nvPr>
        </p:nvGraphicFramePr>
        <p:xfrm>
          <a:off x="4508500" y="3505200"/>
          <a:ext cx="4572000" cy="3238500"/>
        </p:xfrm>
        <a:graphic>
          <a:graphicData uri="http://schemas.openxmlformats.org/presentationml/2006/ole">
            <mc:AlternateContent xmlns:mc="http://schemas.openxmlformats.org/markup-compatibility/2006">
              <mc:Choice xmlns:v="urn:schemas-microsoft-com:vml" Requires="v">
                <p:oleObj spid="_x0000_s8203"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505200"/>
                        <a:ext cx="4572000" cy="3238500"/>
                      </a:xfrm>
                      <a:prstGeom prst="rect">
                        <a:avLst/>
                      </a:prstGeom>
                    </p:spPr>
                  </p:pic>
                </p:oleObj>
              </mc:Fallback>
            </mc:AlternateContent>
          </a:graphicData>
        </a:graphic>
      </p:graphicFrame>
      <p:sp>
        <p:nvSpPr>
          <p:cNvPr id="5" name="CAI1"/>
          <p:cNvSpPr/>
          <p:nvPr>
            <p:custDataLst>
              <p:tags r:id="rId5"/>
            </p:custDataLst>
          </p:nvPr>
        </p:nvSpPr>
        <p:spPr>
          <a:xfrm>
            <a:off x="1037590" y="3398520"/>
            <a:ext cx="847916"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17760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697162"/>
          </a:xfrm>
        </p:spPr>
        <p:txBody>
          <a:bodyPr>
            <a:normAutofit fontScale="90000"/>
          </a:bodyPr>
          <a:lstStyle/>
          <a:p>
            <a:pPr algn="l"/>
            <a:r>
              <a:rPr lang="en-US" dirty="0" smtClean="0"/>
              <a:t>It takes more energy to freeze a volume of water than it does to thaw the same volume of water ice.</a:t>
            </a:r>
            <a:endParaRPr lang="en-US" dirty="0"/>
          </a:p>
        </p:txBody>
      </p:sp>
      <p:sp>
        <p:nvSpPr>
          <p:cNvPr id="3" name="TPAnswers"/>
          <p:cNvSpPr>
            <a:spLocks noGrp="1"/>
          </p:cNvSpPr>
          <p:nvPr>
            <p:ph type="body" idx="1"/>
            <p:custDataLst>
              <p:tags r:id="rId3"/>
            </p:custDataLst>
          </p:nvPr>
        </p:nvSpPr>
        <p:spPr>
          <a:xfrm>
            <a:off x="457200" y="3505200"/>
            <a:ext cx="4114800" cy="26209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163529025"/>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9226"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352800"/>
                        <a:ext cx="4572000" cy="3390900"/>
                      </a:xfrm>
                      <a:prstGeom prst="rect">
                        <a:avLst/>
                      </a:prstGeom>
                    </p:spPr>
                  </p:pic>
                </p:oleObj>
              </mc:Fallback>
            </mc:AlternateContent>
          </a:graphicData>
        </a:graphic>
      </p:graphicFrame>
      <p:sp>
        <p:nvSpPr>
          <p:cNvPr id="5" name="CAI1"/>
          <p:cNvSpPr/>
          <p:nvPr>
            <p:custDataLst>
              <p:tags r:id="rId5"/>
            </p:custDataLst>
          </p:nvPr>
        </p:nvSpPr>
        <p:spPr>
          <a:xfrm>
            <a:off x="1037590" y="4038600"/>
            <a:ext cx="851154"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07996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697162"/>
          </a:xfrm>
        </p:spPr>
        <p:txBody>
          <a:bodyPr>
            <a:normAutofit/>
          </a:bodyPr>
          <a:lstStyle/>
          <a:p>
            <a:pPr algn="l"/>
            <a:r>
              <a:rPr lang="en-US" dirty="0" smtClean="0"/>
              <a:t>It takes more energy to vaporize a volume of water than it does to freeze it.</a:t>
            </a:r>
            <a:endParaRPr lang="en-US" dirty="0"/>
          </a:p>
        </p:txBody>
      </p:sp>
      <p:sp>
        <p:nvSpPr>
          <p:cNvPr id="3" name="TPAnswers"/>
          <p:cNvSpPr>
            <a:spLocks noGrp="1"/>
          </p:cNvSpPr>
          <p:nvPr>
            <p:ph type="body" idx="1"/>
            <p:custDataLst>
              <p:tags r:id="rId3"/>
            </p:custDataLst>
          </p:nvPr>
        </p:nvSpPr>
        <p:spPr>
          <a:xfrm>
            <a:off x="457200" y="3505200"/>
            <a:ext cx="4114800" cy="26209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979392526"/>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10249"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352800"/>
                        <a:ext cx="4572000" cy="3390900"/>
                      </a:xfrm>
                      <a:prstGeom prst="rect">
                        <a:avLst/>
                      </a:prstGeom>
                    </p:spPr>
                  </p:pic>
                </p:oleObj>
              </mc:Fallback>
            </mc:AlternateContent>
          </a:graphicData>
        </a:graphic>
      </p:graphicFrame>
      <p:sp>
        <p:nvSpPr>
          <p:cNvPr id="5" name="CAI1"/>
          <p:cNvSpPr/>
          <p:nvPr>
            <p:custDataLst>
              <p:tags r:id="rId5"/>
            </p:custDataLst>
          </p:nvPr>
        </p:nvSpPr>
        <p:spPr>
          <a:xfrm>
            <a:off x="1037590" y="3550920"/>
            <a:ext cx="847916" cy="4876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211055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lstStyle/>
          <a:p>
            <a:r>
              <a:rPr lang="en-US" dirty="0" smtClean="0"/>
              <a:t>Energy transfer requires a medium.</a:t>
            </a:r>
            <a:endParaRPr lang="en-US" dirty="0"/>
          </a:p>
        </p:txBody>
      </p:sp>
      <p:sp>
        <p:nvSpPr>
          <p:cNvPr id="3" name="TPAnswers"/>
          <p:cNvSpPr>
            <a:spLocks noGrp="1"/>
          </p:cNvSpPr>
          <p:nvPr>
            <p:ph type="body" idx="1"/>
          </p:nvPr>
        </p:nvSpPr>
        <p:spPr>
          <a:xfrm>
            <a:off x="457200" y="1600200"/>
            <a:ext cx="4114800" cy="4525963"/>
          </a:xfrm>
        </p:spPr>
        <p:txBody>
          <a:bodyPr/>
          <a:lstStyle/>
          <a:p>
            <a:pPr marL="514350" indent="-514350">
              <a:buFont typeface="Arial" pitchFamily="34" charset="0"/>
              <a:buAutoNum type="alphaUcPeriod"/>
            </a:pPr>
            <a:r>
              <a:rPr lang="en-US" smtClean="0"/>
              <a:t>True</a:t>
            </a:r>
          </a:p>
          <a:p>
            <a:pPr marL="514350" indent="-514350">
              <a:buFont typeface="Arial" pitchFamily="34" charset="0"/>
              <a:buAutoNum type="alphaUcPeriod"/>
            </a:pPr>
            <a:r>
              <a:rPr lang="en-US" smtClean="0"/>
              <a:t>False</a:t>
            </a:r>
            <a:endParaRPr lang="en-US"/>
          </a:p>
        </p:txBody>
      </p:sp>
      <p:graphicFrame>
        <p:nvGraphicFramePr>
          <p:cNvPr id="4" name="TPChart"/>
          <p:cNvGraphicFramePr>
            <a:graphicFrameLocks noChangeAspect="1"/>
          </p:cNvGraphicFramePr>
          <p:nvPr>
            <p:custDataLst>
              <p:tags r:id="rId3"/>
            </p:custDataLst>
            <p:extLst>
              <p:ext uri="{D42A27DB-BD31-4B8C-83A1-F6EECF244321}">
                <p14:modId xmlns:p14="http://schemas.microsoft.com/office/powerpoint/2010/main" val="4251828909"/>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11272"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1600200"/>
                        <a:ext cx="4572000" cy="5143500"/>
                      </a:xfrm>
                      <a:prstGeom prst="rect">
                        <a:avLst/>
                      </a:prstGeom>
                    </p:spPr>
                  </p:pic>
                </p:oleObj>
              </mc:Fallback>
            </mc:AlternateContent>
          </a:graphicData>
        </a:graphic>
      </p:graphicFrame>
      <p:sp>
        <p:nvSpPr>
          <p:cNvPr id="5" name="CAI1"/>
          <p:cNvSpPr/>
          <p:nvPr>
            <p:custDataLst>
              <p:tags r:id="rId4"/>
            </p:custDataLst>
          </p:nvPr>
        </p:nvSpPr>
        <p:spPr>
          <a:xfrm>
            <a:off x="1037590" y="2133600"/>
            <a:ext cx="851154" cy="585216"/>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581531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152400"/>
            <a:ext cx="9067800" cy="2667000"/>
          </a:xfrm>
        </p:spPr>
        <p:txBody>
          <a:bodyPr>
            <a:noAutofit/>
          </a:bodyPr>
          <a:lstStyle/>
          <a:p>
            <a:pPr algn="l"/>
            <a:r>
              <a:rPr lang="en-US" sz="2800" dirty="0" smtClean="0"/>
              <a:t>A copper pot </a:t>
            </a:r>
            <a:r>
              <a:rPr lang="en-US" sz="2800" dirty="0" smtClean="0"/>
              <a:t>contains water, and they  </a:t>
            </a:r>
            <a:r>
              <a:rPr lang="en-US" sz="2800" dirty="0" smtClean="0"/>
              <a:t>are in equilibrium.  An iron block is dropped into the pot.  Assuming there is no loss of heat to surroundings, which of the following is NOT needed to find the equilibrium temperature of the pot-water-block system?</a:t>
            </a:r>
            <a:endParaRPr lang="en-US" sz="2800" dirty="0"/>
          </a:p>
        </p:txBody>
      </p:sp>
      <p:sp>
        <p:nvSpPr>
          <p:cNvPr id="3" name="TPAnswers"/>
          <p:cNvSpPr>
            <a:spLocks noGrp="1"/>
          </p:cNvSpPr>
          <p:nvPr>
            <p:ph type="body" idx="1"/>
            <p:custDataLst>
              <p:tags r:id="rId3"/>
            </p:custDataLst>
          </p:nvPr>
        </p:nvSpPr>
        <p:spPr>
          <a:xfrm>
            <a:off x="457200" y="2819400"/>
            <a:ext cx="4495800" cy="3886200"/>
          </a:xfrm>
        </p:spPr>
        <p:txBody>
          <a:bodyPr>
            <a:normAutofit fontScale="92500" lnSpcReduction="20000"/>
          </a:bodyPr>
          <a:lstStyle/>
          <a:p>
            <a:pPr marL="514350" indent="-514350">
              <a:buFont typeface="Arial" pitchFamily="34" charset="0"/>
              <a:buAutoNum type="alphaUcPeriod"/>
            </a:pPr>
            <a:r>
              <a:rPr lang="en-US" dirty="0" smtClean="0"/>
              <a:t>Specific heat capacities of the three materials</a:t>
            </a:r>
          </a:p>
          <a:p>
            <a:pPr marL="514350" indent="-514350">
              <a:buFont typeface="Arial" pitchFamily="34" charset="0"/>
              <a:buAutoNum type="alphaUcPeriod"/>
            </a:pPr>
            <a:r>
              <a:rPr lang="en-US" dirty="0" smtClean="0"/>
              <a:t>Initial temperature of each object</a:t>
            </a:r>
          </a:p>
          <a:p>
            <a:pPr marL="514350" indent="-514350">
              <a:buFont typeface="Arial" pitchFamily="34" charset="0"/>
              <a:buAutoNum type="alphaUcPeriod"/>
            </a:pPr>
            <a:r>
              <a:rPr lang="en-US" dirty="0" smtClean="0"/>
              <a:t>Mass of each object</a:t>
            </a:r>
          </a:p>
          <a:p>
            <a:pPr marL="514350" indent="-514350">
              <a:buFont typeface="Arial" pitchFamily="34" charset="0"/>
              <a:buAutoNum type="alphaUcPeriod"/>
            </a:pPr>
            <a:r>
              <a:rPr lang="en-US" dirty="0" smtClean="0"/>
              <a:t>Initial temperature of the room</a:t>
            </a:r>
          </a:p>
          <a:p>
            <a:pPr marL="514350" indent="-514350">
              <a:buFont typeface="Arial" pitchFamily="34" charset="0"/>
              <a:buAutoNum type="alphaUcPeriod"/>
            </a:pPr>
            <a:r>
              <a:rPr lang="en-US" dirty="0" smtClean="0"/>
              <a:t>All of the above are needed</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845590178"/>
              </p:ext>
            </p:extLst>
          </p:nvPr>
        </p:nvGraphicFramePr>
        <p:xfrm>
          <a:off x="4508500" y="3200400"/>
          <a:ext cx="4572000" cy="3543300"/>
        </p:xfrm>
        <a:graphic>
          <a:graphicData uri="http://schemas.openxmlformats.org/presentationml/2006/ole">
            <mc:AlternateContent xmlns:mc="http://schemas.openxmlformats.org/markup-compatibility/2006">
              <mc:Choice xmlns:v="urn:schemas-microsoft-com:vml" Requires="v">
                <p:oleObj spid="_x0000_s12294"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200400"/>
                        <a:ext cx="4572000" cy="3543300"/>
                      </a:xfrm>
                      <a:prstGeom prst="rect">
                        <a:avLst/>
                      </a:prstGeom>
                    </p:spPr>
                  </p:pic>
                </p:oleObj>
              </mc:Fallback>
            </mc:AlternateContent>
          </a:graphicData>
        </a:graphic>
      </p:graphicFrame>
      <p:sp>
        <p:nvSpPr>
          <p:cNvPr id="5" name="CAI1"/>
          <p:cNvSpPr/>
          <p:nvPr>
            <p:custDataLst>
              <p:tags r:id="rId5"/>
            </p:custDataLst>
          </p:nvPr>
        </p:nvSpPr>
        <p:spPr>
          <a:xfrm>
            <a:off x="1037590" y="4876800"/>
            <a:ext cx="3421253" cy="82296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05228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DC13F4760DF54D658EAB5D003441C7B9&lt;/guid&gt;&#10;        &lt;description /&gt;&#10;        &lt;date&gt;11/13/2014 11:09:4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0ABBA22B4F4D463BA14D4875EEAA2367&lt;/guid&gt;&#10;            &lt;repollguid&gt;00A3F0FFB18E4939A6CB038A18505014&lt;/repollguid&gt;&#10;            &lt;sourceid&gt;761CAA3B9438472DBC59202D4664AE42&lt;/sourceid&gt;&#10;            &lt;questiontext&gt;It takes more energy to freeze a volume of water than it does to thaw the same volume of water ice.&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DF8241949F034ADDAC8B48C2F306D699&lt;/guid&gt;&#10;                    &lt;answertext&gt;True&lt;/answertext&gt;&#10;                    &lt;valuetype&gt;-1&lt;/valuetype&gt;&#10;                &lt;/answer&gt;&#10;                &lt;answer&gt;&#10;                    &lt;guid&gt;6B42B445F84C4DE794C5D02D56D27546&lt;/guid&gt;&#10;                    &lt;answertext&gt;False&lt;/answertext&gt;&#10;                    &lt;valuetype&gt;1&lt;/valuetype&gt;&#10;                &lt;/answer&gt;&#10;            &lt;/answers&gt;&#10;        &lt;/multichoice&gt;&#10;    &lt;/questions&gt;&#10;&lt;/questionlist&gt;"/>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3.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4.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DC13F4760DF54D658EAB5D003441C7B9&lt;/guid&gt;&#10;        &lt;description /&gt;&#10;        &lt;date&gt;11/13/2014 11:09:4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EF0F215A1ADF430C93F13E40C1CC45B1&lt;/guid&gt;&#10;            &lt;repollguid&gt;00A3F0FFB18E4939A6CB038A18505014&lt;/repollguid&gt;&#10;            &lt;sourceid&gt;761CAA3B9438472DBC59202D4664AE42&lt;/sourceid&gt;&#10;            &lt;questiontext&gt;It takes more energy to vaporize a volume of water than it does to freeze i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DF8241949F034ADDAC8B48C2F306D699&lt;/guid&gt;&#10;                    &lt;answertext&gt;True&lt;/answertext&gt;&#10;                    &lt;valuetype&gt;1&lt;/valuetype&gt;&#10;                &lt;/answer&gt;&#10;                &lt;answer&gt;&#10;                    &lt;guid&gt;6B42B445F84C4DE794C5D02D56D27546&lt;/guid&gt;&#10;                    &lt;answertext&gt;False&lt;/answertext&gt;&#10;                    &lt;valuetype&gt;-1&lt;/valuetype&gt;&#10;                &lt;/answer&gt;&#10;            &lt;/answers&gt;&#10;        &lt;/multichoice&gt;&#10;    &lt;/questions&gt;&#10;&lt;/questionlist&gt;"/>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7.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8.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TrueFalse"/>
  <p:tag name="TPQUESTIONXML" val="﻿&lt;?xml version=&quot;1.0&quot; encoding=&quot;utf-8&quot;?&gt;&#10;&lt;questionlist&gt;&#10;    &lt;properties&gt;&#10;        &lt;guid&gt;880C924F1823454B80D7DE6DC3494E8A&lt;/guid&gt;&#10;        &lt;description /&gt;&#10;        &lt;date&gt;11/13/2014 11:27:30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2791FE74DD04413BB42073F3B6C455E&lt;/guid&gt;&#10;            &lt;repollguid&gt;CD5543670F7B4F8DA8281B0F7D048D57&lt;/repollguid&gt;&#10;            &lt;sourceid&gt;05074E47BB8E4A1392DCCA751818A214&lt;/sourceid&gt;&#10;            &lt;questiontext&gt;Energy transfer requires a medium.&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truefalse&gt;True&lt;/truefalse&gt;&#10;            &lt;answers&gt;&#10;                &lt;answer&gt;&#10;                    &lt;guid&gt;51E7F4B1016444FFA3075D128B25E28F&lt;/guid&gt;&#10;                    &lt;answertext&gt;True&lt;/answertext&gt;&#10;                    &lt;valuetype&gt;-1&lt;/valuetype&gt;&#10;                &lt;/answer&gt;&#10;                &lt;answer&gt;&#10;                    &lt;guid&gt;23FD737BD7A24C209992B517E458398F&lt;/guid&gt;&#10;                    &lt;answertext&gt;False&lt;/answertext&gt;&#10;                    &lt;valuetype&gt;1&lt;/valuetype&gt;&#10;                &lt;/answer&gt;&#10;            &lt;/answers&gt;&#10;        &lt;/multichoice&gt;&#10;    &lt;/questions&gt;&#10;&lt;/questionlist&gt;"/>
</p:tagLst>
</file>

<file path=ppt/tags/tag19.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xml><?xml version="1.0" encoding="utf-8"?>
<p:tagLst xmlns:a="http://schemas.openxmlformats.org/drawingml/2006/main" xmlns:r="http://schemas.openxmlformats.org/officeDocument/2006/relationships" xmlns:p="http://schemas.openxmlformats.org/presentationml/2006/main">
  <p:tag name="HASRESULTS" val="False"/>
  <p:tag name="AUTOOPENPOLL" val="True"/>
  <p:tag name="AUTOFORMATCHART" val="True"/>
  <p:tag name="LIVECHARTING" val="False"/>
  <p:tag name="TYPE" val="MultiChoiceSlide"/>
  <p:tag name="TPQUESTIONXML" val="﻿&lt;?xml version=&quot;1.0&quot; encoding=&quot;utf-8&quot;?&gt;&#10;&lt;questionlist&gt;&#10;    &lt;properties&gt;&#10;        &lt;guid&gt;3B85A617AB2E4D2185A2F9F09FD220F9&lt;/guid&gt;&#10;        &lt;description /&gt;&#10;        &lt;date&gt;11/13/2014 11:07:30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B3B3777DDBE425AB876FD18FAD23538&lt;/guid&gt;&#10;            &lt;repollguid&gt;EEEAE05EC7FC4F569CBC872503EA2EE7&lt;/repollguid&gt;&#10;            &lt;sourceid&gt;7799A65B4EC54D64B614F167F4876792&lt;/sourceid&gt;&#10;            &lt;questiontext&gt;The amount of heat needed to increase the temperature of a material depends on the material.&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D35EF3D3610F4FDA96048275AE4272E4&lt;/guid&gt;&#10;                    &lt;answertext&gt;True&lt;/answertext&gt;&#10;                    &lt;valuetype&gt;1&lt;/valuetype&gt;&#10;                &lt;/answer&gt;&#10;                &lt;answer&gt;&#10;                    &lt;guid&gt;153CE324B8904929B389DCCFA7BBAA5B&lt;/guid&gt;&#10;                    &lt;answertext&gt;False&lt;/answertext&gt;&#10;                    &lt;valuetype&gt;-1&lt;/valuetype&gt;&#10;                &lt;/answer&gt;&#10;            &lt;/answers&gt;&#10;        &lt;/multichoice&gt;&#10;    &lt;/questions&gt;&#10;&lt;/questionlist&gt;"/>
</p:tagLst>
</file>

<file path=ppt/tags/tag20.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1.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EC01B1BAE06F45598FB7EE145E447F4E&lt;/guid&gt;&#10;        &lt;description /&gt;&#10;        &lt;date&gt;11/13/2014 11:48: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DF2BF2269274B9588E87608A0379F31&lt;/guid&gt;&#10;            &lt;repollguid&gt;BAC0FD24F35A412DA033D766ED794C4B&lt;/repollguid&gt;&#10;            &lt;sourceid&gt;CD78ED7DE33B465580EFCD34EDEBB8B9&lt;/sourceid&gt;&#10;            &lt;questiontext&gt;A copper pot containing water are in equilibrium.  An iron block is dropped into the pot.  Assuming there is no loss of heat to surroundings, which of the following is NOT needed to find the equilibrium temperature of the pot-water-block system?&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B234A589661D499980080B1EB1886493&lt;/guid&gt;&#10;                    &lt;answertext&gt;Specific heat capacities of the three materials&lt;/answertext&gt;&#10;                    &lt;valuetype&gt;-1&lt;/valuetype&gt;&#10;                &lt;/answer&gt;&#10;                &lt;answer&gt;&#10;                    &lt;guid&gt;F6534B9A866643C68F3EB7D0F92552BF&lt;/guid&gt;&#10;                    &lt;answertext&gt;Initial temperature of each object&lt;/answertext&gt;&#10;                    &lt;valuetype&gt;-1&lt;/valuetype&gt;&#10;                &lt;/answer&gt;&#10;                &lt;answer&gt;&#10;                    &lt;guid&gt;544AF154C7CF42B48938162212E9476E&lt;/guid&gt;&#10;                    &lt;answertext&gt;Mass of each object&lt;/answertext&gt;&#10;                    &lt;valuetype&gt;-1&lt;/valuetype&gt;&#10;                &lt;/answer&gt;&#10;                &lt;answer&gt;&#10;                    &lt;guid&gt;5DDBD1065DCC4627A578DF7663F3904E&lt;/guid&gt;&#10;                    &lt;answertext&gt;Initial temperature of the room&lt;/answertext&gt;&#10;                    &lt;valuetype&gt;1&lt;/valuetype&gt;&#10;                &lt;/answer&gt;&#10;                &lt;answer&gt;&#10;                    &lt;guid&gt;D9544066C20442448F46A1A876F13EFC&lt;/guid&gt;&#10;                    &lt;answertext&gt;All of the above are needed&lt;/answertext&gt;&#10;                    &lt;valuetype&gt;-1&lt;/valuetype&gt;&#10;                &lt;/answer&gt;&#10;            &lt;/answers&gt;&#10;        &lt;/multichoice&gt;&#10;    &lt;/questions&gt;&#10;&lt;/questionlist&gt;"/>
</p:tagLst>
</file>

<file path=ppt/tags/tag22.xml><?xml version="1.0" encoding="utf-8"?>
<p:tagLst xmlns:a="http://schemas.openxmlformats.org/drawingml/2006/main" xmlns:r="http://schemas.openxmlformats.org/officeDocument/2006/relationships" xmlns:p="http://schemas.openxmlformats.org/presentationml/2006/main">
  <p:tag name="ZEROBASED" val="False"/>
</p:tagLst>
</file>

<file path=ppt/tags/tag23.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4.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3B85A617AB2E4D2185A2F9F09FD220F9&lt;/guid&gt;&#10;        &lt;description /&gt;&#10;        &lt;date&gt;11/13/2014 11:07:30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CE454D4862E45898EE0E0BA16BED4F5&lt;/guid&gt;&#10;            &lt;repollguid&gt;EEEAE05EC7FC4F569CBC872503EA2EE7&lt;/repollguid&gt;&#10;            &lt;sourceid&gt;7799A65B4EC54D64B614F167F4876792&lt;/sourceid&gt;&#10;            &lt;questiontext&gt;The specific heat capacity of a material varies with the temperature of the material.&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D35EF3D3610F4FDA96048275AE4272E4&lt;/guid&gt;&#10;                    &lt;answertext&gt;True&lt;/answertext&gt;&#10;                    &lt;valuetype&gt;1&lt;/valuetype&gt;&#10;                &lt;/answer&gt;&#10;                &lt;answer&gt;&#10;                    &lt;guid&gt;153CE324B8904929B389DCCFA7BBAA5B&lt;/guid&gt;&#10;                    &lt;answertext&gt;False&lt;/answertext&gt;&#10;                    &lt;valuetype&gt;-1&lt;/valuetype&gt;&#10;                &lt;/answer&gt;&#10;            &lt;/answers&gt;&#10;        &lt;/multichoice&gt;&#10;    &lt;/questions&gt;&#10;&lt;/questionlist&gt;"/>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162</Words>
  <Application>Microsoft Office PowerPoint</Application>
  <PresentationFormat>On-screen Show (4:3)</PresentationFormat>
  <Paragraphs>21</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Chart</vt:lpstr>
      <vt:lpstr>The amount of heat needed to increase the temperature of a material depends on the material.</vt:lpstr>
      <vt:lpstr>The specific heat capacity of a material varies with the temperature of the material.</vt:lpstr>
      <vt:lpstr>It takes more energy to freeze a volume of water than it does to thaw the same volume of water ice.</vt:lpstr>
      <vt:lpstr>It takes more energy to vaporize a volume of water than it does to freeze it.</vt:lpstr>
      <vt:lpstr>Energy transfer requires a medium.</vt:lpstr>
      <vt:lpstr>A copper pot contains water, and they  are in equilibrium.  An iron block is dropped into the pot.  Assuming there is no loss of heat to surroundings, which of the following is NOT needed to find the equilibrium temperature of the pot-water-block system?</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26</cp:revision>
  <dcterms:created xsi:type="dcterms:W3CDTF">2013-11-12T20:01:39Z</dcterms:created>
  <dcterms:modified xsi:type="dcterms:W3CDTF">2014-11-17T14:58:20Z</dcterms:modified>
</cp:coreProperties>
</file>