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9" r:id="rId4"/>
    <p:sldId id="257" r:id="rId5"/>
    <p:sldId id="258" r:id="rId6"/>
    <p:sldId id="260" r:id="rId7"/>
    <p:sldId id="264" r:id="rId8"/>
    <p:sldId id="261" r:id="rId9"/>
    <p:sldId id="262" r:id="rId10"/>
    <p:sldId id="263" r:id="rId11"/>
    <p:sldId id="266" r:id="rId12"/>
    <p:sldId id="267" r:id="rId13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48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1656F-7B58-429F-A47D-4D868324DA45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45608-F144-43C2-9462-971DEA3C8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309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1656F-7B58-429F-A47D-4D868324DA45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45608-F144-43C2-9462-971DEA3C8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126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1656F-7B58-429F-A47D-4D868324DA45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45608-F144-43C2-9462-971DEA3C8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2021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1656F-7B58-429F-A47D-4D868324DA45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45608-F144-43C2-9462-971DEA3C8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585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1656F-7B58-429F-A47D-4D868324DA45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45608-F144-43C2-9462-971DEA3C8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382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1656F-7B58-429F-A47D-4D868324DA45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45608-F144-43C2-9462-971DEA3C8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773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1656F-7B58-429F-A47D-4D868324DA45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45608-F144-43C2-9462-971DEA3C8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336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1656F-7B58-429F-A47D-4D868324DA45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45608-F144-43C2-9462-971DEA3C8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434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1656F-7B58-429F-A47D-4D868324DA45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45608-F144-43C2-9462-971DEA3C8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600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1656F-7B58-429F-A47D-4D868324DA45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45608-F144-43C2-9462-971DEA3C8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460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1656F-7B58-429F-A47D-4D868324DA45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45608-F144-43C2-9462-971DEA3C8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721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1656F-7B58-429F-A47D-4D868324DA45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45608-F144-43C2-9462-971DEA3C8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134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1656F-7B58-429F-A47D-4D868324DA45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45608-F144-43C2-9462-971DEA3C8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176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ags" Target="../tags/tag3.xml"/><Relationship Id="rId7" Type="http://schemas.openxmlformats.org/officeDocument/2006/relationships/oleObject" Target="../embeddings/oleObject1.bin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9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7" Type="http://schemas.openxmlformats.org/officeDocument/2006/relationships/image" Target="../media/image13.emf"/><Relationship Id="rId2" Type="http://schemas.openxmlformats.org/officeDocument/2006/relationships/tags" Target="../tags/tag35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0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3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3" Type="http://schemas.openxmlformats.org/officeDocument/2006/relationships/tags" Target="../tags/tag39.xml"/><Relationship Id="rId7" Type="http://schemas.openxmlformats.org/officeDocument/2006/relationships/oleObject" Target="../embeddings/oleObject11.bin"/><Relationship Id="rId2" Type="http://schemas.openxmlformats.org/officeDocument/2006/relationships/tags" Target="../tags/tag38.xml"/><Relationship Id="rId1" Type="http://schemas.openxmlformats.org/officeDocument/2006/relationships/vmlDrawing" Target="../drawings/vmlDrawing11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41.xml"/><Relationship Id="rId4" Type="http://schemas.openxmlformats.org/officeDocument/2006/relationships/tags" Target="../tags/tag40.xml"/><Relationship Id="rId9" Type="http://schemas.openxmlformats.org/officeDocument/2006/relationships/image" Target="../media/image15.gi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emf"/><Relationship Id="rId3" Type="http://schemas.openxmlformats.org/officeDocument/2006/relationships/tags" Target="../tags/tag43.xml"/><Relationship Id="rId7" Type="http://schemas.openxmlformats.org/officeDocument/2006/relationships/oleObject" Target="../embeddings/oleObject12.bin"/><Relationship Id="rId2" Type="http://schemas.openxmlformats.org/officeDocument/2006/relationships/tags" Target="../tags/tag42.xml"/><Relationship Id="rId1" Type="http://schemas.openxmlformats.org/officeDocument/2006/relationships/vmlDrawing" Target="../drawings/vmlDrawing12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45.xml"/><Relationship Id="rId4" Type="http://schemas.openxmlformats.org/officeDocument/2006/relationships/tags" Target="../tags/tag44.xml"/><Relationship Id="rId9" Type="http://schemas.openxmlformats.org/officeDocument/2006/relationships/image" Target="../media/image15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4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7" Type="http://schemas.openxmlformats.org/officeDocument/2006/relationships/image" Target="../media/image4.emf"/><Relationship Id="rId2" Type="http://schemas.openxmlformats.org/officeDocument/2006/relationships/tags" Target="../tags/tag8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0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tags" Target="../tags/tag12.xml"/><Relationship Id="rId7" Type="http://schemas.openxmlformats.org/officeDocument/2006/relationships/oleObject" Target="../embeddings/oleObject4.bin"/><Relationship Id="rId2" Type="http://schemas.openxmlformats.org/officeDocument/2006/relationships/tags" Target="../tags/tag11.xml"/><Relationship Id="rId1" Type="http://schemas.openxmlformats.org/officeDocument/2006/relationships/vmlDrawing" Target="../drawings/vmlDrawing4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4.xml"/><Relationship Id="rId4" Type="http://schemas.openxmlformats.org/officeDocument/2006/relationships/tags" Target="../tags/tag1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tags" Target="../tags/tag16.xml"/><Relationship Id="rId7" Type="http://schemas.openxmlformats.org/officeDocument/2006/relationships/oleObject" Target="../embeddings/oleObject5.bin"/><Relationship Id="rId2" Type="http://schemas.openxmlformats.org/officeDocument/2006/relationships/tags" Target="../tags/tag15.xml"/><Relationship Id="rId1" Type="http://schemas.openxmlformats.org/officeDocument/2006/relationships/vmlDrawing" Target="../drawings/vmlDrawing5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8.xml"/><Relationship Id="rId4" Type="http://schemas.openxmlformats.org/officeDocument/2006/relationships/tags" Target="../tags/tag1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tags" Target="../tags/tag20.xml"/><Relationship Id="rId7" Type="http://schemas.openxmlformats.org/officeDocument/2006/relationships/oleObject" Target="../embeddings/oleObject6.bin"/><Relationship Id="rId2" Type="http://schemas.openxmlformats.org/officeDocument/2006/relationships/tags" Target="../tags/tag19.xml"/><Relationship Id="rId1" Type="http://schemas.openxmlformats.org/officeDocument/2006/relationships/vmlDrawing" Target="../drawings/vmlDrawing6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2.xml"/><Relationship Id="rId4" Type="http://schemas.openxmlformats.org/officeDocument/2006/relationships/tags" Target="../tags/tag21.xml"/><Relationship Id="rId9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tags" Target="../tags/tag24.xml"/><Relationship Id="rId7" Type="http://schemas.openxmlformats.org/officeDocument/2006/relationships/oleObject" Target="../embeddings/oleObject7.bin"/><Relationship Id="rId2" Type="http://schemas.openxmlformats.org/officeDocument/2006/relationships/tags" Target="../tags/tag23.xml"/><Relationship Id="rId1" Type="http://schemas.openxmlformats.org/officeDocument/2006/relationships/vmlDrawing" Target="../drawings/vmlDrawing7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6.xml"/><Relationship Id="rId4" Type="http://schemas.openxmlformats.org/officeDocument/2006/relationships/tags" Target="../tags/tag2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tags" Target="../tags/tag28.xml"/><Relationship Id="rId7" Type="http://schemas.openxmlformats.org/officeDocument/2006/relationships/oleObject" Target="../embeddings/oleObject8.bin"/><Relationship Id="rId2" Type="http://schemas.openxmlformats.org/officeDocument/2006/relationships/tags" Target="../tags/tag27.xml"/><Relationship Id="rId1" Type="http://schemas.openxmlformats.org/officeDocument/2006/relationships/vmlDrawing" Target="../drawings/vmlDrawing8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30.xml"/><Relationship Id="rId4" Type="http://schemas.openxmlformats.org/officeDocument/2006/relationships/tags" Target="../tags/tag29.xml"/><Relationship Id="rId9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tags" Target="../tags/tag32.xml"/><Relationship Id="rId7" Type="http://schemas.openxmlformats.org/officeDocument/2006/relationships/oleObject" Target="../embeddings/oleObject9.bin"/><Relationship Id="rId2" Type="http://schemas.openxmlformats.org/officeDocument/2006/relationships/tags" Target="../tags/tag31.xml"/><Relationship Id="rId1" Type="http://schemas.openxmlformats.org/officeDocument/2006/relationships/vmlDrawing" Target="../drawings/vmlDrawing9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34.xml"/><Relationship Id="rId4" Type="http://schemas.openxmlformats.org/officeDocument/2006/relationships/tags" Target="../tags/tag33.xml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52400" y="274638"/>
            <a:ext cx="4114800" cy="3535362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Determine the charge of the unknown particle depicted in the figure.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4038600"/>
            <a:ext cx="3886200" cy="20875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Positive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Negative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It can’t happen!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346086142"/>
              </p:ext>
            </p:extLst>
          </p:nvPr>
        </p:nvGraphicFramePr>
        <p:xfrm>
          <a:off x="4508500" y="3733800"/>
          <a:ext cx="4572000" cy="300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3733800"/>
                        <a:ext cx="4572000" cy="300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533400"/>
            <a:ext cx="4848902" cy="1438476"/>
          </a:xfrm>
          <a:prstGeom prst="rect">
            <a:avLst/>
          </a:prstGeom>
        </p:spPr>
      </p:pic>
      <p:sp>
        <p:nvSpPr>
          <p:cNvPr id="7" name="CAI1"/>
          <p:cNvSpPr/>
          <p:nvPr>
            <p:custDataLst>
              <p:tags r:id="rId5"/>
            </p:custDataLst>
          </p:nvPr>
        </p:nvSpPr>
        <p:spPr>
          <a:xfrm>
            <a:off x="1037590" y="4084320"/>
            <a:ext cx="1397572" cy="487680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68307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76200" y="274638"/>
            <a:ext cx="8610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When a charged particle moves in an electric field, its path follows a field line.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3124200"/>
            <a:ext cx="4114800" cy="3001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338621784"/>
              </p:ext>
            </p:extLst>
          </p:nvPr>
        </p:nvGraphicFramePr>
        <p:xfrm>
          <a:off x="4508500" y="2819400"/>
          <a:ext cx="4572000" cy="392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7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2819400"/>
                        <a:ext cx="4572000" cy="3924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4"/>
            </p:custDataLst>
          </p:nvPr>
        </p:nvSpPr>
        <p:spPr>
          <a:xfrm>
            <a:off x="1037590" y="3657600"/>
            <a:ext cx="851154" cy="585216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75776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4038600" cy="3306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From the electric field line diagram to the right, we can conclude that the charges of q</a:t>
            </a:r>
            <a:r>
              <a:rPr lang="en-US" sz="3600" baseline="-25000" dirty="0" smtClean="0"/>
              <a:t>1</a:t>
            </a:r>
            <a:r>
              <a:rPr lang="en-US" sz="3600" dirty="0" smtClean="0"/>
              <a:t>, q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, and q</a:t>
            </a:r>
            <a:r>
              <a:rPr lang="en-US" sz="3600" baseline="-25000" dirty="0" smtClean="0"/>
              <a:t>3</a:t>
            </a:r>
            <a:r>
              <a:rPr lang="en-US" sz="3600" dirty="0" smtClean="0"/>
              <a:t> are</a:t>
            </a:r>
            <a:endParaRPr lang="en-US" sz="36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3733800"/>
            <a:ext cx="3886200" cy="23923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equal in magnitude and sign.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equal in sign only.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equal in magnitude only.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983735356"/>
              </p:ext>
            </p:extLst>
          </p:nvPr>
        </p:nvGraphicFramePr>
        <p:xfrm>
          <a:off x="4508500" y="4419600"/>
          <a:ext cx="4572000" cy="232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7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4419600"/>
                        <a:ext cx="4572000" cy="2324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228600"/>
            <a:ext cx="3295650" cy="3734062"/>
          </a:xfrm>
          <a:prstGeom prst="rect">
            <a:avLst/>
          </a:prstGeom>
        </p:spPr>
      </p:pic>
      <p:sp>
        <p:nvSpPr>
          <p:cNvPr id="6" name="CAI1"/>
          <p:cNvSpPr/>
          <p:nvPr>
            <p:custDataLst>
              <p:tags r:id="rId5"/>
            </p:custDataLst>
          </p:nvPr>
        </p:nvSpPr>
        <p:spPr>
          <a:xfrm>
            <a:off x="1037590" y="5105400"/>
            <a:ext cx="3098800" cy="914400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39058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  <p:bldP spid="6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91000" cy="2697162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/>
              <a:t>From the electric field line diagram to the right, we can conclude that the signs of charges q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, q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, and q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 are</a:t>
            </a:r>
            <a:endParaRPr lang="en-US" sz="32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3124200"/>
            <a:ext cx="4876800" cy="3001963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q</a:t>
            </a:r>
            <a:r>
              <a:rPr lang="en-US" baseline="-25000" dirty="0" smtClean="0"/>
              <a:t>1</a:t>
            </a:r>
            <a:r>
              <a:rPr lang="en-US" dirty="0" smtClean="0"/>
              <a:t> (+), q</a:t>
            </a:r>
            <a:r>
              <a:rPr lang="en-US" baseline="-25000" dirty="0" smtClean="0"/>
              <a:t>2</a:t>
            </a:r>
            <a:r>
              <a:rPr lang="en-US" dirty="0"/>
              <a:t> </a:t>
            </a:r>
            <a:r>
              <a:rPr lang="en-US" dirty="0" smtClean="0"/>
              <a:t>(+), and q</a:t>
            </a:r>
            <a:r>
              <a:rPr lang="en-US" baseline="-25000" dirty="0" smtClean="0"/>
              <a:t>3</a:t>
            </a:r>
            <a:r>
              <a:rPr lang="en-US" dirty="0" smtClean="0"/>
              <a:t> (+)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q</a:t>
            </a:r>
            <a:r>
              <a:rPr lang="en-US" baseline="-25000" dirty="0" smtClean="0"/>
              <a:t>1</a:t>
            </a:r>
            <a:r>
              <a:rPr lang="en-US" dirty="0" smtClean="0"/>
              <a:t> (+), q</a:t>
            </a:r>
            <a:r>
              <a:rPr lang="en-US" baseline="-25000" dirty="0" smtClean="0"/>
              <a:t>2</a:t>
            </a:r>
            <a:r>
              <a:rPr lang="en-US" dirty="0" smtClean="0"/>
              <a:t> (+), and q</a:t>
            </a:r>
            <a:r>
              <a:rPr lang="en-US" baseline="-25000" dirty="0" smtClean="0"/>
              <a:t>3</a:t>
            </a:r>
            <a:r>
              <a:rPr lang="en-US" dirty="0" smtClean="0"/>
              <a:t> (-)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q</a:t>
            </a:r>
            <a:r>
              <a:rPr lang="en-US" baseline="-25000" dirty="0" smtClean="0"/>
              <a:t>1</a:t>
            </a:r>
            <a:r>
              <a:rPr lang="en-US" dirty="0" smtClean="0"/>
              <a:t> (+), q</a:t>
            </a:r>
            <a:r>
              <a:rPr lang="en-US" baseline="-25000" dirty="0" smtClean="0"/>
              <a:t>2</a:t>
            </a:r>
            <a:r>
              <a:rPr lang="en-US" dirty="0" smtClean="0"/>
              <a:t> (-), and q</a:t>
            </a:r>
            <a:r>
              <a:rPr lang="en-US" baseline="-25000" dirty="0" smtClean="0"/>
              <a:t>3</a:t>
            </a:r>
            <a:r>
              <a:rPr lang="en-US" dirty="0" smtClean="0"/>
              <a:t> (+)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q</a:t>
            </a:r>
            <a:r>
              <a:rPr lang="en-US" baseline="-25000" dirty="0" smtClean="0"/>
              <a:t>1</a:t>
            </a:r>
            <a:r>
              <a:rPr lang="en-US" dirty="0" smtClean="0"/>
              <a:t> (+), q</a:t>
            </a:r>
            <a:r>
              <a:rPr lang="en-US" baseline="-25000" dirty="0" smtClean="0"/>
              <a:t>2</a:t>
            </a:r>
            <a:r>
              <a:rPr lang="en-US" dirty="0" smtClean="0"/>
              <a:t> (-), and q</a:t>
            </a:r>
            <a:r>
              <a:rPr lang="en-US" baseline="-25000" dirty="0" smtClean="0"/>
              <a:t>3</a:t>
            </a:r>
            <a:r>
              <a:rPr lang="en-US" dirty="0" smtClean="0"/>
              <a:t> (-)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q</a:t>
            </a:r>
            <a:r>
              <a:rPr lang="en-US" baseline="-25000" dirty="0" smtClean="0"/>
              <a:t>1</a:t>
            </a:r>
            <a:r>
              <a:rPr lang="en-US" dirty="0" smtClean="0"/>
              <a:t> (-), q</a:t>
            </a:r>
            <a:r>
              <a:rPr lang="en-US" baseline="-25000" dirty="0" smtClean="0"/>
              <a:t>2</a:t>
            </a:r>
            <a:r>
              <a:rPr lang="en-US" dirty="0" smtClean="0"/>
              <a:t> (+), and q</a:t>
            </a:r>
            <a:r>
              <a:rPr lang="en-US" baseline="-25000" dirty="0" smtClean="0"/>
              <a:t>3</a:t>
            </a:r>
            <a:r>
              <a:rPr lang="en-US" dirty="0" smtClean="0"/>
              <a:t> (+)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q</a:t>
            </a:r>
            <a:r>
              <a:rPr lang="en-US" baseline="-25000" dirty="0" smtClean="0"/>
              <a:t>1</a:t>
            </a:r>
            <a:r>
              <a:rPr lang="en-US" dirty="0" smtClean="0"/>
              <a:t> (-), q</a:t>
            </a:r>
            <a:r>
              <a:rPr lang="en-US" baseline="-25000" dirty="0" smtClean="0"/>
              <a:t>2</a:t>
            </a:r>
            <a:r>
              <a:rPr lang="en-US" dirty="0" smtClean="0"/>
              <a:t> (+), and q</a:t>
            </a:r>
            <a:r>
              <a:rPr lang="en-US" baseline="-25000" dirty="0" smtClean="0"/>
              <a:t>3</a:t>
            </a:r>
            <a:r>
              <a:rPr lang="en-US" dirty="0" smtClean="0"/>
              <a:t> (-)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q</a:t>
            </a:r>
            <a:r>
              <a:rPr lang="en-US" baseline="-25000" dirty="0" smtClean="0"/>
              <a:t>1</a:t>
            </a:r>
            <a:r>
              <a:rPr lang="en-US" dirty="0" smtClean="0"/>
              <a:t> (-), q</a:t>
            </a:r>
            <a:r>
              <a:rPr lang="en-US" baseline="-25000" dirty="0" smtClean="0"/>
              <a:t>2</a:t>
            </a:r>
            <a:r>
              <a:rPr lang="en-US" dirty="0" smtClean="0"/>
              <a:t> (-), and q</a:t>
            </a:r>
            <a:r>
              <a:rPr lang="en-US" baseline="-25000" dirty="0" smtClean="0"/>
              <a:t>3</a:t>
            </a:r>
            <a:r>
              <a:rPr lang="en-US" dirty="0" smtClean="0"/>
              <a:t> (+)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q</a:t>
            </a:r>
            <a:r>
              <a:rPr lang="en-US" baseline="-25000" dirty="0" smtClean="0"/>
              <a:t>1</a:t>
            </a:r>
            <a:r>
              <a:rPr lang="en-US" dirty="0" smtClean="0"/>
              <a:t> (-), q</a:t>
            </a:r>
            <a:r>
              <a:rPr lang="en-US" baseline="-25000" dirty="0" smtClean="0"/>
              <a:t>2</a:t>
            </a:r>
            <a:r>
              <a:rPr lang="en-US" dirty="0" smtClean="0"/>
              <a:t> (-), and q</a:t>
            </a:r>
            <a:r>
              <a:rPr lang="en-US" baseline="-25000" dirty="0" smtClean="0"/>
              <a:t>3</a:t>
            </a:r>
            <a:r>
              <a:rPr lang="en-US" dirty="0" smtClean="0"/>
              <a:t> (-)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52409440"/>
              </p:ext>
            </p:extLst>
          </p:nvPr>
        </p:nvGraphicFramePr>
        <p:xfrm>
          <a:off x="5257800" y="4419600"/>
          <a:ext cx="3822700" cy="232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9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257800" y="4419600"/>
                        <a:ext cx="3822700" cy="2324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228600"/>
            <a:ext cx="3295650" cy="3734062"/>
          </a:xfrm>
          <a:prstGeom prst="rect">
            <a:avLst/>
          </a:prstGeom>
        </p:spPr>
      </p:pic>
      <p:sp>
        <p:nvSpPr>
          <p:cNvPr id="6" name="CAI1"/>
          <p:cNvSpPr/>
          <p:nvPr>
            <p:custDataLst>
              <p:tags r:id="rId5"/>
            </p:custDataLst>
          </p:nvPr>
        </p:nvSpPr>
        <p:spPr>
          <a:xfrm>
            <a:off x="1037590" y="3773424"/>
            <a:ext cx="2624138" cy="335280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938681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971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The magnitude of an electric field due to a point charge </a:t>
            </a:r>
            <a:r>
              <a:rPr lang="en-US" i="1" dirty="0" smtClean="0"/>
              <a:t>q</a:t>
            </a:r>
            <a:r>
              <a:rPr lang="en-US" dirty="0" smtClean="0"/>
              <a:t> at a distance </a:t>
            </a:r>
            <a:r>
              <a:rPr lang="en-US" i="1" dirty="0" smtClean="0"/>
              <a:t>r</a:t>
            </a:r>
            <a:r>
              <a:rPr lang="en-US" dirty="0" smtClean="0"/>
              <a:t> away depends on the strength of the charge of a test particle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3810000"/>
            <a:ext cx="4114800" cy="23161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34082256"/>
              </p:ext>
            </p:extLst>
          </p:nvPr>
        </p:nvGraphicFramePr>
        <p:xfrm>
          <a:off x="4508500" y="3200400"/>
          <a:ext cx="4572000" cy="354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8" name="Chart" r:id="rId5" imgW="4572000" imgH="5143500" progId="MSGraph.Chart.8">
                  <p:embed followColorScheme="full"/>
                </p:oleObj>
              </mc:Choice>
              <mc:Fallback>
                <p:oleObj name="Chart" r:id="rId5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08500" y="3200400"/>
                        <a:ext cx="4572000" cy="3543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2151934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Positively charged </a:t>
            </a:r>
            <a:r>
              <a:rPr lang="en-US" dirty="0" smtClean="0"/>
              <a:t>objects </a:t>
            </a:r>
            <a:r>
              <a:rPr lang="en-US" dirty="0" smtClean="0"/>
              <a:t>transfer positive charge to the earth when grounded.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3352800"/>
            <a:ext cx="4114800" cy="27733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382154874"/>
              </p:ext>
            </p:extLst>
          </p:nvPr>
        </p:nvGraphicFramePr>
        <p:xfrm>
          <a:off x="4508500" y="3048000"/>
          <a:ext cx="4572000" cy="369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3048000"/>
                        <a:ext cx="4572000" cy="3695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4"/>
            </p:custDataLst>
          </p:nvPr>
        </p:nvSpPr>
        <p:spPr>
          <a:xfrm>
            <a:off x="1037590" y="3886200"/>
            <a:ext cx="851154" cy="585216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449242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  <p:bldP spid="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magnitude of an electric field is measured in SI units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C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N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C/N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N/C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V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/>
              <a:t>A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364095798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3304032"/>
            <a:ext cx="754063" cy="585216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027859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  <p:bldP spid="5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63762"/>
          </a:xfrm>
        </p:spPr>
        <p:txBody>
          <a:bodyPr>
            <a:normAutofit/>
          </a:bodyPr>
          <a:lstStyle/>
          <a:p>
            <a:r>
              <a:rPr lang="en-US" dirty="0" smtClean="0"/>
              <a:t>A particle with no charge does not feel the effects of an electric field.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971800"/>
            <a:ext cx="4114800" cy="31543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093431225"/>
              </p:ext>
            </p:extLst>
          </p:nvPr>
        </p:nvGraphicFramePr>
        <p:xfrm>
          <a:off x="4508500" y="3200400"/>
          <a:ext cx="4572000" cy="354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3200400"/>
                        <a:ext cx="4572000" cy="3543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3017520"/>
            <a:ext cx="847916" cy="487680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584221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0" y="152400"/>
            <a:ext cx="3886200" cy="3657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The charged particle in the middle experiences a force to the right.  The particle has a _____ charge.</a:t>
            </a:r>
            <a:endParaRPr lang="en-US" sz="36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4114800"/>
            <a:ext cx="4114800" cy="20113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Negative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Positive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It can’t be done!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569431363"/>
              </p:ext>
            </p:extLst>
          </p:nvPr>
        </p:nvGraphicFramePr>
        <p:xfrm>
          <a:off x="4508500" y="4343400"/>
          <a:ext cx="4572000" cy="240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4343400"/>
                        <a:ext cx="4572000" cy="2400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381000"/>
            <a:ext cx="4925113" cy="1238423"/>
          </a:xfrm>
          <a:prstGeom prst="rect">
            <a:avLst/>
          </a:prstGeom>
        </p:spPr>
      </p:pic>
      <p:sp>
        <p:nvSpPr>
          <p:cNvPr id="6" name="CAI1"/>
          <p:cNvSpPr/>
          <p:nvPr>
            <p:custDataLst>
              <p:tags r:id="rId5"/>
            </p:custDataLst>
          </p:nvPr>
        </p:nvSpPr>
        <p:spPr>
          <a:xfrm>
            <a:off x="1037590" y="4648200"/>
            <a:ext cx="1397572" cy="585216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28083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7065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Field lines always point ______ positive charges and _____ negative charges.</a:t>
            </a:r>
            <a:endParaRPr lang="en-US" sz="32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3429000"/>
            <a:ext cx="4572000" cy="26971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towards, away from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away from, towards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away from, away from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towards, towards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863745362"/>
              </p:ext>
            </p:extLst>
          </p:nvPr>
        </p:nvGraphicFramePr>
        <p:xfrm>
          <a:off x="4508500" y="3657600"/>
          <a:ext cx="4572000" cy="308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0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3657600"/>
                        <a:ext cx="4572000" cy="3086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3962400"/>
            <a:ext cx="3387027" cy="585216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457504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  <p:bldP spid="5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0" y="152400"/>
            <a:ext cx="3886200" cy="32766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The electric field induced by the +4nC and -5nC particle at the location of the middle particle points</a:t>
            </a:r>
            <a:endParaRPr lang="en-US" sz="36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3733800"/>
            <a:ext cx="4114800" cy="23923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left to right.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right to left.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up to down.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down to up.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not enough info!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4187504429"/>
              </p:ext>
            </p:extLst>
          </p:nvPr>
        </p:nvGraphicFramePr>
        <p:xfrm>
          <a:off x="4508500" y="4343400"/>
          <a:ext cx="4572000" cy="240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4343400"/>
                        <a:ext cx="4572000" cy="2400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381000"/>
            <a:ext cx="4925113" cy="1238423"/>
          </a:xfrm>
          <a:prstGeom prst="rect">
            <a:avLst/>
          </a:prstGeom>
        </p:spPr>
      </p:pic>
      <p:sp>
        <p:nvSpPr>
          <p:cNvPr id="6" name="CAI1"/>
          <p:cNvSpPr/>
          <p:nvPr>
            <p:custDataLst>
              <p:tags r:id="rId5"/>
            </p:custDataLst>
          </p:nvPr>
        </p:nvSpPr>
        <p:spPr>
          <a:xfrm>
            <a:off x="1037590" y="3779520"/>
            <a:ext cx="1943545" cy="365760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13679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228600" y="152400"/>
            <a:ext cx="3962400" cy="32004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Initially at rest, in what direction will the -5nC particle start moving?</a:t>
            </a:r>
            <a:endParaRPr lang="en-US" sz="32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381000" y="3429000"/>
            <a:ext cx="4191000" cy="2697163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To the left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To the right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Up to the right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Up to the left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Upwards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Downwards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It wont, the forces from each +10 </a:t>
            </a:r>
            <a:r>
              <a:rPr lang="en-US" dirty="0" err="1" smtClean="0"/>
              <a:t>nC</a:t>
            </a:r>
            <a:r>
              <a:rPr lang="en-US" dirty="0" smtClean="0"/>
              <a:t> particle cancel.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160095085"/>
              </p:ext>
            </p:extLst>
          </p:nvPr>
        </p:nvGraphicFramePr>
        <p:xfrm>
          <a:off x="4508500" y="3810000"/>
          <a:ext cx="4572000" cy="293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3810000"/>
                        <a:ext cx="4572000" cy="293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8978" y="304800"/>
            <a:ext cx="4944165" cy="1552792"/>
          </a:xfrm>
          <a:prstGeom prst="rect">
            <a:avLst/>
          </a:prstGeom>
        </p:spPr>
      </p:pic>
      <p:sp>
        <p:nvSpPr>
          <p:cNvPr id="7" name="CAI1"/>
          <p:cNvSpPr/>
          <p:nvPr>
            <p:custDataLst>
              <p:tags r:id="rId5"/>
            </p:custDataLst>
          </p:nvPr>
        </p:nvSpPr>
        <p:spPr>
          <a:xfrm>
            <a:off x="961390" y="3742944"/>
            <a:ext cx="1383856" cy="335280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147489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7" grpId="0" animBg="1"/>
      <p:bldP spid="7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0.3121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BB1448E3169742539A0D26CC2342BF91&lt;/guid&gt;&#10;        &lt;description /&gt;&#10;        &lt;date&gt;1/16/2015 1:32:51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080B7031CE99488085ECDA8768D2DF5F&lt;/guid&gt;&#10;            &lt;repollguid&gt;44A439E189324B868D236616078F462D&lt;/repollguid&gt;&#10;            &lt;sourceid&gt;D9FFAB75CF314C80BD8C40357D4D6FEC&lt;/sourceid&gt;&#10;            &lt;questiontext&gt;The magnitude of an electric field is measured in SI units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C58ACCDED6144B068D595769C00FBBA4&lt;/guid&gt;&#10;                    &lt;answertext&gt;C&lt;/answertext&gt;&#10;                    &lt;valuetype&gt;-1&lt;/valuetype&gt;&#10;                &lt;/answer&gt;&#10;                &lt;answer&gt;&#10;                    &lt;guid&gt;711EFD6D17DE4AF79780499AF2214291&lt;/guid&gt;&#10;                    &lt;answertext&gt;N&lt;/answertext&gt;&#10;                    &lt;valuetype&gt;-1&lt;/valuetype&gt;&#10;                &lt;/answer&gt;&#10;                &lt;answer&gt;&#10;                    &lt;guid&gt;88DACE3A4BC245DC901C7C6D22EB5B61&lt;/guid&gt;&#10;                    &lt;answertext&gt;C/N&lt;/answertext&gt;&#10;                    &lt;valuetype&gt;-1&lt;/valuetype&gt;&#10;                &lt;/answer&gt;&#10;                &lt;answer&gt;&#10;                    &lt;guid&gt;A49955E1BCC44385968A5312D94C8B62&lt;/guid&gt;&#10;                    &lt;answertext&gt;N/C&lt;/answertext&gt;&#10;                    &lt;valuetype&gt;1&lt;/valuetype&gt;&#10;                &lt;/answer&gt;&#10;                &lt;answer&gt;&#10;                    &lt;guid&gt;9D808C99BBEE472CB9EA8723F4118101&lt;/guid&gt;&#10;                    &lt;answertext&gt;V&lt;/answertext&gt;&#10;                    &lt;valuetype&gt;-1&lt;/valuetype&gt;&#10;                &lt;/answer&gt;&#10;                &lt;answer&gt;&#10;                    &lt;guid&gt;4820111497154647801DF4F2D5C8A1EC&lt;/guid&gt;&#10;                    &lt;answertext&gt;A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68ED9172A7EC40268E9FC955A79C2C25&lt;/guid&gt;&#10;        &lt;description /&gt;&#10;        &lt;date&gt;1/16/2015 1:40:16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82F513B491704FEFBAC9B8CFFED9FFA3&lt;/guid&gt;&#10;            &lt;repollguid&gt;4C0BC393211B473FA6F75B8935785833&lt;/repollguid&gt;&#10;            &lt;sourceid&gt;FEE38BA67122469C934BD1669E40EB0A&lt;/sourceid&gt;&#10;            &lt;questiontext&gt;A particle with no charge does not feel the effects of an electric field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C69D735B34D8407DBE8F5BEBA378752A&lt;/guid&gt;&#10;                    &lt;answertext&gt;True&lt;/answertext&gt;&#10;                    &lt;valuetype&gt;1&lt;/valuetype&gt;&#10;                &lt;/answer&gt;&#10;                &lt;answer&gt;&#10;                    &lt;guid&gt;6F6F91216EAE42FE9010E336E7DB3D56&lt;/guid&gt;&#10;                    &lt;answertext&gt;False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1CFDE5D9D80B4D649FCEA9672C9793F1&lt;/guid&gt;&#10;        &lt;description /&gt;&#10;        &lt;date&gt;1/16/2015 3:00:54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53C555AEDED94FC0AE02394FFC9C09B1&lt;/guid&gt;&#10;            &lt;repollguid&gt;673EC6E23F54465C8B476B15168B9743&lt;/repollguid&gt;&#10;            &lt;sourceid&gt;DCAC96A33B64425B9DCBFD2049D96F75&lt;/sourceid&gt;&#10;            &lt;questiontext&gt;The charged particle in the middle experiences a force to the right.  The particle has a _____ charge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131F767C075C4F85B5BB010DB7172656&lt;/guid&gt;&#10;                    &lt;answertext&gt;Negative&lt;/answertext&gt;&#10;                    &lt;valuetype&gt;-1&lt;/valuetype&gt;&#10;                &lt;/answer&gt;&#10;                &lt;answer&gt;&#10;                    &lt;guid&gt;8EF89D93AB5648E3A40FD8B9CB38059D&lt;/guid&gt;&#10;                    &lt;answertext&gt;Positive&lt;/answertext&gt;&#10;                    &lt;valuetype&gt;1&lt;/valuetype&gt;&#10;                &lt;/answer&gt;&#10;                &lt;answer&gt;&#10;                    &lt;guid&gt;90BF9D50591C406AAD8E25A6DECC89C8&lt;/guid&gt;&#10;                    &lt;answertext&gt;It can’t be done!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B51CAA01F74E477F9C7E8E4BEEF9E0F9&lt;/guid&gt;&#10;        &lt;description /&gt;&#10;        &lt;date&gt;1/16/2015 1:23:43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6C4DFE0444694C1D8C8731F4462FE46A&lt;/guid&gt;&#10;            &lt;repollguid&gt;E2BA248B061D4C87A86EF29F1BDA40EC&lt;/repollguid&gt;&#10;            &lt;sourceid&gt;853404BCA1094ED1A9A880221F63C6BA&lt;/sourceid&gt;&#10;            &lt;questiontext&gt;Determine the charge of the unknown particle depicted in the figure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D72F84E5FB5C4491B4663BD5D83BC853&lt;/guid&gt;&#10;                    &lt;answertext&gt;Positive&lt;/answertext&gt;&#10;                    &lt;valuetype&gt;1&lt;/valuetype&gt;&#10;                &lt;/answer&gt;&#10;                &lt;answer&gt;&#10;                    &lt;guid&gt;983ABD9382DA486F9E0FF7A33BD5BEE2&lt;/guid&gt;&#10;                    &lt;answertext&gt;Negative&lt;/answertext&gt;&#10;                    &lt;valuetype&gt;-1&lt;/valuetype&gt;&#10;                &lt;/answer&gt;&#10;                &lt;answer&gt;&#10;                    &lt;guid&gt;FF7786297C4B4DBD9A17E89C5FCFFD43&lt;/guid&gt;&#10;                    &lt;answertext&gt;It can’t happen!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7C81DBB1BA16422D9E3704BB6889C670&lt;/guid&gt;&#10;        &lt;description /&gt;&#10;        &lt;date&gt;1/16/2015 3:17:03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1296377E9CC444469943A56C675DCC52&lt;/guid&gt;&#10;            &lt;repollguid&gt;7F227B5C1C324826A2815F417B8B0B6C&lt;/repollguid&gt;&#10;            &lt;sourceid&gt;41CB89B8AE804A749FE706BC6E6E7E5F&lt;/sourceid&gt;&#10;            &lt;questiontext&gt;Field lines always point ______ positive charges and _____ negative charges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E387458E528549009068AAA0C72EA8CF&lt;/guid&gt;&#10;                    &lt;answertext&gt;towards, away from&lt;/answertext&gt;&#10;                    &lt;valuetype&gt;-1&lt;/valuetype&gt;&#10;                &lt;/answer&gt;&#10;                &lt;answer&gt;&#10;                    &lt;guid&gt;532E9462069A400B92A691D04C9A33A4&lt;/guid&gt;&#10;                    &lt;answertext&gt;away from, towards&lt;/answertext&gt;&#10;                    &lt;valuetype&gt;1&lt;/valuetype&gt;&#10;                &lt;/answer&gt;&#10;                &lt;answer&gt;&#10;                    &lt;guid&gt;8724DD76CFE943DDAB1B5EF4D498D2B1&lt;/guid&gt;&#10;                    &lt;answertext&gt;away from, away from&lt;/answertext&gt;&#10;                    &lt;valuetype&gt;-1&lt;/valuetype&gt;&#10;                &lt;/answer&gt;&#10;                &lt;answer&gt;&#10;                    &lt;guid&gt;0618B2F9A53B45CFBEC7C345540308F5&lt;/guid&gt;&#10;                    &lt;answertext&gt;towards, towards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1CFDE5D9D80B4D649FCEA9672C9793F1&lt;/guid&gt;&#10;        &lt;description /&gt;&#10;        &lt;date&gt;1/16/2015 3:00:54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AAFA8E38A6C044889C43FE9F684454B5&lt;/guid&gt;&#10;            &lt;repollguid&gt;673EC6E23F54465C8B476B15168B9743&lt;/repollguid&gt;&#10;            &lt;sourceid&gt;DCAC96A33B64425B9DCBFD2049D96F75&lt;/sourceid&gt;&#10;            &lt;questiontext&gt;The electric field induced by the +4nC and -5nC particle at the location of the middle particle points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131F767C075C4F85B5BB010DB7172656&lt;/guid&gt;&#10;                    &lt;answertext&gt;left to right.&lt;/answertext&gt;&#10;                    &lt;valuetype&gt;1&lt;/valuetype&gt;&#10;                &lt;/answer&gt;&#10;                &lt;answer&gt;&#10;                    &lt;guid&gt;8EF89D93AB5648E3A40FD8B9CB38059D&lt;/guid&gt;&#10;                    &lt;answertext&gt;right to left.&lt;/answertext&gt;&#10;                    &lt;valuetype&gt;-1&lt;/valuetype&gt;&#10;                &lt;/answer&gt;&#10;                &lt;answer&gt;&#10;                    &lt;guid&gt;90BF9D50591C406AAD8E25A6DECC89C8&lt;/guid&gt;&#10;                    &lt;answertext&gt;up to down.&lt;/answertext&gt;&#10;                    &lt;valuetype&gt;-1&lt;/valuetype&gt;&#10;                &lt;/answer&gt;&#10;                &lt;answer&gt;&#10;                    &lt;guid&gt;A417CE6EFA914ECC9A9B33C3ED9D3338&lt;/guid&gt;&#10;                    &lt;answertext&gt;down to up.&lt;/answertext&gt;&#10;                    &lt;valuetype&gt;-1&lt;/valuetype&gt;&#10;                &lt;/answer&gt;&#10;                &lt;answer&gt;&#10;                    &lt;guid&gt;BDF0600C2E1B450BB729DC469C19815B&lt;/guid&gt;&#10;                    &lt;answertext&gt;not enough info!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704F7057DB3B4CCE858F4C56F60BFEFC&lt;/guid&gt;&#10;        &lt;description /&gt;&#10;        &lt;date&gt;1/16/2015 3:11:34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02D63F370FBE4D92A6A191DB79B6AC75&lt;/guid&gt;&#10;            &lt;repollguid&gt;E5FC85E44C144284B66875B61C7695CC&lt;/repollguid&gt;&#10;            &lt;sourceid&gt;843703895E9F4C7A9AD8CDEB678D4E24&lt;/sourceid&gt;&#10;            &lt;questiontext&gt;Initially at rest, in what direction will the -5nC particle start moving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455086EBC4D0416393644344D247292C&lt;/guid&gt;&#10;                    &lt;answertext&gt;To the left&lt;/answertext&gt;&#10;                    &lt;valuetype&gt;-1&lt;/valuetype&gt;&#10;                &lt;/answer&gt;&#10;                &lt;answer&gt;&#10;                    &lt;guid&gt;7FFB610581F340E6877B5977A2675E74&lt;/guid&gt;&#10;                    &lt;answertext&gt;To the right&lt;/answertext&gt;&#10;                    &lt;valuetype&gt;1&lt;/valuetype&gt;&#10;                &lt;/answer&gt;&#10;                &lt;answer&gt;&#10;                    &lt;guid&gt;6DB3825469FE45BCABFAC7E52194384C&lt;/guid&gt;&#10;                    &lt;answertext&gt;Up to the right&lt;/answertext&gt;&#10;                    &lt;valuetype&gt;-1&lt;/valuetype&gt;&#10;                &lt;/answer&gt;&#10;                &lt;answer&gt;&#10;                    &lt;guid&gt;C162A852A4644F7F94D26E73F5ED813E&lt;/guid&gt;&#10;                    &lt;answertext&gt;Up to the left&lt;/answertext&gt;&#10;                    &lt;valuetype&gt;-1&lt;/valuetype&gt;&#10;                &lt;/answer&gt;&#10;                &lt;answer&gt;&#10;                    &lt;guid&gt;C3FC3B1F85CD4BE6AE5FE34AFEBF5276&lt;/guid&gt;&#10;                    &lt;answertext&gt;Upwards&lt;/answertext&gt;&#10;                    &lt;valuetype&gt;-1&lt;/valuetype&gt;&#10;                &lt;/answer&gt;&#10;                &lt;answer&gt;&#10;                    &lt;guid&gt;ADC421180EBB41C9872D814E2AB01630&lt;/guid&gt;&#10;                    &lt;answertext&gt;Downwards&lt;/answertext&gt;&#10;                    &lt;valuetype&gt;-1&lt;/valuetype&gt;&#10;                &lt;/answer&gt;&#10;                &lt;answer&gt;&#10;                    &lt;guid&gt;7751580F1FB34A44BBA68F6FE954F1E2&lt;/guid&gt;&#10;                    &lt;answertext&gt;It wont, the forces from each +10 nC particle cancel.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FE136E4A9278452AA9A9C831C5375B23&lt;/guid&gt;&#10;        &lt;description /&gt;&#10;        &lt;date&gt;1/16/2015 3:14:57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132C0F8697804EE0A90C6C6160C46217&lt;/guid&gt;&#10;            &lt;repollguid&gt;8133D644169443D5B8E9DB55832E962F&lt;/repollguid&gt;&#10;            &lt;sourceid&gt;231030A170F541CCBBB74CFBFC1DEAFF&lt;/sourceid&gt;&#10;            &lt;questiontext&gt;When a charged particle moves in an electric field, its path follows a field line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04873A42A8194F6ABB61AEA24858BF1D&lt;/guid&gt;&#10;                    &lt;answertext&gt;True&lt;/answertext&gt;&#10;                    &lt;valuetype&gt;-1&lt;/valuetype&gt;&#10;                &lt;/answer&gt;&#10;                &lt;answer&gt;&#10;                    &lt;guid&gt;72B3B4831BF54C45BBEA284F4F4B5D15&lt;/guid&gt;&#10;                    &lt;answertext&gt;False&lt;/answertext&gt;&#10;                    &lt;valuetype&gt;1&lt;/valuetype&gt;&#10;                &lt;/answer&gt;&#10;            &lt;/answers&gt;&#10;        &lt;/multichoice&gt;&#10;    &lt;/questions&gt;&#10;&lt;/questionlist&gt;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F851ED68ADE14975834CFF0FD1BDC0FB&lt;/guid&gt;&#10;        &lt;description /&gt;&#10;        &lt;date&gt;1/16/2015 3:26:10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628F30F9DCE740EFBF8B9A250E483EAD&lt;/guid&gt;&#10;            &lt;repollguid&gt;18194BE3C9BE4E73A95E15E888578B9E&lt;/repollguid&gt;&#10;            &lt;sourceid&gt;89298DA3104A48949B583E2DD5B64FE8&lt;/sourceid&gt;&#10;            &lt;questiontext&gt;From the electric field line diagram to the right, we can conclude that the charges of q1, q2, and q3 are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491564479F9846ACA6C8C32F6C88BF77&lt;/guid&gt;&#10;                    &lt;answertext&gt;equal in magnitude and sign.&lt;/answertext&gt;&#10;                    &lt;valuetype&gt;-1&lt;/valuetype&gt;&#10;                &lt;/answer&gt;&#10;                &lt;answer&gt;&#10;                    &lt;guid&gt;22ADB7EB00014AD093A30420A9B985CD&lt;/guid&gt;&#10;                    &lt;answertext&gt;equal in sign only.&lt;/answertext&gt;&#10;                    &lt;valuetype&gt;-1&lt;/valuetype&gt;&#10;                &lt;/answer&gt;&#10;                &lt;answer&gt;&#10;                    &lt;guid&gt;7669DCF9249E44C5800867CCB058DB15&lt;/guid&gt;&#10;                    &lt;answertext&gt;equal in magnitude only.&lt;/answertext&gt;&#10;                    &lt;valuetype&gt;1&lt;/valuetype&gt;&#10;                &lt;/answer&gt;&#10;            &lt;/answers&gt;&#10;        &lt;/multichoice&gt;&#10;    &lt;/questions&gt;&#10;&lt;/questionlist&gt;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F851ED68ADE14975834CFF0FD1BDC0FB&lt;/guid&gt;&#10;        &lt;description /&gt;&#10;        &lt;date&gt;1/16/2015 3:26:10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6FDDA2F441F5410E8B5F9F0F01126253&lt;/guid&gt;&#10;            &lt;repollguid&gt;18194BE3C9BE4E73A95E15E888578B9E&lt;/repollguid&gt;&#10;            &lt;sourceid&gt;89298DA3104A48949B583E2DD5B64FE8&lt;/sourceid&gt;&#10;            &lt;questiontext&gt;From the electric field line diagram to the right, we can conclude that the signs of charges q1, q2, and q3 are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491564479F9846ACA6C8C32F6C88BF77&lt;/guid&gt;&#10;                    &lt;answertext&gt;q1 (+), q2 (+), and q3 (+)&lt;/answertext&gt;&#10;                    &lt;valuetype&gt;-1&lt;/valuetype&gt;&#10;                &lt;/answer&gt;&#10;                &lt;answer&gt;&#10;                    &lt;guid&gt;22ADB7EB00014AD093A30420A9B985CD&lt;/guid&gt;&#10;                    &lt;answertext&gt;q1 (+), q2 (+), and q3 (-)&lt;/answertext&gt;&#10;                    &lt;valuetype&gt;-1&lt;/valuetype&gt;&#10;                &lt;/answer&gt;&#10;                &lt;answer&gt;&#10;                    &lt;guid&gt;7669DCF9249E44C5800867CCB058DB15&lt;/guid&gt;&#10;                    &lt;answertext&gt;q1 (+), q2 (-), and q3 (+)&lt;/answertext&gt;&#10;                    &lt;valuetype&gt;1&lt;/valuetype&gt;&#10;                &lt;/answer&gt;&#10;                &lt;answer&gt;&#10;                    &lt;guid&gt;C89F4E5E42B747A4A25AF320547847BE&lt;/guid&gt;&#10;                    &lt;answertext&gt;q1 (+), q2 (-), and q3 (-)&lt;/answertext&gt;&#10;                    &lt;valuetype&gt;-1&lt;/valuetype&gt;&#10;                &lt;/answer&gt;&#10;                &lt;answer&gt;&#10;                    &lt;guid&gt;15157AC4BAB94334B56087B9D86410F2&lt;/guid&gt;&#10;                    &lt;answertext&gt;q1 (-), q2 (+), and q3 (+)&lt;/answertext&gt;&#10;                    &lt;valuetype&gt;-1&lt;/valuetype&gt;&#10;                &lt;/answer&gt;&#10;                &lt;answer&gt;&#10;                    &lt;guid&gt;A506A528332D4957BC45F0066E5444DD&lt;/guid&gt;&#10;                    &lt;answertext&gt;q1 (-), q2 (+), and q3 (-)&lt;/answertext&gt;&#10;                    &lt;valuetype&gt;-1&lt;/valuetype&gt;&#10;                &lt;/answer&gt;&#10;                &lt;answer&gt;&#10;                    &lt;guid&gt;853F1ACEBF2847E09857DF0580B71541&lt;/guid&gt;&#10;                    &lt;answertext&gt;q1 (-), q2 (-), and q3 (+)&lt;/answertext&gt;&#10;                    &lt;valuetype&gt;-1&lt;/valuetype&gt;&#10;                &lt;/answer&gt;&#10;                &lt;answer&gt;&#10;                    &lt;guid&gt;D324A7605FCD498AA5D4D8D38534B3DF&lt;/guid&gt;&#10;                    &lt;answertext&gt;q1 (-), q2 (-), and q3 (-)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5D5F885277354900AEF4A1EEA3170CDE&lt;/guid&gt;&#10;        &lt;description /&gt;&#10;        &lt;date&gt;1/20/2015 12:45:25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8FCE38F1990C4DB58979F5C91408A0D6&lt;/guid&gt;&#10;            &lt;repollguid&gt;9776E1C71ED24142A31F4D3C6734CED7&lt;/repollguid&gt;&#10;            &lt;sourceid&gt;1050A27BB5C04E59A4E642BAA0A6A968&lt;/sourceid&gt;&#10;            &lt;questiontext&gt;The magnitude of an electric field due to a point charge q at a distance r away depends on the strength of the charge of a test particle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434EF9EED81A4F5DAD678767DB7F7BB9&lt;/guid&gt;&#10;                    &lt;answertext&gt;True&lt;/answertext&gt;&#10;                    &lt;valuetype&gt;-1&lt;/valuetype&gt;&#10;                &lt;/answer&gt;&#10;                &lt;answer&gt;&#10;                    &lt;guid&gt;9E0DA4AA34AC4785BA58D5743CE5C0CB&lt;/guid&gt;&#10;                    &lt;answertext&gt;False&lt;/answertext&gt;&#10;                    &lt;valuetype&gt;1&lt;/valuetype&gt;&#10;                &lt;/answer&gt;&#10;            &lt;/answers&gt;&#10;        &lt;/multichoice&gt;&#10;    &lt;/questions&gt;&#10;&lt;/questionlist&gt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6CB345D8A60E42DDB815C6B616755D04&lt;/guid&gt;&#10;        &lt;description /&gt;&#10;        &lt;date&gt;1/16/2015 2:31:35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0CADCBE803854E7689F5407F3426DC71&lt;/guid&gt;&#10;            &lt;repollguid&gt;FDF02B1128214759837E8010CBE204A3&lt;/repollguid&gt;&#10;            &lt;sourceid&gt;BCB525E34E4A45C181B2858454EE69A7&lt;/sourceid&gt;&#10;            &lt;questiontext&gt;Positively charged objects transfer positive charge to the earth when grounded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A2C5A0BC0E174E658F167A0209385E65&lt;/guid&gt;&#10;                    &lt;answertext&gt;True&lt;/answertext&gt;&#10;                    &lt;valuetype&gt;-1&lt;/valuetype&gt;&#10;                &lt;/answer&gt;&#10;                &lt;answer&gt;&#10;                    &lt;guid&gt;1554AA37AD6E41A0A8DE55561F7C827E&lt;/guid&gt;&#10;                    &lt;answertext&gt;False&lt;/answertext&gt;&#10;                    &lt;valuetype&gt;1&lt;/valuetype&gt;&#10;                &lt;/answer&gt;&#10;            &lt;/answers&gt;&#10;        &lt;/multichoice&gt;&#10;    &lt;/questions&gt;&#10;&lt;/questionlist&gt;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375</Words>
  <Application>Microsoft Office PowerPoint</Application>
  <PresentationFormat>On-screen Show (4:3)</PresentationFormat>
  <Paragraphs>59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Chart</vt:lpstr>
      <vt:lpstr>Determine the charge of the unknown particle depicted in the figure.</vt:lpstr>
      <vt:lpstr>The magnitude of an electric field due to a point charge q at a distance r away depends on the strength of the charge of a test particle</vt:lpstr>
      <vt:lpstr>Positively charged objects transfer positive charge to the earth when grounded.</vt:lpstr>
      <vt:lpstr>The magnitude of an electric field is measured in SI units</vt:lpstr>
      <vt:lpstr>A particle with no charge does not feel the effects of an electric field.</vt:lpstr>
      <vt:lpstr>The charged particle in the middle experiences a force to the right.  The particle has a _____ charge.</vt:lpstr>
      <vt:lpstr>Field lines always point ______ positive charges and _____ negative charges.</vt:lpstr>
      <vt:lpstr>The electric field induced by the +4nC and -5nC particle at the location of the middle particle points</vt:lpstr>
      <vt:lpstr>Initially at rest, in what direction will the -5nC particle start moving?</vt:lpstr>
      <vt:lpstr>When a charged particle moves in an electric field, its path follows a field line.</vt:lpstr>
      <vt:lpstr>From the electric field line diagram to the right, we can conclude that the charges of q1, q2, and q3 are</vt:lpstr>
      <vt:lpstr>From the electric field line diagram to the right, we can conclude that the signs of charges q1, q2, and q3 are</vt:lpstr>
    </vt:vector>
  </TitlesOfParts>
  <Company>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Determine the charge of the unknown particle depicted in the figure.</dc:title>
  <dc:creator>Karl H. Frinkle</dc:creator>
  <cp:lastModifiedBy>Karl H. Frinkle</cp:lastModifiedBy>
  <cp:revision>28</cp:revision>
  <dcterms:created xsi:type="dcterms:W3CDTF">2015-01-16T19:22:03Z</dcterms:created>
  <dcterms:modified xsi:type="dcterms:W3CDTF">2015-01-21T15:33:12Z</dcterms:modified>
</cp:coreProperties>
</file>