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9" r:id="rId4"/>
    <p:sldId id="258" r:id="rId5"/>
    <p:sldId id="260" r:id="rId6"/>
    <p:sldId id="261" r:id="rId7"/>
    <p:sldId id="262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48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2849-E59B-48F1-BD2F-567CC7517249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EAFF6-1ADD-444C-88F1-4ECB192BF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64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2849-E59B-48F1-BD2F-567CC7517249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EAFF6-1ADD-444C-88F1-4ECB192BF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842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2849-E59B-48F1-BD2F-567CC7517249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EAFF6-1ADD-444C-88F1-4ECB192BF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9672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2849-E59B-48F1-BD2F-567CC7517249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EAFF6-1ADD-444C-88F1-4ECB192BF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897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2849-E59B-48F1-BD2F-567CC7517249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EAFF6-1ADD-444C-88F1-4ECB192BF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800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2849-E59B-48F1-BD2F-567CC7517249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EAFF6-1ADD-444C-88F1-4ECB192BF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871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2849-E59B-48F1-BD2F-567CC7517249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EAFF6-1ADD-444C-88F1-4ECB192BF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459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2849-E59B-48F1-BD2F-567CC7517249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EAFF6-1ADD-444C-88F1-4ECB192BF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923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2849-E59B-48F1-BD2F-567CC7517249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EAFF6-1ADD-444C-88F1-4ECB192BF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964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2849-E59B-48F1-BD2F-567CC7517249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EAFF6-1ADD-444C-88F1-4ECB192BF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45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2849-E59B-48F1-BD2F-567CC7517249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EAFF6-1ADD-444C-88F1-4ECB192BF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318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2849-E59B-48F1-BD2F-567CC7517249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EAFF6-1ADD-444C-88F1-4ECB192BF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794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A2849-E59B-48F1-BD2F-567CC7517249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EAFF6-1ADD-444C-88F1-4ECB192BF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820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1.emf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10.bin"/><Relationship Id="rId4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1.emf"/><Relationship Id="rId5" Type="http://schemas.openxmlformats.org/officeDocument/2006/relationships/oleObject" Target="../embeddings/oleObject11.bin"/><Relationship Id="rId4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3.bin"/><Relationship Id="rId4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tags" Target="../tags/tag10.xml"/><Relationship Id="rId7" Type="http://schemas.openxmlformats.org/officeDocument/2006/relationships/oleObject" Target="../embeddings/oleObject4.bin"/><Relationship Id="rId2" Type="http://schemas.openxmlformats.org/officeDocument/2006/relationships/tags" Target="../tags/tag9.xml"/><Relationship Id="rId1" Type="http://schemas.openxmlformats.org/officeDocument/2006/relationships/vmlDrawing" Target="../drawings/vmlDrawing4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7" Type="http://schemas.openxmlformats.org/officeDocument/2006/relationships/image" Target="../media/image5.emf"/><Relationship Id="rId2" Type="http://schemas.openxmlformats.org/officeDocument/2006/relationships/tags" Target="../tags/tag13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7" Type="http://schemas.openxmlformats.org/officeDocument/2006/relationships/image" Target="../media/image6.emf"/><Relationship Id="rId2" Type="http://schemas.openxmlformats.org/officeDocument/2006/relationships/tags" Target="../tags/tag1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7" Type="http://schemas.openxmlformats.org/officeDocument/2006/relationships/image" Target="../media/image7.emf"/><Relationship Id="rId2" Type="http://schemas.openxmlformats.org/officeDocument/2006/relationships/tags" Target="../tags/tag19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7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2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7" Type="http://schemas.openxmlformats.org/officeDocument/2006/relationships/image" Target="../media/image8.emf"/><Relationship Id="rId2" Type="http://schemas.openxmlformats.org/officeDocument/2006/relationships/tags" Target="../tags/tag2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8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2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tags" Target="../tags/tag26.xml"/><Relationship Id="rId7" Type="http://schemas.openxmlformats.org/officeDocument/2006/relationships/oleObject" Target="../embeddings/oleObject9.bin"/><Relationship Id="rId2" Type="http://schemas.openxmlformats.org/officeDocument/2006/relationships/tags" Target="../tags/tag25.xml"/><Relationship Id="rId1" Type="http://schemas.openxmlformats.org/officeDocument/2006/relationships/vmlDrawing" Target="../drawings/vmlDrawing9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8.xml"/><Relationship Id="rId4" Type="http://schemas.openxmlformats.org/officeDocument/2006/relationships/tags" Target="../tags/tag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The electric field always points in the direction from higher to lower potential.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3810000"/>
            <a:ext cx="4114800" cy="23161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732006917"/>
              </p:ext>
            </p:extLst>
          </p:nvPr>
        </p:nvGraphicFramePr>
        <p:xfrm>
          <a:off x="4508500" y="3733800"/>
          <a:ext cx="4572000" cy="300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3733800"/>
                        <a:ext cx="4572000" cy="300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1037590" y="3855720"/>
            <a:ext cx="847916" cy="487680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935343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923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If a 1.50 A current flows through the leads of an electrical appliance.  How many electrons per second pass through it ( ____x10</a:t>
            </a:r>
            <a:r>
              <a:rPr lang="en-US" baseline="30000" dirty="0" smtClean="0"/>
              <a:t>18</a:t>
            </a:r>
            <a:r>
              <a:rPr lang="en-US" dirty="0" smtClean="0"/>
              <a:t>)?</a:t>
            </a:r>
            <a:endParaRPr lang="en-US" dirty="0"/>
          </a:p>
        </p:txBody>
      </p:sp>
      <p:graphicFrame>
        <p:nvGraphicFramePr>
          <p:cNvPr id="4" name="TPRes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8605657"/>
              </p:ext>
            </p:extLst>
          </p:nvPr>
        </p:nvGraphicFramePr>
        <p:xfrm>
          <a:off x="76200" y="3352800"/>
          <a:ext cx="4445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3175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Rank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Responses</a:t>
                      </a:r>
                      <a:endParaRPr lang="en-US" sz="2400" b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PKeyword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9489373"/>
              </p:ext>
            </p:extLst>
          </p:nvPr>
        </p:nvGraphicFramePr>
        <p:xfrm>
          <a:off x="4572000" y="3276600"/>
          <a:ext cx="4445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5000"/>
              </a:tblGrid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935860377"/>
              </p:ext>
            </p:extLst>
          </p:nvPr>
        </p:nvGraphicFramePr>
        <p:xfrm>
          <a:off x="4508500" y="3962400"/>
          <a:ext cx="4572000" cy="276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Chart" r:id="rId5" imgW="4572000" imgH="5143500" progId="MSGraph.Chart.8">
                  <p:embed followColorScheme="full"/>
                </p:oleObj>
              </mc:Choice>
              <mc:Fallback>
                <p:oleObj name="Chart" r:id="rId5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8500" y="3962400"/>
                        <a:ext cx="4572000" cy="276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823412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923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If a 1.50 A current flows through the leads of an electrical appliance.  How long does it take for </a:t>
            </a:r>
            <a:r>
              <a:rPr lang="en-US" smtClean="0"/>
              <a:t>7.50 </a:t>
            </a:r>
            <a:r>
              <a:rPr lang="en-US" smtClean="0"/>
              <a:t>C </a:t>
            </a:r>
            <a:r>
              <a:rPr lang="en-US" dirty="0" smtClean="0"/>
              <a:t>of charge to pass through it (in seconds)?</a:t>
            </a:r>
            <a:endParaRPr lang="en-US" dirty="0"/>
          </a:p>
        </p:txBody>
      </p:sp>
      <p:graphicFrame>
        <p:nvGraphicFramePr>
          <p:cNvPr id="4" name="TPRes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6005694"/>
              </p:ext>
            </p:extLst>
          </p:nvPr>
        </p:nvGraphicFramePr>
        <p:xfrm>
          <a:off x="76200" y="3352800"/>
          <a:ext cx="4445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3175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Rank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Responses</a:t>
                      </a:r>
                      <a:endParaRPr lang="en-US" sz="2400" b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PKeyword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7238661"/>
              </p:ext>
            </p:extLst>
          </p:nvPr>
        </p:nvGraphicFramePr>
        <p:xfrm>
          <a:off x="4572000" y="3276600"/>
          <a:ext cx="4445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5000"/>
              </a:tblGrid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763410217"/>
              </p:ext>
            </p:extLst>
          </p:nvPr>
        </p:nvGraphicFramePr>
        <p:xfrm>
          <a:off x="4508500" y="3962400"/>
          <a:ext cx="4572000" cy="276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Chart" r:id="rId5" imgW="4572000" imgH="5143500" progId="MSGraph.Chart.8">
                  <p:embed followColorScheme="full"/>
                </p:oleObj>
              </mc:Choice>
              <mc:Fallback>
                <p:oleObj name="Chart" r:id="rId5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8500" y="3962400"/>
                        <a:ext cx="4572000" cy="276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856370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The SI unit of current is </a:t>
            </a:r>
            <a:endParaRPr lang="en-US" dirty="0"/>
          </a:p>
        </p:txBody>
      </p:sp>
      <p:graphicFrame>
        <p:nvGraphicFramePr>
          <p:cNvPr id="4" name="TPRes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3150766"/>
              </p:ext>
            </p:extLst>
          </p:nvPr>
        </p:nvGraphicFramePr>
        <p:xfrm>
          <a:off x="127000" y="1587500"/>
          <a:ext cx="4445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3175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Rank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Responses</a:t>
                      </a:r>
                      <a:endParaRPr lang="en-US" sz="2400" b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PKeyword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9763177"/>
              </p:ext>
            </p:extLst>
          </p:nvPr>
        </p:nvGraphicFramePr>
        <p:xfrm>
          <a:off x="127000" y="4914900"/>
          <a:ext cx="4445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5000"/>
              </a:tblGrid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141179541"/>
              </p:ext>
            </p:extLst>
          </p:nvPr>
        </p:nvGraphicFramePr>
        <p:xfrm>
          <a:off x="4508500" y="1587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Chart" r:id="rId5" imgW="4572000" imgH="5143500" progId="MSGraph.Chart.8">
                  <p:embed followColorScheme="full"/>
                </p:oleObj>
              </mc:Choice>
              <mc:Fallback>
                <p:oleObj name="Chart" r:id="rId5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8500" y="15875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2814633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SI unit of resistance is (the name, not the symbol)</a:t>
            </a:r>
            <a:endParaRPr lang="en-US" dirty="0"/>
          </a:p>
        </p:txBody>
      </p:sp>
      <p:graphicFrame>
        <p:nvGraphicFramePr>
          <p:cNvPr id="4" name="TPRes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576164"/>
              </p:ext>
            </p:extLst>
          </p:nvPr>
        </p:nvGraphicFramePr>
        <p:xfrm>
          <a:off x="127000" y="1587500"/>
          <a:ext cx="4445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3175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Rank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Responses</a:t>
                      </a:r>
                      <a:endParaRPr lang="en-US" sz="2400" b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PKeyword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3629543"/>
              </p:ext>
            </p:extLst>
          </p:nvPr>
        </p:nvGraphicFramePr>
        <p:xfrm>
          <a:off x="127000" y="4914900"/>
          <a:ext cx="4445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5000"/>
              </a:tblGrid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925848502"/>
              </p:ext>
            </p:extLst>
          </p:nvPr>
        </p:nvGraphicFramePr>
        <p:xfrm>
          <a:off x="4508500" y="1587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Chart" r:id="rId5" imgW="4572000" imgH="5143500" progId="MSGraph.Chart.8">
                  <p:embed followColorScheme="full"/>
                </p:oleObj>
              </mc:Choice>
              <mc:Fallback>
                <p:oleObj name="Chart" r:id="rId5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8500" y="15875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765418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In metals, moving charges are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a combination of positive and negative charges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positive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negative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165002640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3694176"/>
            <a:ext cx="1429385" cy="585216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138255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76200" y="274638"/>
            <a:ext cx="8763000" cy="269716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When induced, electric fields in a conductor travel with a speed approaching that of light. 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4038600"/>
            <a:ext cx="4114800" cy="20875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234243220"/>
              </p:ext>
            </p:extLst>
          </p:nvPr>
        </p:nvGraphicFramePr>
        <p:xfrm>
          <a:off x="4508500" y="3962400"/>
          <a:ext cx="4572000" cy="278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3962400"/>
                        <a:ext cx="4572000" cy="278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1037590" y="4084320"/>
            <a:ext cx="847916" cy="487680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655116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76200" y="274638"/>
            <a:ext cx="8763000" cy="26971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In the presence of an electric field on a conducting wire, electrons are accelerated to close to the speed of light along the conducting wire’s surface.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4038600"/>
            <a:ext cx="4114800" cy="20875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204588267"/>
              </p:ext>
            </p:extLst>
          </p:nvPr>
        </p:nvGraphicFramePr>
        <p:xfrm>
          <a:off x="4508500" y="3962400"/>
          <a:ext cx="4572000" cy="278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3962400"/>
                        <a:ext cx="4572000" cy="278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1037590" y="4572000"/>
            <a:ext cx="851154" cy="585216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191860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Resistance</a:t>
            </a:r>
            <a:r>
              <a:rPr lang="en-US" dirty="0" smtClean="0"/>
              <a:t> and </a:t>
            </a:r>
            <a:r>
              <a:rPr lang="en-US" i="1" dirty="0" smtClean="0"/>
              <a:t>Resistivity</a:t>
            </a:r>
            <a:r>
              <a:rPr lang="en-US" dirty="0" smtClean="0"/>
              <a:t> both have the </a:t>
            </a:r>
            <a:r>
              <a:rPr lang="en-US" i="1" dirty="0" smtClean="0"/>
              <a:t>ohm</a:t>
            </a:r>
            <a:r>
              <a:rPr lang="en-US" dirty="0" smtClean="0"/>
              <a:t> as their SI unit of measure.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3200400"/>
            <a:ext cx="4114800" cy="29257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368885341"/>
              </p:ext>
            </p:extLst>
          </p:nvPr>
        </p:nvGraphicFramePr>
        <p:xfrm>
          <a:off x="4508500" y="3505200"/>
          <a:ext cx="4572000" cy="323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3505200"/>
                        <a:ext cx="4572000" cy="3238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1037590" y="3733800"/>
            <a:ext cx="851154" cy="585216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058151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resistance of every conductor varies with temperature.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849352679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1037590" y="1645920"/>
            <a:ext cx="847916" cy="487680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88055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18589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Two wires made of pure copper have different resistances.  These wires may differ in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209800"/>
            <a:ext cx="4114800" cy="39163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length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cross-sectional area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resistivity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temperature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all of the above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none of the above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749613412"/>
              </p:ext>
            </p:extLst>
          </p:nvPr>
        </p:nvGraphicFramePr>
        <p:xfrm>
          <a:off x="4508500" y="2971800"/>
          <a:ext cx="4572000" cy="377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2971800"/>
                        <a:ext cx="4572000" cy="3771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4498848"/>
            <a:ext cx="2670747" cy="585216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694383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7E2AC46DAA0E4ED6AF57DA032C86D3C6&lt;/guid&gt;&#10;        &lt;description /&gt;&#10;        &lt;date&gt;2/3/2015 11:26:25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AC1C678267E4E46A629A9957E45E1AF&lt;/guid&gt;&#10;            &lt;repollguid&gt;424E88C531CF4777ACA51A8D54216046&lt;/repollguid&gt;&#10;            &lt;sourceid&gt;14B75D7BD98B4FD8B4F57AABF62748F3&lt;/sourceid&gt;&#10;            &lt;questiontext&gt;When induced, electric fields in a conductor travel with a speed approaching that of light.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D53CE69DF7154BE097305CE7DD44DC25&lt;/guid&gt;&#10;                    &lt;answertext&gt;True&lt;/answertext&gt;&#10;                    &lt;valuetype&gt;1&lt;/valuetype&gt;&#10;                &lt;/answer&gt;&#10;                &lt;answer&gt;&#10;                    &lt;guid&gt;E726E5F8439B426CA4FA526E9CA407BC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7E2AC46DAA0E4ED6AF57DA032C86D3C6&lt;/guid&gt;&#10;        &lt;description /&gt;&#10;        &lt;date&gt;2/3/2015 11:26:25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4786F99B71643E1BDE7871BDF3CC5EC&lt;/guid&gt;&#10;            &lt;repollguid&gt;424E88C531CF4777ACA51A8D54216046&lt;/repollguid&gt;&#10;            &lt;sourceid&gt;14B75D7BD98B4FD8B4F57AABF62748F3&lt;/sourceid&gt;&#10;            &lt;questiontext&gt;In the presence of an electric field on a conducting wire, electrons are accelerated to close to the speed of light along the conducting wire’s surface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D53CE69DF7154BE097305CE7DD44DC25&lt;/guid&gt;&#10;                    &lt;answertext&gt;True&lt;/answertext&gt;&#10;                    &lt;valuetype&gt;-1&lt;/valuetype&gt;&#10;                &lt;/answer&gt;&#10;                &lt;answer&gt;&#10;                    &lt;guid&gt;E726E5F8439B426CA4FA526E9CA407BC&lt;/guid&gt;&#10;                    &lt;answertext&gt;False&lt;/answertext&gt;&#10;                    &lt;valuetype&gt;1&lt;/valuetype&gt;&#10;                &lt;/answer&gt;&#10;            &lt;/answers&gt;&#10;        &lt;/multichoice&gt;&#10;    &lt;/questions&gt;&#10;&lt;/questionlist&gt;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1BE94424F91C4294B372985FA4828C11&lt;/guid&gt;&#10;        &lt;description /&gt;&#10;        &lt;date&gt;2/3/2015 11:29:21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96B5F02A017741EC9BEFF64A01674A08&lt;/guid&gt;&#10;            &lt;repollguid&gt;39D04F7AD07D44E3857297AEC033E2A2&lt;/repollguid&gt;&#10;            &lt;sourceid&gt;BD9831DA0B83408E87C03372CE69F240&lt;/sourceid&gt;&#10;            &lt;questiontext&gt;Resistance and Resistivity both have the ohm as their SI unit of measure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FEF6D6BDA0F5420C8E54BE91F267EAA4&lt;/guid&gt;&#10;                    &lt;answertext&gt;True&lt;/answertext&gt;&#10;                    &lt;valuetype&gt;-1&lt;/valuetype&gt;&#10;                &lt;/answer&gt;&#10;                &lt;answer&gt;&#10;                    &lt;guid&gt;72720EE9DE434E42BE3F9AF7E20D8BC2&lt;/guid&gt;&#10;                    &lt;answertext&gt;False&lt;/answertext&gt;&#10;                    &lt;valuetype&gt;1&lt;/valuetype&gt;&#10;                &lt;/answer&gt;&#10;            &lt;/answers&gt;&#10;        &lt;/multichoice&gt;&#10;    &lt;/questions&gt;&#10;&lt;/questionlist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AUTOOPENPOLL" val="True"/>
  <p:tag name="AUTOFORMATCHART" val="True"/>
  <p:tag name="LIVECHARTING" val="False"/>
  <p:tag name="TYPE" val="TrueFalse"/>
  <p:tag name="TPQUESTIONXML" val="﻿&lt;?xml version=&quot;1.0&quot; encoding=&quot;utf-8&quot;?&gt;&#10;&lt;questionlist&gt;&#10;    &lt;properties&gt;&#10;        &lt;guid&gt;B750EEFC126E435298D40FFDF730293B&lt;/guid&gt;&#10;        &lt;description /&gt;&#10;        &lt;date&gt;2/3/2015 11:32:16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73728FF1EE3E4D66A12F3F70CF1F02AE&lt;/guid&gt;&#10;            &lt;repollguid&gt;0309604EB17C4866AE34CE65E793B3FA&lt;/repollguid&gt;&#10;            &lt;sourceid&gt;AD5050E64FBC452F952CD24ECADB5CA9&lt;/sourceid&gt;&#10;            &lt;questiontext&gt;The electric field always points in the direction from higher to lower potential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1111D5DE6D584E1684BBF2D38961E8BF&lt;/guid&gt;&#10;                    &lt;answertext&gt;True&lt;/answertext&gt;&#10;                    &lt;valuetype&gt;1&lt;/valuetype&gt;&#10;                &lt;/answer&gt;&#10;                &lt;answer&gt;&#10;                    &lt;guid&gt;0471ED963DCF4A8AA6EE74557E641C0F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25AA3D6F30AC48FE940162B1C00680B7&lt;/guid&gt;&#10;        &lt;description /&gt;&#10;        &lt;date&gt;2/3/2015 11:34:50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73922F6A406E48AA9835DA3F3CC80A6C&lt;/guid&gt;&#10;            &lt;repollguid&gt;C856D363E0654BA4AF47E191BA42DE2A&lt;/repollguid&gt;&#10;            &lt;sourceid&gt;E12315413C954DE2B0DBDD73EA6A4570&lt;/sourceid&gt;&#10;            &lt;questiontext&gt;The resistance of every conductor varies with temperature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CDA8D9996EDB4D6A981656ED77F5FFE1&lt;/guid&gt;&#10;                    &lt;answertext&gt;True&lt;/answertext&gt;&#10;                    &lt;valuetype&gt;1&lt;/valuetype&gt;&#10;                &lt;/answer&gt;&#10;                &lt;answer&gt;&#10;                    &lt;guid&gt;383BD0180BDE496B828BBD66DBF86ADA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963B41C024DA4CBC9F2EB17A953152A0&lt;/guid&gt;&#10;        &lt;description /&gt;&#10;        &lt;date&gt;2/3/2015 11:35:49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F3F9EC0E7E7246458C74CEB77B84835E&lt;/guid&gt;&#10;            &lt;repollguid&gt;D84E73B5B7B640CBAB9BC6C5152F349E&lt;/repollguid&gt;&#10;            &lt;sourceid&gt;5AA33FC6B52A40169C10E88075E1B967&lt;/sourceid&gt;&#10;            &lt;questiontext&gt;Two wires made of pure copper have different resistances.  These wires may differ in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8E4FDD1D01D143AD90957BAFF2489104&lt;/guid&gt;&#10;                    &lt;answertext&gt;length&lt;/answertext&gt;&#10;                    &lt;valuetype&gt;-1&lt;/valuetype&gt;&#10;                &lt;/answer&gt;&#10;                &lt;answer&gt;&#10;                    &lt;guid&gt;CBCA5C1F630F4142A347185E85A29923&lt;/guid&gt;&#10;                    &lt;answertext&gt;cross-sectional area&lt;/answertext&gt;&#10;                    &lt;valuetype&gt;-1&lt;/valuetype&gt;&#10;                &lt;/answer&gt;&#10;                &lt;answer&gt;&#10;                    &lt;guid&gt;FDC46403D41D4CC0A02C6A2F4EA835C8&lt;/guid&gt;&#10;                    &lt;answertext&gt;resistivity&lt;/answertext&gt;&#10;                    &lt;valuetype&gt;-1&lt;/valuetype&gt;&#10;                &lt;/answer&gt;&#10;                &lt;answer&gt;&#10;                    &lt;guid&gt;363865EACEA14AC6928007A0D66E26FC&lt;/guid&gt;&#10;                    &lt;answertext&gt;temperature&lt;/answertext&gt;&#10;                    &lt;valuetype&gt;-1&lt;/valuetype&gt;&#10;                &lt;/answer&gt;&#10;                &lt;answer&gt;&#10;                    &lt;guid&gt;11CB1766792F4D99AE880ADAFA3BE1FD&lt;/guid&gt;&#10;                    &lt;answertext&gt;all of the above&lt;/answertext&gt;&#10;                    &lt;valuetype&gt;1&lt;/valuetype&gt;&#10;                &lt;/answer&gt;&#10;                &lt;answer&gt;&#10;                    &lt;guid&gt;ED9619832E8F45DD84E20271FE0FAE4D&lt;/guid&gt;&#10;                    &lt;answertext&gt;none of the above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AUTOOPENPOLL" val="True"/>
  <p:tag name="AUTOFORMATCHART" val="True"/>
  <p:tag name="TYPE" val="NumericSlide"/>
  <p:tag name="TPQUESTIONXML" val="﻿&lt;?xml version=&quot;1.0&quot; encoding=&quot;utf-8&quot;?&gt;&#10;&lt;questionlist&gt;&#10;    &lt;properties&gt;&#10;        &lt;guid&gt;BF4881CC41EC494685ED7FCC46F8354D&lt;/guid&gt;&#10;        &lt;description /&gt;&#10;        &lt;date&gt;2/3/2015 12:32:06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numeric&gt;&#10;            &lt;guid&gt;EC08E7E028EC428D8421157F0BFFA6F0&lt;/guid&gt;&#10;            &lt;repollguid&gt;A360AAD996DD4DD2A0AEC271BCD8F877&lt;/repollguid&gt;&#10;            &lt;sourceid&gt;3F7AF236F1F346BCBBB4F88BCD07B203&lt;/sourceid&gt;&#10;            &lt;questiontext&gt;If a 1.50 A current flows through the leads of an electrical appliance.  How many electrons per second pass through it ( ____x1018)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correctanswerindicator&gt;True&lt;/correctanswerindicator&gt;&#10;            &lt;acceptablevalue&gt;9.38&lt;/acceptablevalue&gt;&#10;            &lt;minvalue&gt;9.28&lt;/minvalue&gt;&#10;            &lt;maxvalue&gt;9.48&lt;/maxvalue&gt;&#10;            &lt;numericvaluetype&gt;1&lt;/numericvaluetype&gt;&#10;        &lt;/numeric&gt;&#10;    &lt;/questions&gt;&#10;&lt;/questionlist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AUTOOPENPOLL" val="True"/>
  <p:tag name="AUTOFORMATCHART" val="True"/>
  <p:tag name="TYPE" val="NumericSlide"/>
  <p:tag name="TPQUESTIONXML" val="﻿&lt;?xml version=&quot;1.0&quot; encoding=&quot;utf-8&quot;?&gt;&#10;&lt;questionlist&gt;&#10;    &lt;properties&gt;&#10;        &lt;guid&gt;BF4881CC41EC494685ED7FCC46F8354D&lt;/guid&gt;&#10;        &lt;description /&gt;&#10;        &lt;date&gt;2/3/2015 12:32:06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numeric&gt;&#10;            &lt;guid&gt;4B65930B109B41CABE662CDBE0FE6C1C&lt;/guid&gt;&#10;            &lt;repollguid&gt;A360AAD996DD4DD2A0AEC271BCD8F877&lt;/repollguid&gt;&#10;            &lt;sourceid&gt;3F7AF236F1F346BCBBB4F88BCD07B203&lt;/sourceid&gt;&#10;            &lt;questiontext&gt;If a 1.50 A current flows through the leads of an electrical appliance.  How long does it take for 7.50 nC of charge to pass through it (in seconds)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correctanswerindicator&gt;True&lt;/correctanswerindicator&gt;&#10;            &lt;acceptablevalue&gt;5&lt;/acceptablevalue&gt;&#10;            &lt;minvalue&gt;4.75&lt;/minvalue&gt;&#10;            &lt;maxvalue&gt;5.25&lt;/maxvalue&gt;&#10;            &lt;numericvaluetype&gt;1&lt;/numericvaluetype&gt;&#10;        &lt;/numeric&gt;&#10;    &lt;/questions&gt;&#10;&lt;/questionlist&gt;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AUTOOPENPOLL" val="True"/>
  <p:tag name="AUTOFORMATCHART" val="True"/>
  <p:tag name="TYPE" val="ShortAnswerSlide"/>
  <p:tag name="TPQUESTIONXML" val="﻿&lt;?xml version=&quot;1.0&quot; encoding=&quot;utf-8&quot;?&gt;&#10;&lt;questionlist&gt;&#10;    &lt;properties&gt;&#10;        &lt;guid&gt;7BEAE4D41DD14017B2C1F7D6BECCE7B2&lt;/guid&gt;&#10;        &lt;description /&gt;&#10;        &lt;date&gt;2/3/2015 10:40:5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shortanswer&gt;&#10;            &lt;guid&gt;9E33A50AE0724602BC933F1A0506AD15&lt;/guid&gt;&#10;            &lt;repollguid&gt;DF6B899B48CC4E01B2FE9B3A04F5ED01&lt;/repollguid&gt;&#10;            &lt;sourceid&gt;4EC493CCF8F842C096F9235844FC2335&lt;/sourceid&gt;&#10;            &lt;questiontext&gt;The SI unit of current is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correctanswerindicator&gt;True&lt;/correctanswerindicator&gt;&#10;            &lt;keywordvaluetype&gt;1&lt;/keywordvaluetype&gt;&#10;            &lt;keywords&gt;&#10;                &lt;keyword&gt;A&lt;/keyword&gt;&#10;                &lt;keyword&gt;a&lt;/keyword&gt;&#10;                &lt;keyword&gt;ampere&lt;/keyword&gt;&#10;                &lt;keyword&gt;amp&lt;/keyword&gt;&#10;                &lt;keyword&gt;amperes&lt;/keyword&gt;&#10;                &lt;keyword&gt;amps&lt;/keyword&gt;&#10;            &lt;/keywords&gt;&#10;        &lt;/shortanswer&gt;&#10;    &lt;/questions&gt;&#10;&lt;/questionlist&gt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AUTOOPENPOLL" val="True"/>
  <p:tag name="AUTOFORMATCHART" val="True"/>
  <p:tag name="TYPE" val="ShortAnswerSlide"/>
  <p:tag name="TPQUESTIONXML" val="﻿&lt;?xml version=&quot;1.0&quot; encoding=&quot;utf-8&quot;?&gt;&#10;&lt;questionlist&gt;&#10;    &lt;properties&gt;&#10;        &lt;guid&gt;7BEAE4D41DD14017B2C1F7D6BECCE7B2&lt;/guid&gt;&#10;        &lt;description /&gt;&#10;        &lt;date&gt;2/3/2015 10:40:5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shortanswer&gt;&#10;            &lt;guid&gt;1984EBB8A7B24B5DBB7546E59AFAC73B&lt;/guid&gt;&#10;            &lt;repollguid&gt;DF6B899B48CC4E01B2FE9B3A04F5ED01&lt;/repollguid&gt;&#10;            &lt;sourceid&gt;4EC493CCF8F842C096F9235844FC2335&lt;/sourceid&gt;&#10;            &lt;questiontext&gt;The SI unit of resistance is (the name, not the symbol)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correctanswerindicator&gt;True&lt;/correctanswerindicator&gt;&#10;            &lt;keywordvaluetype&gt;1&lt;/keywordvaluetype&gt;&#10;            &lt;keywords&gt;&#10;                &lt;keyword&gt;ohm&lt;/keyword&gt;&#10;            &lt;/keywords&gt;&#10;        &lt;/shortanswer&gt;&#10;    &lt;/questions&gt;&#10;&lt;/questionlist&gt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050CF0396ABB4ADEAA1FE3E479223A63&lt;/guid&gt;&#10;        &lt;description /&gt;&#10;        &lt;date&gt;2/3/2015 10:42:04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9403A07CF7F473A932C70C066910B4C&lt;/guid&gt;&#10;            &lt;repollguid&gt;F5B33106CE2D4928931BA899D43E0890&lt;/repollguid&gt;&#10;            &lt;sourceid&gt;12E12AEAC93F4B29B6DE501D43A3CA40&lt;/sourceid&gt;&#10;            &lt;questiontext&gt;In metals, moving charges are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566EAE7B17B3426392422B57EAA5D115&lt;/guid&gt;&#10;                    &lt;answertext&gt;a combination of positive and negative charges&lt;/answertext&gt;&#10;                    &lt;valuetype&gt;-1&lt;/valuetype&gt;&#10;                &lt;/answer&gt;&#10;                &lt;answer&gt;&#10;                    &lt;guid&gt;E2D46C1DA3BF40F191A6CE0B6CAFC83C&lt;/guid&gt;&#10;                    &lt;answertext&gt;positive&lt;/answertext&gt;&#10;                    &lt;valuetype&gt;-1&lt;/valuetype&gt;&#10;                &lt;/answer&gt;&#10;                &lt;answer&gt;&#10;                    &lt;guid&gt;04D743D241284506AA2E00F13F412914&lt;/guid&gt;&#10;                    &lt;answertext&gt;negative&lt;/answertext&gt;&#10;                    &lt;valuetype&gt;1&lt;/valuetype&gt;&#10;                &lt;/answer&gt;&#10;            &lt;/answers&gt;&#10;        &lt;/multichoice&gt;&#10;    &lt;/questions&gt;&#10;&lt;/questionlist&gt;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245</Words>
  <Application>Microsoft Office PowerPoint</Application>
  <PresentationFormat>On-screen Show (4:3)</PresentationFormat>
  <Paragraphs>62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Chart</vt:lpstr>
      <vt:lpstr>The electric field always points in the direction from higher to lower potential.</vt:lpstr>
      <vt:lpstr>The SI unit of current is </vt:lpstr>
      <vt:lpstr>The SI unit of resistance is (the name, not the symbol)</vt:lpstr>
      <vt:lpstr>In metals, moving charges are</vt:lpstr>
      <vt:lpstr>When induced, electric fields in a conductor travel with a speed approaching that of light. </vt:lpstr>
      <vt:lpstr>In the presence of an electric field on a conducting wire, electrons are accelerated to close to the speed of light along the conducting wire’s surface.</vt:lpstr>
      <vt:lpstr>Resistance and Resistivity both have the ohm as their SI unit of measure.</vt:lpstr>
      <vt:lpstr>The resistance of every conductor varies with temperature.</vt:lpstr>
      <vt:lpstr>Two wires made of pure copper have different resistances.  These wires may differ in</vt:lpstr>
      <vt:lpstr>If a 1.50 A current flows through the leads of an electrical appliance.  How many electrons per second pass through it ( ____x1018)?</vt:lpstr>
      <vt:lpstr>If a 1.50 A current flows through the leads of an electrical appliance.  How long does it take for 7.50 C of charge to pass through it (in seconds)?</vt:lpstr>
    </vt:vector>
  </TitlesOfParts>
  <Company>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H. Frinkle</dc:creator>
  <cp:lastModifiedBy>Karl H. Frinkle</cp:lastModifiedBy>
  <cp:revision>20</cp:revision>
  <dcterms:created xsi:type="dcterms:W3CDTF">2015-02-03T16:39:14Z</dcterms:created>
  <dcterms:modified xsi:type="dcterms:W3CDTF">2015-02-06T17:05:07Z</dcterms:modified>
</cp:coreProperties>
</file>