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8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9" r:id="rId14"/>
    <p:sldId id="270" r:id="rId15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2137-0E59-423D-B3B6-AF1CB20F3B6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F009-8B8D-4373-BAA4-F1881C87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171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2137-0E59-423D-B3B6-AF1CB20F3B6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F009-8B8D-4373-BAA4-F1881C87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46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2137-0E59-423D-B3B6-AF1CB20F3B6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F009-8B8D-4373-BAA4-F1881C87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642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2137-0E59-423D-B3B6-AF1CB20F3B6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F009-8B8D-4373-BAA4-F1881C87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70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2137-0E59-423D-B3B6-AF1CB20F3B6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F009-8B8D-4373-BAA4-F1881C87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07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2137-0E59-423D-B3B6-AF1CB20F3B6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F009-8B8D-4373-BAA4-F1881C87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56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2137-0E59-423D-B3B6-AF1CB20F3B6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F009-8B8D-4373-BAA4-F1881C87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75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2137-0E59-423D-B3B6-AF1CB20F3B6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F009-8B8D-4373-BAA4-F1881C87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8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2137-0E59-423D-B3B6-AF1CB20F3B6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F009-8B8D-4373-BAA4-F1881C87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670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2137-0E59-423D-B3B6-AF1CB20F3B6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F009-8B8D-4373-BAA4-F1881C87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8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2137-0E59-423D-B3B6-AF1CB20F3B6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F009-8B8D-4373-BAA4-F1881C87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46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12137-0E59-423D-B3B6-AF1CB20F3B6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6F009-8B8D-4373-BAA4-F1881C87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52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12137-0E59-423D-B3B6-AF1CB20F3B6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6F009-8B8D-4373-BAA4-F1881C87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5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tags" Target="../tags/tag34.xml"/><Relationship Id="rId7" Type="http://schemas.openxmlformats.org/officeDocument/2006/relationships/image" Target="../media/image14.png"/><Relationship Id="rId2" Type="http://schemas.openxmlformats.org/officeDocument/2006/relationships/tags" Target="../tags/tag33.xml"/><Relationship Id="rId1" Type="http://schemas.openxmlformats.org/officeDocument/2006/relationships/vmlDrawing" Target="../drawings/vmlDrawing10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36.xml"/><Relationship Id="rId4" Type="http://schemas.openxmlformats.org/officeDocument/2006/relationships/tags" Target="../tags/tag35.xml"/><Relationship Id="rId9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tags" Target="../tags/tag38.xml"/><Relationship Id="rId7" Type="http://schemas.openxmlformats.org/officeDocument/2006/relationships/oleObject" Target="../embeddings/oleObject11.bin"/><Relationship Id="rId2" Type="http://schemas.openxmlformats.org/officeDocument/2006/relationships/tags" Target="../tags/tag37.xml"/><Relationship Id="rId1" Type="http://schemas.openxmlformats.org/officeDocument/2006/relationships/vmlDrawing" Target="../drawings/vmlDrawing1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9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tags" Target="../tags/tag42.xml"/><Relationship Id="rId7" Type="http://schemas.openxmlformats.org/officeDocument/2006/relationships/image" Target="../media/image17.emf"/><Relationship Id="rId2" Type="http://schemas.openxmlformats.org/officeDocument/2006/relationships/tags" Target="../tags/tag41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13.bin"/><Relationship Id="rId4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tags" Target="../tags/tag47.xml"/><Relationship Id="rId7" Type="http://schemas.openxmlformats.org/officeDocument/2006/relationships/oleObject" Target="../embeddings/oleObject14.bin"/><Relationship Id="rId2" Type="http://schemas.openxmlformats.org/officeDocument/2006/relationships/tags" Target="../tags/tag46.xml"/><Relationship Id="rId1" Type="http://schemas.openxmlformats.org/officeDocument/2006/relationships/vmlDrawing" Target="../drawings/vmlDrawing1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2.emf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3.emf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4.emf"/><Relationship Id="rId2" Type="http://schemas.openxmlformats.org/officeDocument/2006/relationships/tags" Target="../tags/tag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18.xml"/><Relationship Id="rId7" Type="http://schemas.openxmlformats.org/officeDocument/2006/relationships/oleObject" Target="../embeddings/oleObject6.bin"/><Relationship Id="rId2" Type="http://schemas.openxmlformats.org/officeDocument/2006/relationships/tags" Target="../tags/tag17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0.xml"/><Relationship Id="rId4" Type="http://schemas.openxmlformats.org/officeDocument/2006/relationships/tags" Target="../tags/tag19.xml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22.xml"/><Relationship Id="rId7" Type="http://schemas.openxmlformats.org/officeDocument/2006/relationships/oleObject" Target="../embeddings/oleObject7.bin"/><Relationship Id="rId2" Type="http://schemas.openxmlformats.org/officeDocument/2006/relationships/tags" Target="../tags/tag21.xml"/><Relationship Id="rId1" Type="http://schemas.openxmlformats.org/officeDocument/2006/relationships/vmlDrawing" Target="../drawings/vmlDrawing7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4.xml"/><Relationship Id="rId4" Type="http://schemas.openxmlformats.org/officeDocument/2006/relationships/tags" Target="../tags/tag23.xml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tags" Target="../tags/tag26.xml"/><Relationship Id="rId7" Type="http://schemas.openxmlformats.org/officeDocument/2006/relationships/oleObject" Target="../embeddings/oleObject8.bin"/><Relationship Id="rId2" Type="http://schemas.openxmlformats.org/officeDocument/2006/relationships/tags" Target="../tags/tag25.xml"/><Relationship Id="rId1" Type="http://schemas.openxmlformats.org/officeDocument/2006/relationships/vmlDrawing" Target="../drawings/vmlDrawing8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tags" Target="../tags/tag30.xml"/><Relationship Id="rId7" Type="http://schemas.openxmlformats.org/officeDocument/2006/relationships/image" Target="../media/image12.png"/><Relationship Id="rId2" Type="http://schemas.openxmlformats.org/officeDocument/2006/relationships/tags" Target="../tags/tag29.xml"/><Relationship Id="rId1" Type="http://schemas.openxmlformats.org/officeDocument/2006/relationships/vmlDrawing" Target="../drawings/vmlDrawing9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If you take a magnet and cut it in three sections between the north and south pole, then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52400" y="2438400"/>
            <a:ext cx="4419600" cy="36877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you have three magnets with N/S poles.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you have two magnets with N/S poles and one that is no longer a magnet.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one magnet has a N pole only, another has a S pole only, and the middle is no longer a magnet.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 occur.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214181382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732790" y="2484120"/>
            <a:ext cx="3204591" cy="60960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952113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990" y="152400"/>
            <a:ext cx="3876191" cy="2942857"/>
          </a:xfrm>
          <a:prstGeom prst="rect">
            <a:avLst/>
          </a:prstGeom>
        </p:spPr>
      </p:pic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706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In what direction does the resulting force point?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133600"/>
            <a:ext cx="4114800" cy="4419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 the left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 the right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towards the top of the screen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towards the bottom of the screen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into the screen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out of the screen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810430052"/>
              </p:ext>
            </p:extLst>
          </p:nvPr>
        </p:nvGraphicFramePr>
        <p:xfrm>
          <a:off x="4508500" y="2895600"/>
          <a:ext cx="4572000" cy="384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2895600"/>
                        <a:ext cx="4572000" cy="3848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3093720"/>
            <a:ext cx="2978785" cy="91440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174789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706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In what direction does the magnetic field point?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133600"/>
            <a:ext cx="4114800" cy="4419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 the left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 the right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towards the top of the screen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towards the bottom of the screen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into the screen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out of the screen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591894936"/>
              </p:ext>
            </p:extLst>
          </p:nvPr>
        </p:nvGraphicFramePr>
        <p:xfrm>
          <a:off x="4508500" y="2895600"/>
          <a:ext cx="4572000" cy="384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895600"/>
                        <a:ext cx="4572000" cy="3848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57200"/>
            <a:ext cx="1743318" cy="1705213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5425440"/>
            <a:ext cx="2746121" cy="50292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66719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67200" cy="35353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The scenario to the right is possible…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4038600"/>
            <a:ext cx="4114800" cy="2087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82920149"/>
              </p:ext>
            </p:extLst>
          </p:nvPr>
        </p:nvGraphicFramePr>
        <p:xfrm>
          <a:off x="4508500" y="3733800"/>
          <a:ext cx="4572000" cy="300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733800"/>
                        <a:ext cx="4572000" cy="300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387" y="762000"/>
            <a:ext cx="2570793" cy="2514600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4"/>
            </p:custDataLst>
          </p:nvPr>
        </p:nvSpPr>
        <p:spPr>
          <a:xfrm>
            <a:off x="1037590" y="4572000"/>
            <a:ext cx="851154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95221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A particle of mass 5.00 x 10</a:t>
            </a:r>
            <a:r>
              <a:rPr lang="en-US" sz="2800" baseline="30000" dirty="0" smtClean="0"/>
              <a:t>-3</a:t>
            </a:r>
            <a:r>
              <a:rPr lang="en-US" sz="2800" dirty="0" smtClean="0"/>
              <a:t> kg and a charge of 3.5 x 10</a:t>
            </a:r>
            <a:r>
              <a:rPr lang="en-US" sz="2800" baseline="30000" dirty="0" smtClean="0"/>
              <a:t>-8</a:t>
            </a:r>
            <a:r>
              <a:rPr lang="en-US" sz="2800" dirty="0" smtClean="0"/>
              <a:t> C has a velocity with magnitude 2.00 x 10</a:t>
            </a:r>
            <a:r>
              <a:rPr lang="en-US" sz="2800" baseline="30000" dirty="0" smtClean="0"/>
              <a:t>5</a:t>
            </a:r>
            <a:r>
              <a:rPr lang="en-US" sz="2800" dirty="0" smtClean="0"/>
              <a:t> m/s in the +</a:t>
            </a:r>
            <a:r>
              <a:rPr lang="en-US" sz="2800" i="1" dirty="0" smtClean="0"/>
              <a:t>y</a:t>
            </a:r>
            <a:r>
              <a:rPr lang="en-US" sz="2800" dirty="0" smtClean="0"/>
              <a:t> direction. It is moving in a uniform magnetic field of magnitude 0.8 T and is in the –</a:t>
            </a:r>
            <a:r>
              <a:rPr lang="en-US" sz="2800" i="1" dirty="0" smtClean="0"/>
              <a:t>x</a:t>
            </a:r>
            <a:r>
              <a:rPr lang="en-US" sz="2800" dirty="0" smtClean="0"/>
              <a:t> direction.  Calculate the magnitude of the force exerted on the particle by the magnetic field (in N).</a:t>
            </a:r>
            <a:endParaRPr lang="en-US" sz="2800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379747"/>
              </p:ext>
            </p:extLst>
          </p:nvPr>
        </p:nvGraphicFramePr>
        <p:xfrm>
          <a:off x="21364" y="33528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340569"/>
              </p:ext>
            </p:extLst>
          </p:nvPr>
        </p:nvGraphicFramePr>
        <p:xfrm>
          <a:off x="4668378" y="34290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432382677"/>
              </p:ext>
            </p:extLst>
          </p:nvPr>
        </p:nvGraphicFramePr>
        <p:xfrm>
          <a:off x="4419600" y="4191000"/>
          <a:ext cx="4572000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19600" y="4191000"/>
                        <a:ext cx="4572000" cy="2552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559021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A particle of mass 5.00 x 10</a:t>
            </a:r>
            <a:r>
              <a:rPr lang="en-US" sz="2800" baseline="30000" dirty="0" smtClean="0"/>
              <a:t>-3</a:t>
            </a:r>
            <a:r>
              <a:rPr lang="en-US" sz="2800" dirty="0" smtClean="0"/>
              <a:t> kg and a charge of 3.5 x 10</a:t>
            </a:r>
            <a:r>
              <a:rPr lang="en-US" sz="2800" baseline="30000" dirty="0" smtClean="0"/>
              <a:t>-8</a:t>
            </a:r>
            <a:r>
              <a:rPr lang="en-US" sz="2800" dirty="0" smtClean="0"/>
              <a:t> C has a velocity with magnitude 2.00 x 10</a:t>
            </a:r>
            <a:r>
              <a:rPr lang="en-US" sz="2800" baseline="30000" dirty="0" smtClean="0"/>
              <a:t>5</a:t>
            </a:r>
            <a:r>
              <a:rPr lang="en-US" sz="2800" dirty="0" smtClean="0"/>
              <a:t> m/s in the +</a:t>
            </a:r>
            <a:r>
              <a:rPr lang="en-US" sz="2800" i="1" dirty="0" smtClean="0"/>
              <a:t>y</a:t>
            </a:r>
            <a:r>
              <a:rPr lang="en-US" sz="2800" dirty="0" smtClean="0"/>
              <a:t> direction. It is moving in a uniform magnetic field of magnitude 0.8 T and is in the –</a:t>
            </a:r>
            <a:r>
              <a:rPr lang="en-US" sz="2800" i="1" dirty="0" smtClean="0"/>
              <a:t>x</a:t>
            </a:r>
            <a:r>
              <a:rPr lang="en-US" sz="2800" dirty="0" smtClean="0"/>
              <a:t> direction.  What is the direction of the magnetic force on the charged particle?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895600"/>
            <a:ext cx="4114800" cy="3230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+</a:t>
            </a:r>
            <a:r>
              <a:rPr lang="en-US" i="1" dirty="0" smtClean="0"/>
              <a:t>x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-</a:t>
            </a:r>
            <a:r>
              <a:rPr lang="en-US" i="1" dirty="0" smtClean="0"/>
              <a:t>x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+</a:t>
            </a:r>
            <a:r>
              <a:rPr lang="en-US" i="1" dirty="0" smtClean="0"/>
              <a:t>y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-</a:t>
            </a:r>
            <a:r>
              <a:rPr lang="en-US" i="1" dirty="0" smtClean="0"/>
              <a:t>y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+</a:t>
            </a:r>
            <a:r>
              <a:rPr lang="en-US" i="1" dirty="0" smtClean="0"/>
              <a:t>z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-</a:t>
            </a:r>
            <a:r>
              <a:rPr lang="en-US" i="1" dirty="0" smtClean="0"/>
              <a:t>z</a:t>
            </a:r>
            <a:endParaRPr lang="en-US" i="1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584704608"/>
              </p:ext>
            </p:extLst>
          </p:nvPr>
        </p:nvGraphicFramePr>
        <p:xfrm>
          <a:off x="4343400" y="3429000"/>
          <a:ext cx="4572000" cy="316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43400" y="3429000"/>
                        <a:ext cx="4572000" cy="316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4989576"/>
            <a:ext cx="481013" cy="536448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64530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Magnetic effects can be produced by an electric current.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953116756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1645920"/>
            <a:ext cx="847916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24703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Magnetic fields exert force on moving charges.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mtClean="0"/>
              <a:t>False</a:t>
            </a:r>
            <a:endParaRPr lang="en-US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017742583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1645920"/>
            <a:ext cx="847916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49084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Magnetic fields exert force on stationary charges.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mtClean="0"/>
              <a:t>False</a:t>
            </a:r>
            <a:endParaRPr lang="en-US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8696761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2133600"/>
            <a:ext cx="851154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41391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SI unit for the magnitude of a magnetic field B is the ________</a:t>
            </a:r>
            <a:endParaRPr lang="en-US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228737"/>
              </p:ext>
            </p:extLst>
          </p:nvPr>
        </p:nvGraphicFramePr>
        <p:xfrm>
          <a:off x="127000" y="15875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108168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840458012"/>
              </p:ext>
            </p:extLst>
          </p:nvPr>
        </p:nvGraphicFramePr>
        <p:xfrm>
          <a:off x="4508500" y="1587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587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496326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52400" y="228600"/>
            <a:ext cx="5410200" cy="2544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For the magnetic field depicted to the right, the magnetic field points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200400"/>
            <a:ext cx="4114800" cy="29257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 the left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 the right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towards the top of the screen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towards the bottom of the screen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into the screen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out of the screen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378849841"/>
              </p:ext>
            </p:extLst>
          </p:nvPr>
        </p:nvGraphicFramePr>
        <p:xfrm>
          <a:off x="4508500" y="4419600"/>
          <a:ext cx="4572000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4419600"/>
                        <a:ext cx="4572000" cy="2324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609600"/>
            <a:ext cx="2534004" cy="1381318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5303520"/>
            <a:ext cx="2028127" cy="38100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22186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19600" cy="32305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The force the magnetic field exerts on the positively charged particle points in the direction: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810000"/>
            <a:ext cx="4114800" cy="27432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 the left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 the right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towards the top of the screen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towards the bottom of the screen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into the screen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out of the screen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n</a:t>
            </a:r>
            <a:r>
              <a:rPr lang="en-US" dirty="0" smtClean="0"/>
              <a:t>one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42666980"/>
              </p:ext>
            </p:extLst>
          </p:nvPr>
        </p:nvGraphicFramePr>
        <p:xfrm>
          <a:off x="4508500" y="4267200"/>
          <a:ext cx="457200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4267200"/>
                        <a:ext cx="4572000" cy="2476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310" y="152400"/>
            <a:ext cx="4048690" cy="2886478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6068568"/>
            <a:ext cx="2096389" cy="3352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44973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The force exerted on a moving charged particle by a magnetic field is perpendicular to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209800"/>
            <a:ext cx="4114800" cy="4572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direction of motion.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magnetic field.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both the direction of motion and the magnetic field.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neither the field nor the direction of motion.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247217440"/>
              </p:ext>
            </p:extLst>
          </p:nvPr>
        </p:nvGraphicFramePr>
        <p:xfrm>
          <a:off x="4508500" y="2667000"/>
          <a:ext cx="4572000" cy="407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667000"/>
                        <a:ext cx="4572000" cy="407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669792"/>
            <a:ext cx="3109341" cy="1414272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40293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0"/>
            <a:ext cx="3878243" cy="2944415"/>
          </a:xfrm>
          <a:prstGeom prst="rect">
            <a:avLst/>
          </a:prstGeom>
        </p:spPr>
      </p:pic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706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In what direction does the resulting force point?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133600"/>
            <a:ext cx="4114800" cy="4419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 the left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 the right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towards the top of the screen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towards the bottom of the screen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into the screen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out of the screen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83610323"/>
              </p:ext>
            </p:extLst>
          </p:nvPr>
        </p:nvGraphicFramePr>
        <p:xfrm>
          <a:off x="4508500" y="2895600"/>
          <a:ext cx="4572000" cy="384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2895600"/>
                        <a:ext cx="4572000" cy="3848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1"/>
          <p:cNvSpPr/>
          <p:nvPr>
            <p:custDataLst>
              <p:tags r:id="rId5"/>
            </p:custDataLst>
          </p:nvPr>
        </p:nvSpPr>
        <p:spPr>
          <a:xfrm>
            <a:off x="1037590" y="4008120"/>
            <a:ext cx="3203575" cy="91440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94381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1E4B196D169A4879BBE33735A043F971&lt;/guid&gt;&#10;        &lt;description /&gt;&#10;        &lt;date&gt;3/1/2015 10:45:0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C0AA10D6FA94EFF824DFD6588D84595&lt;/guid&gt;&#10;            &lt;repollguid&gt;C24FD89918D3452AA951577FDF3BC081&lt;/repollguid&gt;&#10;            &lt;sourceid&gt;48C3A12069AB4C6AB87D794D7D88675D&lt;/sourceid&gt;&#10;            &lt;questiontext&gt;Magnetic fields exert force on stationary charges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CEE7AFBEDE9A4E8AAFFB8FBED0EBB936&lt;/guid&gt;&#10;                    &lt;answertext&gt;True&lt;/answertext&gt;&#10;                    &lt;valuetype&gt;-1&lt;/valuetype&gt;&#10;                &lt;/answer&gt;&#10;                &lt;answer&gt;&#10;                    &lt;guid&gt;AE34213F334345078E7623739375D05A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ShortAnswerSlide"/>
  <p:tag name="TPQUESTIONXML" val="﻿&lt;?xml version=&quot;1.0&quot; encoding=&quot;utf-8&quot;?&gt;&#10;&lt;questionlist&gt;&#10;    &lt;properties&gt;&#10;        &lt;guid&gt;1C89A4FFF0FA48AA825F6438A199CDA0&lt;/guid&gt;&#10;        &lt;description /&gt;&#10;        &lt;date&gt;3/1/2015 4:11:4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shortanswer&gt;&#10;            &lt;guid&gt;4D06C89329B04D6DACBB82676A8FCE1E&lt;/guid&gt;&#10;            &lt;repollguid&gt;8E04B737EFBE4FC296A41EFF84B9BC56&lt;/repollguid&gt;&#10;            &lt;sourceid&gt;F3BA366686D744C5AA8043F93E757950&lt;/sourceid&gt;&#10;            &lt;questiontext&gt;The SI unit for the magnitude of a magnetic field B is the ________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keywordvaluetype&gt;1&lt;/keywordvaluetype&gt;&#10;            &lt;keywords&gt;&#10;                &lt;keyword&gt;Tesla&lt;/keyword&gt;&#10;                &lt;keyword&gt;tesla&lt;/keyword&gt;&#10;            &lt;/keywords&gt;&#10;        &lt;/shortanswer&gt;&#10;    &lt;/questions&gt;&#10;&lt;/questionlist&gt;"/>
  <p:tag name="HASRESULTS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5D83685EDE7242EDB65C600F6691B5B6&lt;/guid&gt;&#10;        &lt;description /&gt;&#10;        &lt;date&gt;3/1/2015 10:53:56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F88903DA33744AAB4E2AC00992506F9&lt;/guid&gt;&#10;            &lt;repollguid&gt;94D52E2D052645B2901467B456AB4522&lt;/repollguid&gt;&#10;            &lt;sourceid&gt;A87BD66DEF42414882B58D397B4EDFE2&lt;/sourceid&gt;&#10;            &lt;questiontext&gt;For the magnetic field depicted to the right, the magnetic field points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1C4F2B3ADCF54234BFD6E1A3F6DE8E0D&lt;/guid&gt;&#10;                    &lt;answertext&gt;to the left&lt;/answertext&gt;&#10;                    &lt;valuetype&gt;-1&lt;/valuetype&gt;&#10;                &lt;/answer&gt;&#10;                &lt;answer&gt;&#10;                    &lt;guid&gt;98B4A44C472A411E921C36DD37989362&lt;/guid&gt;&#10;                    &lt;answertext&gt;to the right&lt;/answertext&gt;&#10;                    &lt;valuetype&gt;-1&lt;/valuetype&gt;&#10;                &lt;/answer&gt;&#10;                &lt;answer&gt;&#10;                    &lt;guid&gt;D5CCE09DA5CE4626AE84A2F45D611EF0&lt;/guid&gt;&#10;                    &lt;answertext&gt;towards the top of the screen&lt;/answertext&gt;&#10;                    &lt;valuetype&gt;-1&lt;/valuetype&gt;&#10;                &lt;/answer&gt;&#10;                &lt;answer&gt;&#10;                    &lt;guid&gt;E920199694AA4DACA9259AAAD5B6445A&lt;/guid&gt;&#10;                    &lt;answertext&gt;towards the bottom of the screen&lt;/answertext&gt;&#10;                    &lt;valuetype&gt;-1&lt;/valuetype&gt;&#10;                &lt;/answer&gt;&#10;                &lt;answer&gt;&#10;                    &lt;guid&gt;86CA2715B53C445EBC940394AD262D68&lt;/guid&gt;&#10;                    &lt;answertext&gt;into the screen&lt;/answertext&gt;&#10;                    &lt;valuetype&gt;1&lt;/valuetype&gt;&#10;                &lt;/answer&gt;&#10;                &lt;answer&gt;&#10;                    &lt;guid&gt;6B030F4D9CEC4B29A6168058A273BBB8&lt;/guid&gt;&#10;                    &lt;answertext&gt;out of the screen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1F279895E27B42F2A48E23DBFCA23A0E&lt;/guid&gt;&#10;        &lt;description /&gt;&#10;        &lt;date&gt;3/1/2015 10:36:27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BFCCB67DE6D4B9DAD50C807E81E6AB6&lt;/guid&gt;&#10;            &lt;repollguid&gt;E8881AF6F1354049ADE5DA226A24AFE7&lt;/repollguid&gt;&#10;            &lt;sourceid&gt;91D19E22364C44DE92B838B956CBECF5&lt;/sourceid&gt;&#10;            &lt;questiontext&gt;If you take a magnet and cut it in three sections between the north and south pole, then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8D25C06F35554DA38DAB7B6F7CD4EDC1&lt;/guid&gt;&#10;                    &lt;answertext&gt;you have three magnets with N/S poles.&lt;/answertext&gt;&#10;                    &lt;valuetype&gt;1&lt;/valuetype&gt;&#10;                &lt;/answer&gt;&#10;                &lt;answer&gt;&#10;                    &lt;guid&gt;1BF305D112F948738E0726EF54FFE82C&lt;/guid&gt;&#10;                    &lt;answertext&gt;you have two magnets with N/S poles and one that is no longer a magnet.&lt;/answertext&gt;&#10;                    &lt;valuetype&gt;-1&lt;/valuetype&gt;&#10;                &lt;/answer&gt;&#10;                &lt;answer&gt;&#10;                    &lt;guid&gt;7721735DFDA642A79009B8C905E1FD56&lt;/guid&gt;&#10;                    &lt;answertext&gt;one magnet has a N pole only, another has a S pole only, and the middle is no longer a magnet.&lt;/answertext&gt;&#10;                    &lt;valuetype&gt;-1&lt;/valuetype&gt;&#10;                &lt;/answer&gt;&#10;                &lt;answer&gt;&#10;                    &lt;guid&gt;FE132C72A8B740A6AF03B269039EC701&lt;/guid&gt;&#10;                    &lt;answertext&gt;none of the above occur.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D96578FBEE244FE192624A947C7E4A71&lt;/guid&gt;&#10;        &lt;description /&gt;&#10;        &lt;date&gt;3/1/2015 11:13:00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0FE9F3EB1694208A031BF99E300A931&lt;/guid&gt;&#10;            &lt;repollguid&gt;37935EEC8F1343AC87A58F9A2A9CC173&lt;/repollguid&gt;&#10;            &lt;sourceid&gt;0FC001B71C5E408680C0B32B00B1EC48&lt;/sourceid&gt;&#10;            &lt;questiontext&gt;The force the magnetic field exerts on the positively charged particle points in the direction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600A1B45E9C4E77B8A6B25603C3A394&lt;/guid&gt;&#10;                    &lt;answertext&gt;to the left&lt;/answertext&gt;&#10;                    &lt;valuetype&gt;-1&lt;/valuetype&gt;&#10;                &lt;/answer&gt;&#10;                &lt;answer&gt;&#10;                    &lt;guid&gt;45AE10DD60B743749CF59A6DF0A21CCC&lt;/guid&gt;&#10;                    &lt;answertext&gt;to the right&lt;/answertext&gt;&#10;                    &lt;valuetype&gt;-1&lt;/valuetype&gt;&#10;                &lt;/answer&gt;&#10;                &lt;answer&gt;&#10;                    &lt;guid&gt;42A400DB7C93424A96A1B264AFB46882&lt;/guid&gt;&#10;                    &lt;answertext&gt;towards the top of the screen&lt;/answertext&gt;&#10;                    &lt;valuetype&gt;-1&lt;/valuetype&gt;&#10;                &lt;/answer&gt;&#10;                &lt;answer&gt;&#10;                    &lt;guid&gt;09FB5BE1279643E281DBC578362BD1E9&lt;/guid&gt;&#10;                    &lt;answertext&gt;towards the bottom of the screen&lt;/answertext&gt;&#10;                    &lt;valuetype&gt;-1&lt;/valuetype&gt;&#10;                &lt;/answer&gt;&#10;                &lt;answer&gt;&#10;                    &lt;guid&gt;60390D72EA5E429C8BF8B56F5E1B744E&lt;/guid&gt;&#10;                    &lt;answertext&gt;into the screen&lt;/answertext&gt;&#10;                    &lt;valuetype&gt;-1&lt;/valuetype&gt;&#10;                &lt;/answer&gt;&#10;                &lt;answer&gt;&#10;                    &lt;guid&gt;1282E84850FA4BCCB691203673FDE9E8&lt;/guid&gt;&#10;                    &lt;answertext&gt;out of the screen&lt;/answertext&gt;&#10;                    &lt;valuetype&gt;-1&lt;/valuetype&gt;&#10;                &lt;/answer&gt;&#10;                &lt;answer&gt;&#10;                    &lt;guid&gt;4B34EFAE93FB4726AA7FD08EFA225307&lt;/guid&gt;&#10;                    &lt;answertext&gt;none of the abov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530D575F69294CD98E78314F42919C57&lt;/guid&gt;&#10;        &lt;description /&gt;&#10;        &lt;date&gt;3/1/2015 11:16:1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8ACEE8F729C483489FEF3B045393B44&lt;/guid&gt;&#10;            &lt;repollguid&gt;FCF27DD7B24E4854A55249CAFE7598D9&lt;/repollguid&gt;&#10;            &lt;sourceid&gt;AF7F0457C8304FC1B34585E6A7101A3A&lt;/sourceid&gt;&#10;            &lt;questiontext&gt;The force exerted on a moving charged particle by a magnetic field is perpendicular to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FD97BC1975114193A06F4E59E288ECA5&lt;/guid&gt;&#10;                    &lt;answertext&gt;the direction of motion.&lt;/answertext&gt;&#10;                    &lt;valuetype&gt;-1&lt;/valuetype&gt;&#10;                &lt;/answer&gt;&#10;                &lt;answer&gt;&#10;                    &lt;guid&gt;7B43ED4A873C44839059020033B94C94&lt;/guid&gt;&#10;                    &lt;answertext&gt;the magnetic field.&lt;/answertext&gt;&#10;                    &lt;valuetype&gt;-1&lt;/valuetype&gt;&#10;                &lt;/answer&gt;&#10;                &lt;answer&gt;&#10;                    &lt;guid&gt;DFE29AFDA4674D5EAD908656FB43A8E2&lt;/guid&gt;&#10;                    &lt;answertext&gt;both the direction of motion and the magnetic field.&lt;/answertext&gt;&#10;                    &lt;valuetype&gt;1&lt;/valuetype&gt;&#10;                &lt;/answer&gt;&#10;                &lt;answer&gt;&#10;                    &lt;guid&gt;C0EC2A78B73245368510D33A60914EDD&lt;/guid&gt;&#10;                    &lt;answertext&gt;neither the field nor the direction of motion.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351FCD3508834F43B2A87E8C3096F7D0&lt;/guid&gt;&#10;        &lt;description /&gt;&#10;        &lt;date&gt;3/1/2015 11:25:17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55FFE9BDD234746A10387E83B4FD0D1&lt;/guid&gt;&#10;            &lt;repollguid&gt;424DBBCA4E1E4A45B196BDC245EAE6E9&lt;/repollguid&gt;&#10;            &lt;sourceid&gt;66D25A4BD1B44683BF1214B17023ADFE&lt;/sourceid&gt;&#10;            &lt;questiontext&gt;In what direction does the resulting force point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28446EB12C76478E92760BC5225379E2&lt;/guid&gt;&#10;                    &lt;answertext&gt;to the left&lt;/answertext&gt;&#10;                    &lt;valuetype&gt;-1&lt;/valuetype&gt;&#10;                &lt;/answer&gt;&#10;                &lt;answer&gt;&#10;                    &lt;guid&gt;3B72FEEDA7AE4E1389CF15E63C37739F&lt;/guid&gt;&#10;                    &lt;answertext&gt;to the right&lt;/answertext&gt;&#10;                    &lt;valuetype&gt;-1&lt;/valuetype&gt;&#10;                &lt;/answer&gt;&#10;                &lt;answer&gt;&#10;                    &lt;guid&gt;93A576AF56CB498EA17B99FA16A6DCE4&lt;/guid&gt;&#10;                    &lt;answertext&gt;towards the top of the screen&lt;/answertext&gt;&#10;                    &lt;valuetype&gt;-1&lt;/valuetype&gt;&#10;                &lt;/answer&gt;&#10;                &lt;answer&gt;&#10;                    &lt;guid&gt;49A504DCEE1644B5A0DEE56C88267ACF&lt;/guid&gt;&#10;                    &lt;answertext&gt;towards the bottom of the screen&lt;/answertext&gt;&#10;                    &lt;valuetype&gt;1&lt;/valuetype&gt;&#10;                &lt;/answer&gt;&#10;                &lt;answer&gt;&#10;                    &lt;guid&gt;281BA9D9DE884E72B90E8093EFAFCD9A&lt;/guid&gt;&#10;                    &lt;answertext&gt;into the screen&lt;/answertext&gt;&#10;                    &lt;valuetype&gt;-1&lt;/valuetype&gt;&#10;                &lt;/answer&gt;&#10;                &lt;answer&gt;&#10;                    &lt;guid&gt;A447F9B9A9AF473D95103BD726470226&lt;/guid&gt;&#10;                    &lt;answertext&gt;out of the screen&lt;/answertext&gt;&#10;                    &lt;valuetype&gt;-1&lt;/valuetype&gt;&#10;                &lt;/answer&gt;&#10;                &lt;answer&gt;&#10;                    &lt;guid&gt;8FD32FD517A040FFA1099FEC34EEE602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351FCD3508834F43B2A87E8C3096F7D0&lt;/guid&gt;&#10;        &lt;description /&gt;&#10;        &lt;date&gt;3/1/2015 11:25:17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9E61A8480C54CD892763EB10F8AC99F&lt;/guid&gt;&#10;            &lt;repollguid&gt;424DBBCA4E1E4A45B196BDC245EAE6E9&lt;/repollguid&gt;&#10;            &lt;sourceid&gt;66D25A4BD1B44683BF1214B17023ADFE&lt;/sourceid&gt;&#10;            &lt;questiontext&gt;In what direction does the resulting force point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28446EB12C76478E92760BC5225379E2&lt;/guid&gt;&#10;                    &lt;answertext&gt;to the left&lt;/answertext&gt;&#10;                    &lt;valuetype&gt;-1&lt;/valuetype&gt;&#10;                &lt;/answer&gt;&#10;                &lt;answer&gt;&#10;                    &lt;guid&gt;3B72FEEDA7AE4E1389CF15E63C37739F&lt;/guid&gt;&#10;                    &lt;answertext&gt;to the right&lt;/answertext&gt;&#10;                    &lt;valuetype&gt;-1&lt;/valuetype&gt;&#10;                &lt;/answer&gt;&#10;                &lt;answer&gt;&#10;                    &lt;guid&gt;93A576AF56CB498EA17B99FA16A6DCE4&lt;/guid&gt;&#10;                    &lt;answertext&gt;towards the top of the screen&lt;/answertext&gt;&#10;                    &lt;valuetype&gt;1&lt;/valuetype&gt;&#10;                &lt;/answer&gt;&#10;                &lt;answer&gt;&#10;                    &lt;guid&gt;49A504DCEE1644B5A0DEE56C88267ACF&lt;/guid&gt;&#10;                    &lt;answertext&gt;towards the bottom of the screen&lt;/answertext&gt;&#10;                    &lt;valuetype&gt;-1&lt;/valuetype&gt;&#10;                &lt;/answer&gt;&#10;                &lt;answer&gt;&#10;                    &lt;guid&gt;281BA9D9DE884E72B90E8093EFAFCD9A&lt;/guid&gt;&#10;                    &lt;answertext&gt;into the screen&lt;/answertext&gt;&#10;                    &lt;valuetype&gt;-1&lt;/valuetype&gt;&#10;                &lt;/answer&gt;&#10;                &lt;answer&gt;&#10;                    &lt;guid&gt;A447F9B9A9AF473D95103BD726470226&lt;/guid&gt;&#10;                    &lt;answertext&gt;out of the screen&lt;/answertext&gt;&#10;                    &lt;valuetype&gt;-1&lt;/valuetype&gt;&#10;                &lt;/answer&gt;&#10;                &lt;answer&gt;&#10;                    &lt;guid&gt;8FD32FD517A040FFA1099FEC34EEE602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351FCD3508834F43B2A87E8C3096F7D0&lt;/guid&gt;&#10;        &lt;description /&gt;&#10;        &lt;date&gt;3/1/2015 11:25:17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52368BD3D424B0C9FA1A16AB64EBC02&lt;/guid&gt;&#10;            &lt;repollguid&gt;424DBBCA4E1E4A45B196BDC245EAE6E9&lt;/repollguid&gt;&#10;            &lt;sourceid&gt;66D25A4BD1B44683BF1214B17023ADFE&lt;/sourceid&gt;&#10;            &lt;questiontext&gt;In what direction does the magnetic field point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28446EB12C76478E92760BC5225379E2&lt;/guid&gt;&#10;                    &lt;answertext&gt;to the left&lt;/answertext&gt;&#10;                    &lt;valuetype&gt;-1&lt;/valuetype&gt;&#10;                &lt;/answer&gt;&#10;                &lt;answer&gt;&#10;                    &lt;guid&gt;3B72FEEDA7AE4E1389CF15E63C37739F&lt;/guid&gt;&#10;                    &lt;answertext&gt;to the right&lt;/answertext&gt;&#10;                    &lt;valuetype&gt;-1&lt;/valuetype&gt;&#10;                &lt;/answer&gt;&#10;                &lt;answer&gt;&#10;                    &lt;guid&gt;93A576AF56CB498EA17B99FA16A6DCE4&lt;/guid&gt;&#10;                    &lt;answertext&gt;towards the top of the screen&lt;/answertext&gt;&#10;                    &lt;valuetype&gt;-1&lt;/valuetype&gt;&#10;                &lt;/answer&gt;&#10;                &lt;answer&gt;&#10;                    &lt;guid&gt;49A504DCEE1644B5A0DEE56C88267ACF&lt;/guid&gt;&#10;                    &lt;answertext&gt;towards the bottom of the screen&lt;/answertext&gt;&#10;                    &lt;valuetype&gt;-1&lt;/valuetype&gt;&#10;                &lt;/answer&gt;&#10;                &lt;answer&gt;&#10;                    &lt;guid&gt;281BA9D9DE884E72B90E8093EFAFCD9A&lt;/guid&gt;&#10;                    &lt;answertext&gt;into the screen&lt;/answertext&gt;&#10;                    &lt;valuetype&gt;-1&lt;/valuetype&gt;&#10;                &lt;/answer&gt;&#10;                &lt;answer&gt;&#10;                    &lt;guid&gt;A447F9B9A9AF473D95103BD726470226&lt;/guid&gt;&#10;                    &lt;answertext&gt;out of the screen&lt;/answertext&gt;&#10;                    &lt;valuetype&gt;1&lt;/valuetype&gt;&#10;                &lt;/answer&gt;&#10;                &lt;answer&gt;&#10;                    &lt;guid&gt;8FD32FD517A040FFA1099FEC34EEE602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3190EE3521BA41D2A048EA71826176EA&lt;/guid&gt;&#10;        &lt;description /&gt;&#10;        &lt;date&gt;3/1/2015 2:40:2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6EABB6E4F11459EA56860C79072FD9D&lt;/guid&gt;&#10;            &lt;repollguid&gt;2577DCF006134A86A188C03BBDE35546&lt;/repollguid&gt;&#10;            &lt;sourceid&gt;4A7FBAEB5CB344429B53148F4B0CAB6F&lt;/sourceid&gt;&#10;            &lt;questiontext&gt;The scenario to the right is possible…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E0D9FAE5A4B2481A980D6759EF37A290&lt;/guid&gt;&#10;                    &lt;answertext&gt;True&lt;/answertext&gt;&#10;                    &lt;valuetype&gt;-1&lt;/valuetype&gt;&#10;                &lt;/answer&gt;&#10;                &lt;answer&gt;&#10;                    &lt;guid&gt;50DF0050EB45441DAC9CF034DB5DA722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A724C72273B1446B863EB5123B8D8E09&lt;/guid&gt;&#10;        &lt;description /&gt;&#10;        &lt;date&gt;3/1/2015 4:18:5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98E74ECD4639476D9B604DF42863C5B3&lt;/guid&gt;&#10;            &lt;repollguid&gt;46B39851BC8F44E4B6282A55EC538F6E&lt;/repollguid&gt;&#10;            &lt;sourceid&gt;1EBC009611CC489D88463CC3BBAE73D6&lt;/sourceid&gt;&#10;            &lt;questiontext&gt;A particle of mass 5.00 x 10-3 kg and a charge of 3.5 x 10-8 C has a velocity with magnitude 2.00 x 105 m/s in the +y direction. It is moving in a uniform magnetic field of magnitude 0.8 T and is in the –x direction.  Calculate the magnitude of the force exerted on the particle by the magnetic field (in N)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0.0056&lt;/acceptablevalue&gt;&#10;            &lt;minvalue&gt;0.0055&lt;/minvalue&gt;&#10;            &lt;maxvalue&gt;0.0057&lt;/maxvalue&gt;&#10;            &lt;numericvaluetype&gt;1&lt;/numericvaluetype&gt;&#10;        &lt;/numeric&gt;&#10;    &lt;/questions&gt;&#10;&lt;/questionlist&gt;"/>
  <p:tag name="HASRESULTS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HASRESULTS" val="False"/>
  <p:tag name="TYPE" val="MultiChoiceSlide"/>
  <p:tag name="TPQUESTIONXML" val="﻿&lt;?xml version=&quot;1.0&quot; encoding=&quot;utf-8&quot;?&gt;&#10;&lt;questionlist&gt;&#10;    &lt;properties&gt;&#10;        &lt;guid&gt;CFEB3BFA7DEF47EDB5507352B7899EDF&lt;/guid&gt;&#10;        &lt;description /&gt;&#10;        &lt;date&gt;3/1/2015 4:26:2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AF286FAE8E4469B871FB46230523A80&lt;/guid&gt;&#10;            &lt;repollguid&gt;7E0B8C9060B943369E62C6A1CFEC2DC2&lt;/repollguid&gt;&#10;            &lt;sourceid&gt;4F96AE16D88D431F81312DE6102A505C&lt;/sourceid&gt;&#10;            &lt;questiontext&gt;A particle of mass 5.00 x 10-3 kg and a charge of 3.5 x 10-8 C has a velocity with magnitude 2.00 x 105 m/s in the +y direction. It is moving in a uniform magnetic field of magnitude 0.8 T and is in the –x direction.  What is the direction of the magnetic force on the charged particle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0B6FA97AC444625B6A1591BEA03A8F1&lt;/guid&gt;&#10;                    &lt;answertext&gt;+x&lt;/answertext&gt;&#10;                    &lt;valuetype&gt;-1&lt;/valuetype&gt;&#10;                &lt;/answer&gt;&#10;                &lt;answer&gt;&#10;                    &lt;guid&gt;D97A73A7A26C4354AE8B741D784A0E65&lt;/guid&gt;&#10;                    &lt;answertext&gt;-x&lt;/answertext&gt;&#10;                    &lt;valuetype&gt;-1&lt;/valuetype&gt;&#10;                &lt;/answer&gt;&#10;                &lt;answer&gt;&#10;                    &lt;guid&gt;F75B4F44867C41E0B9BE00587632459B&lt;/guid&gt;&#10;                    &lt;answertext&gt;+y&lt;/answertext&gt;&#10;                    &lt;valuetype&gt;-1&lt;/valuetype&gt;&#10;                &lt;/answer&gt;&#10;                &lt;answer&gt;&#10;                    &lt;guid&gt;9AB504135DA9419298345B04BAE68EDE&lt;/guid&gt;&#10;                    &lt;answertext&gt;-y&lt;/answertext&gt;&#10;                    &lt;valuetype&gt;-1&lt;/valuetype&gt;&#10;                &lt;/answer&gt;&#10;                &lt;answer&gt;&#10;                    &lt;guid&gt;7A8140EBAA5D4FEFA7DC22F8F053A6B5&lt;/guid&gt;&#10;                    &lt;answertext&gt;+z&lt;/answertext&gt;&#10;                    &lt;valuetype&gt;1&lt;/valuetype&gt;&#10;                &lt;/answer&gt;&#10;                &lt;answer&gt;&#10;                    &lt;guid&gt;AB35DC541E62403EAD7A41010885513F&lt;/guid&gt;&#10;                    &lt;answertext&gt;-z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06BEA65D0FAD47A29A92D5C9EC64A8DC&lt;/guid&gt;&#10;        &lt;description /&gt;&#10;        &lt;date&gt;3/1/2015 10:42:26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1CA2255068F41A5B4DBA0490C9473F3&lt;/guid&gt;&#10;            &lt;repollguid&gt;F085F72D55A64B5894D36394A41BBA1D&lt;/repollguid&gt;&#10;            &lt;sourceid&gt;7C21C6014D0A453BAC8C61273B98C038&lt;/sourceid&gt;&#10;            &lt;questiontext&gt;Magnetic effects can be produced by an electric current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BEA76E95748246FD9095A8BBB61F2C35&lt;/guid&gt;&#10;                    &lt;answertext&gt;True&lt;/answertext&gt;&#10;                    &lt;valuetype&gt;1&lt;/valuetype&gt;&#10;                &lt;/answer&gt;&#10;                &lt;answer&gt;&#10;                    &lt;guid&gt;8FC1651B35B7484B91996A6A38EB4DA0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1E4B196D169A4879BBE33735A043F971&lt;/guid&gt;&#10;        &lt;description /&gt;&#10;        &lt;date&gt;3/1/2015 10:45:0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41DF25FFF654F41973186A9F9228265&lt;/guid&gt;&#10;            &lt;repollguid&gt;C24FD89918D3452AA951577FDF3BC081&lt;/repollguid&gt;&#10;            &lt;sourceid&gt;48C3A12069AB4C6AB87D794D7D88675D&lt;/sourceid&gt;&#10;            &lt;questiontext&gt;Magnetic fields exert force on moving charges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CEE7AFBEDE9A4E8AAFFB8FBED0EBB936&lt;/guid&gt;&#10;                    &lt;answertext&gt;True&lt;/answertext&gt;&#10;                    &lt;valuetype&gt;1&lt;/valuetype&gt;&#10;                &lt;/answer&gt;&#10;                &lt;answer&gt;&#10;                    &lt;guid&gt;AE34213F334345078E7623739375D05A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530</Words>
  <Application>Microsoft Office PowerPoint</Application>
  <PresentationFormat>On-screen Show (4:3)</PresentationFormat>
  <Paragraphs>86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Microsoft Graph Chart</vt:lpstr>
      <vt:lpstr>If you take a magnet and cut it in three sections between the north and south pole, then</vt:lpstr>
      <vt:lpstr>Magnetic effects can be produced by an electric current.</vt:lpstr>
      <vt:lpstr>Magnetic fields exert force on moving charges.</vt:lpstr>
      <vt:lpstr>Magnetic fields exert force on stationary charges.</vt:lpstr>
      <vt:lpstr>The SI unit for the magnitude of a magnetic field B is the ________</vt:lpstr>
      <vt:lpstr>For the magnetic field depicted to the right, the magnetic field points</vt:lpstr>
      <vt:lpstr>The force the magnetic field exerts on the positively charged particle points in the direction:</vt:lpstr>
      <vt:lpstr>The force exerted on a moving charged particle by a magnetic field is perpendicular to</vt:lpstr>
      <vt:lpstr>In what direction does the resulting force point?</vt:lpstr>
      <vt:lpstr>In what direction does the resulting force point?</vt:lpstr>
      <vt:lpstr>In what direction does the magnetic field point?</vt:lpstr>
      <vt:lpstr>The scenario to the right is possible…</vt:lpstr>
      <vt:lpstr>A particle of mass 5.00 x 10-3 kg and a charge of 3.5 x 10-8 C has a velocity with magnitude 2.00 x 105 m/s in the +y direction. It is moving in a uniform magnetic field of magnitude 0.8 T and is in the –x direction.  Calculate the magnitude of the force exerted on the particle by the magnetic field (in N).</vt:lpstr>
      <vt:lpstr>A particle of mass 5.00 x 10-3 kg and a charge of 3.5 x 10-8 C has a velocity with magnitude 2.00 x 105 m/s in the +y direction. It is moving in a uniform magnetic field of magnitude 0.8 T and is in the –x direction.  What is the direction of the magnetic force on the charged particle?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22</cp:revision>
  <dcterms:created xsi:type="dcterms:W3CDTF">2015-03-01T16:33:50Z</dcterms:created>
  <dcterms:modified xsi:type="dcterms:W3CDTF">2015-03-01T22:31:56Z</dcterms:modified>
</cp:coreProperties>
</file>