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3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6277B872-F74F-481B-AB15-52AB5597C17D}">
          <p14:sldIdLst>
            <p14:sldId id="256"/>
            <p14:sldId id="277"/>
            <p14:sldId id="257"/>
            <p14:sldId id="258"/>
            <p14:sldId id="259"/>
            <p14:sldId id="260"/>
            <p14:sldId id="262"/>
            <p14:sldId id="261"/>
            <p14:sldId id="263"/>
            <p14:sldId id="265"/>
            <p14:sldId id="264"/>
            <p14:sldId id="266"/>
            <p14:sldId id="278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Untitled Section" id="{CECA7850-907E-4E43-8763-2A921027524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4CCC1C-FD3C-4835-BEBC-0A192A121637}" type="datetimeFigureOut">
              <a:rPr lang="en-US" smtClean="0"/>
              <a:pPr/>
              <a:t>11/16/15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20BB1-BDF7-4A7D-8BC5-9129BD4C14C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Enrollment-Recruiting Advisory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0992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2:</a:t>
            </a:r>
            <a:br>
              <a:rPr lang="en-US" sz="3200" b="1" dirty="0" smtClean="0"/>
            </a:br>
            <a:r>
              <a:rPr lang="en-US" sz="3200" b="1" dirty="0" smtClean="0"/>
              <a:t>Separate the Office of Admissions and Recruitment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1508"/>
            <a:ext cx="8229600" cy="393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10. Purchase ACT contact information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Composite score of 19-24 and send mail outs to 	prospective students and their parents</a:t>
            </a:r>
          </a:p>
          <a:p>
            <a:pPr marL="0" indent="0">
              <a:buNone/>
            </a:pPr>
            <a:r>
              <a:rPr lang="en-US" dirty="0" smtClean="0"/>
              <a:t>	Purchase contact information from ACT for 	students who have scored 25 and above. </a:t>
            </a:r>
          </a:p>
          <a:p>
            <a:pPr marL="0" indent="0">
              <a:buNone/>
            </a:pPr>
            <a:r>
              <a:rPr lang="en-US" dirty="0" smtClean="0"/>
              <a:t>11. Give out athletic tickets/t-shirts by drawing names or     numbers when recruiters are speaking to groups of      students.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9232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343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2:</a:t>
            </a:r>
            <a:br>
              <a:rPr lang="en-US" sz="3200" b="1" dirty="0" smtClean="0"/>
            </a:br>
            <a:r>
              <a:rPr lang="en-US" sz="3200" b="1" dirty="0" smtClean="0"/>
              <a:t>Separate the Office of Admissions and Recruitment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72862"/>
            <a:ext cx="8229600" cy="34533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8. Create a campus-wide database of prospective students.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Accessible to faculty and staff with ability to add            	to the database. </a:t>
            </a:r>
          </a:p>
          <a:p>
            <a:pPr marL="0" indent="0">
              <a:buNone/>
            </a:pPr>
            <a:r>
              <a:rPr lang="en-US" dirty="0" smtClean="0"/>
              <a:t>	Could be fed by an online questionnaire for 	prospective students.</a:t>
            </a:r>
          </a:p>
          <a:p>
            <a:pPr marL="0" indent="0">
              <a:buNone/>
            </a:pPr>
            <a:r>
              <a:rPr lang="en-US" dirty="0" smtClean="0"/>
              <a:t>9. Emphasize that recruiters and other university personnel should wear Southeastern apparel when recruiting.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65537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the Office of Admissions and Recruitment would allow recruiters and admissions staff to focus on the specific requirements of their unique responsibilities. </a:t>
            </a:r>
          </a:p>
          <a:p>
            <a:r>
              <a:rPr lang="en-US" dirty="0" smtClean="0"/>
              <a:t>Moreover, focusing recruitment efforts will permit resources to be used more 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4742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81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Overview of Admission Process_4172012 total tim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8744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 3:</a:t>
            </a:r>
            <a:br>
              <a:rPr lang="en-US" sz="3200" b="1" dirty="0" smtClean="0"/>
            </a:br>
            <a:r>
              <a:rPr lang="en-US" sz="3200" b="1" dirty="0" smtClean="0"/>
              <a:t>Shift institutional culture to students first.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Devote extra attention to front line offices such as   financial aid, resident life, and business offices since   they serve students when initially considering SE.</a:t>
            </a:r>
          </a:p>
          <a:p>
            <a:pPr marL="0" indent="0">
              <a:buNone/>
            </a:pPr>
            <a:r>
              <a:rPr lang="en-US" dirty="0" smtClean="0"/>
              <a:t>2. Implement a “Secret Shopper” type of system to get a feeling for how students first experience SE. Use     findings in future decision-making processes.</a:t>
            </a:r>
          </a:p>
          <a:p>
            <a:pPr marL="0" indent="0">
              <a:buNone/>
            </a:pPr>
            <a:r>
              <a:rPr lang="en-US" dirty="0" smtClean="0"/>
              <a:t>3. Send students a “welcome packet” once they have    been admitted.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02740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Improving customer service will allow the university to attract and retain students. </a:t>
            </a:r>
          </a:p>
          <a:p>
            <a:pPr marL="0" indent="0">
              <a:buNone/>
            </a:pPr>
            <a:r>
              <a:rPr lang="en-US" dirty="0" smtClean="0"/>
              <a:t>The best recruiting tool is a positive experience that is shared with friends and family.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2779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4: </a:t>
            </a:r>
            <a:br>
              <a:rPr lang="en-US" sz="3200" b="1" dirty="0" smtClean="0"/>
            </a:br>
            <a:r>
              <a:rPr lang="en-US" sz="3200" b="1" dirty="0" smtClean="0"/>
              <a:t>Maximize the impact of current tuition and fee structure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Make tuition and fee information readily accessible    and easy to understand.</a:t>
            </a:r>
          </a:p>
          <a:p>
            <a:pPr marL="0" indent="0">
              <a:buNone/>
            </a:pPr>
            <a:r>
              <a:rPr lang="en-US" dirty="0" smtClean="0"/>
              <a:t>2. Maintain existing non-resident fee waiver structure.</a:t>
            </a:r>
          </a:p>
          <a:p>
            <a:pPr marL="0" indent="0">
              <a:buNone/>
            </a:pPr>
            <a:r>
              <a:rPr lang="en-US" dirty="0" smtClean="0"/>
              <a:t>3. Based on the market analysis report (Maguire, 2015), consider marketing our cost of attendance to parents of students living in North Texas in relation to in-state Texas institutions.  </a:t>
            </a:r>
          </a:p>
          <a:p>
            <a:pPr marL="0" indent="0">
              <a:buNone/>
            </a:pPr>
            <a:r>
              <a:rPr lang="en-US" dirty="0" smtClean="0"/>
              <a:t>4. Consider tuition incentives for veterans.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7500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upon market analysis report (Maguire, 2015) we are at a competitive advantage with Texas institutions and comparable with Oklahoma peer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2086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Recommendation 5: </a:t>
            </a:r>
            <a:br>
              <a:rPr lang="en-US" sz="3600" b="1" dirty="0" smtClean="0"/>
            </a:br>
            <a:r>
              <a:rPr lang="en-US" sz="3600" b="1" dirty="0" smtClean="0"/>
              <a:t>Focus recruitment initiatives to growth areas and instructional delivery methods.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8768"/>
            <a:ext cx="8229600" cy="4155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Continue to focus recruitment efforts in North Texas.</a:t>
            </a:r>
          </a:p>
          <a:p>
            <a:pPr marL="0" indent="0">
              <a:buNone/>
            </a:pPr>
            <a:r>
              <a:rPr lang="en-US" dirty="0" smtClean="0"/>
              <a:t>2. Consider future student markets in heavily populated    areas.</a:t>
            </a:r>
          </a:p>
          <a:p>
            <a:pPr marL="0" indent="0">
              <a:buNone/>
            </a:pPr>
            <a:r>
              <a:rPr lang="en-US" dirty="0" smtClean="0"/>
              <a:t>3. Explore expanding programs at outreach locations. </a:t>
            </a:r>
          </a:p>
          <a:p>
            <a:pPr marL="0" indent="0">
              <a:buNone/>
            </a:pPr>
            <a:r>
              <a:rPr lang="en-US" dirty="0" smtClean="0"/>
              <a:t>4. Create the infrastructure to market programs that are    experiencing exponential growth i.e. online programs. </a:t>
            </a:r>
          </a:p>
          <a:p>
            <a:pPr marL="0" indent="0">
              <a:buNone/>
            </a:pPr>
            <a:r>
              <a:rPr lang="en-US" dirty="0" smtClean="0"/>
              <a:t>5. Explore offering more courses in 8 week blocks,    hybrids, minimesters, and evening formats.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6408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6924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Tristan Eggener, Chair</a:t>
            </a:r>
          </a:p>
          <a:p>
            <a:r>
              <a:rPr lang="en-US" dirty="0" smtClean="0"/>
              <a:t>Kitty Campbell</a:t>
            </a:r>
          </a:p>
          <a:p>
            <a:r>
              <a:rPr lang="en-US" dirty="0" smtClean="0"/>
              <a:t>Darin Grover</a:t>
            </a:r>
          </a:p>
          <a:p>
            <a:r>
              <a:rPr lang="en-US" dirty="0" smtClean="0"/>
              <a:t>Wayne Jones</a:t>
            </a:r>
          </a:p>
          <a:p>
            <a:r>
              <a:rPr lang="en-US" dirty="0" smtClean="0"/>
              <a:t>Bruce King</a:t>
            </a:r>
          </a:p>
          <a:p>
            <a:r>
              <a:rPr lang="en-US" dirty="0" smtClean="0"/>
              <a:t>Matt Morris</a:t>
            </a:r>
          </a:p>
          <a:p>
            <a:r>
              <a:rPr lang="en-US" dirty="0" smtClean="0"/>
              <a:t>Ross Sandmann</a:t>
            </a:r>
          </a:p>
          <a:p>
            <a:r>
              <a:rPr lang="en-US" dirty="0" smtClean="0"/>
              <a:t>Claire Stubblefield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9336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Southeastern Oklahoma State University’s close proximity to North Texas and the growing Dallas/Fort Worth Metroplex makes recruitment in these areas a priority.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78318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 6:</a:t>
            </a:r>
            <a:br>
              <a:rPr lang="en-US" sz="3200" b="1" dirty="0" smtClean="0"/>
            </a:br>
            <a:r>
              <a:rPr lang="en-US" sz="3200" b="1" dirty="0" smtClean="0"/>
              <a:t>Use a multi-channel campaign for recruiting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Create </a:t>
            </a:r>
            <a:r>
              <a:rPr lang="en-US" dirty="0"/>
              <a:t>a START HERE button on the SE homepage that includes direct links to the online application, residence life application, scholarships,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4837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Recommendation 6</a:t>
            </a:r>
            <a:br>
              <a:rPr lang="en-US" sz="3200" b="1" dirty="0"/>
            </a:br>
            <a:r>
              <a:rPr lang="en-US" sz="3200" b="1" dirty="0"/>
              <a:t>Use a multi-channel campaign for recruiting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2. Make it easy for prospective students, especially </a:t>
            </a:r>
            <a:r>
              <a:rPr lang="en-US" dirty="0" smtClean="0"/>
              <a:t>non-traditionals; </a:t>
            </a:r>
            <a:r>
              <a:rPr lang="en-US" dirty="0"/>
              <a:t>to find the information they are looking for on the website. Establish a landing page for adult learners </a:t>
            </a:r>
            <a:r>
              <a:rPr lang="en-US" dirty="0" smtClean="0"/>
              <a:t>that:</a:t>
            </a:r>
          </a:p>
          <a:p>
            <a:pPr marL="0" indent="0">
              <a:buNone/>
            </a:pPr>
            <a:r>
              <a:rPr lang="en-US" dirty="0" smtClean="0"/>
              <a:t>	Shows </a:t>
            </a:r>
            <a:r>
              <a:rPr lang="en-US" dirty="0"/>
              <a:t>them what programs of interest are </a:t>
            </a:r>
            <a:r>
              <a:rPr lang="en-US" dirty="0" smtClean="0"/>
              <a:t>available</a:t>
            </a:r>
          </a:p>
          <a:p>
            <a:pPr marL="0" indent="0">
              <a:buNone/>
            </a:pPr>
            <a:r>
              <a:rPr lang="en-US" dirty="0" smtClean="0"/>
              <a:t>	Walks </a:t>
            </a:r>
            <a:r>
              <a:rPr lang="en-US" dirty="0"/>
              <a:t>them through the application process in quick, </a:t>
            </a:r>
            <a:r>
              <a:rPr lang="en-US" dirty="0" smtClean="0"/>
              <a:t>	easy steps</a:t>
            </a:r>
          </a:p>
          <a:p>
            <a:pPr marL="0" indent="0">
              <a:buNone/>
            </a:pPr>
            <a:r>
              <a:rPr lang="en-US" dirty="0" smtClean="0"/>
              <a:t>	Includes </a:t>
            </a:r>
            <a:r>
              <a:rPr lang="en-US" dirty="0"/>
              <a:t>only the information they most need and </a:t>
            </a:r>
            <a:r>
              <a:rPr lang="en-US" dirty="0" smtClean="0"/>
              <a:t>	how </a:t>
            </a:r>
            <a:r>
              <a:rPr lang="en-US" dirty="0"/>
              <a:t>to request more </a:t>
            </a:r>
            <a:r>
              <a:rPr lang="en-US" dirty="0" smtClean="0"/>
              <a:t>information</a:t>
            </a:r>
          </a:p>
          <a:p>
            <a:pPr marL="0" indent="0">
              <a:buNone/>
            </a:pPr>
            <a:r>
              <a:rPr lang="en-US" dirty="0" smtClean="0"/>
              <a:t>	Informs </a:t>
            </a:r>
            <a:r>
              <a:rPr lang="en-US" dirty="0"/>
              <a:t>them of what financial aid is available and </a:t>
            </a:r>
            <a:r>
              <a:rPr lang="en-US" dirty="0" smtClean="0"/>
              <a:t>	how </a:t>
            </a:r>
            <a:r>
              <a:rPr lang="en-US" dirty="0"/>
              <a:t>to complete an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r>
              <a:rPr lang="en-US" dirty="0" smtClean="0"/>
              <a:t>	Includes </a:t>
            </a:r>
            <a:r>
              <a:rPr lang="en-US" dirty="0"/>
              <a:t>video testimonials from other adult learners </a:t>
            </a:r>
            <a:r>
              <a:rPr lang="en-US" dirty="0" smtClean="0"/>
              <a:t>	describing </a:t>
            </a:r>
            <a:r>
              <a:rPr lang="en-US" dirty="0"/>
              <a:t>what their experience has been like at 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2226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Recommendation 6</a:t>
            </a:r>
            <a:br>
              <a:rPr lang="en-US" sz="3200" b="1" dirty="0"/>
            </a:br>
            <a:r>
              <a:rPr lang="en-US" sz="3200" b="1" dirty="0"/>
              <a:t>Use a multi-channel campaign for recruiting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Allow </a:t>
            </a:r>
            <a:r>
              <a:rPr lang="en-US" dirty="0"/>
              <a:t>students to tour campus through an </a:t>
            </a:r>
            <a:r>
              <a:rPr lang="en-US" dirty="0" smtClean="0"/>
              <a:t>interactive    video </a:t>
            </a:r>
            <a:r>
              <a:rPr lang="en-US" dirty="0"/>
              <a:t>game.</a:t>
            </a:r>
          </a:p>
          <a:p>
            <a:pPr marL="0" indent="0">
              <a:buNone/>
            </a:pPr>
            <a:r>
              <a:rPr lang="en-US" dirty="0" smtClean="0"/>
              <a:t>4. Feature </a:t>
            </a:r>
            <a:r>
              <a:rPr lang="en-US" dirty="0"/>
              <a:t>student blogs on the website.</a:t>
            </a:r>
          </a:p>
          <a:p>
            <a:pPr marL="0" indent="0">
              <a:buNone/>
            </a:pPr>
            <a:r>
              <a:rPr lang="en-US" dirty="0" smtClean="0"/>
              <a:t>5. Offer </a:t>
            </a:r>
            <a:r>
              <a:rPr lang="en-US" dirty="0"/>
              <a:t>Podcasts featuring faculty members </a:t>
            </a:r>
            <a:r>
              <a:rPr lang="en-US" dirty="0" smtClean="0"/>
              <a:t>and    undergraduates </a:t>
            </a:r>
            <a:r>
              <a:rPr lang="en-US" dirty="0"/>
              <a:t>that show what the university has </a:t>
            </a:r>
            <a:r>
              <a:rPr lang="en-US" dirty="0" smtClean="0"/>
              <a:t>to    </a:t>
            </a:r>
            <a:r>
              <a:rPr lang="en-US" dirty="0"/>
              <a:t>offer.</a:t>
            </a:r>
          </a:p>
          <a:p>
            <a:pPr marL="0" indent="0">
              <a:buNone/>
            </a:pPr>
            <a:r>
              <a:rPr lang="en-US" dirty="0" smtClean="0"/>
              <a:t>6. Offer </a:t>
            </a:r>
            <a:r>
              <a:rPr lang="en-US" dirty="0"/>
              <a:t>live chat sessions for perspective students </a:t>
            </a:r>
            <a:r>
              <a:rPr lang="en-US" dirty="0" smtClean="0"/>
              <a:t>to     </a:t>
            </a:r>
            <a:r>
              <a:rPr lang="en-US" dirty="0"/>
              <a:t>learn more about the campus and admissions process.</a:t>
            </a:r>
          </a:p>
          <a:p>
            <a:pPr marL="0" indent="0">
              <a:buNone/>
            </a:pPr>
            <a:r>
              <a:rPr lang="en-US" dirty="0" smtClean="0"/>
              <a:t>7. Use </a:t>
            </a:r>
            <a:r>
              <a:rPr lang="en-US" dirty="0"/>
              <a:t>social media to post reminders, news, and </a:t>
            </a:r>
            <a:r>
              <a:rPr lang="en-US" dirty="0" smtClean="0"/>
              <a:t>     application </a:t>
            </a:r>
            <a:r>
              <a:rPr lang="en-US" dirty="0"/>
              <a:t>deadlines.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301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4617B"/>
                </a:solidFill>
              </a:rPr>
              <a:t>Recommendation </a:t>
            </a:r>
            <a:r>
              <a:rPr lang="en-US" sz="3200" b="1" dirty="0" smtClean="0">
                <a:solidFill>
                  <a:srgbClr val="04617B"/>
                </a:solidFill>
              </a:rPr>
              <a:t>6:</a:t>
            </a:r>
            <a:r>
              <a:rPr lang="en-US" sz="3200" b="1" dirty="0">
                <a:solidFill>
                  <a:srgbClr val="04617B"/>
                </a:solidFill>
              </a:rPr>
              <a:t/>
            </a:r>
            <a:br>
              <a:rPr lang="en-US" sz="3200" b="1" dirty="0">
                <a:solidFill>
                  <a:srgbClr val="04617B"/>
                </a:solidFill>
              </a:rPr>
            </a:br>
            <a:r>
              <a:rPr lang="en-US" sz="3200" b="1" dirty="0">
                <a:solidFill>
                  <a:srgbClr val="04617B"/>
                </a:solidFill>
              </a:rPr>
              <a:t>Use a multi-channel campaign for 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8. Virtual </a:t>
            </a:r>
            <a:r>
              <a:rPr lang="en-US" dirty="0"/>
              <a:t>college fairs</a:t>
            </a:r>
          </a:p>
          <a:p>
            <a:pPr marL="0" indent="0">
              <a:buNone/>
            </a:pPr>
            <a:r>
              <a:rPr lang="en-US" dirty="0" smtClean="0"/>
              <a:t>9. One-on-one </a:t>
            </a:r>
            <a:r>
              <a:rPr lang="en-US" dirty="0"/>
              <a:t>Skyping</a:t>
            </a:r>
          </a:p>
          <a:p>
            <a:pPr marL="0" indent="0">
              <a:buNone/>
            </a:pPr>
            <a:r>
              <a:rPr lang="en-US" dirty="0" smtClean="0"/>
              <a:t>10. Highlight </a:t>
            </a:r>
            <a:r>
              <a:rPr lang="en-US" dirty="0"/>
              <a:t>alumni on social media</a:t>
            </a:r>
          </a:p>
          <a:p>
            <a:pPr marL="0" indent="0">
              <a:buNone/>
            </a:pPr>
            <a:r>
              <a:rPr lang="en-US" dirty="0" smtClean="0"/>
              <a:t>11. Create </a:t>
            </a:r>
            <a:r>
              <a:rPr lang="en-US" dirty="0"/>
              <a:t>a mobile app </a:t>
            </a:r>
          </a:p>
          <a:p>
            <a:pPr marL="0" indent="0">
              <a:buNone/>
            </a:pPr>
            <a:r>
              <a:rPr lang="en-US" dirty="0" smtClean="0"/>
              <a:t>12. Include </a:t>
            </a:r>
            <a:r>
              <a:rPr lang="en-US" dirty="0"/>
              <a:t>QR codes on all recruiting publications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730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0831"/>
            <a:ext cx="8229600" cy="4073768"/>
          </a:xfrm>
        </p:spPr>
        <p:txBody>
          <a:bodyPr/>
          <a:lstStyle/>
          <a:p>
            <a:r>
              <a:rPr lang="en-US" dirty="0" smtClean="0"/>
              <a:t>Students</a:t>
            </a:r>
            <a:r>
              <a:rPr lang="en-US" dirty="0"/>
              <a:t>, traditional and non-traditional, respond to varying forms of marketing and advertising.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916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Recommendation 7: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Actively </a:t>
            </a:r>
            <a:r>
              <a:rPr lang="en-US" sz="3200" b="1" dirty="0"/>
              <a:t>recruit veterans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Recruit </a:t>
            </a:r>
            <a:r>
              <a:rPr lang="en-US" dirty="0"/>
              <a:t>on military bases</a:t>
            </a:r>
          </a:p>
          <a:p>
            <a:pPr marL="0" indent="0">
              <a:buNone/>
            </a:pPr>
            <a:r>
              <a:rPr lang="en-US" dirty="0" smtClean="0"/>
              <a:t>2. Establish </a:t>
            </a:r>
            <a:r>
              <a:rPr lang="en-US" dirty="0"/>
              <a:t>a veteran advisory group to bring </a:t>
            </a:r>
            <a:r>
              <a:rPr lang="en-US" dirty="0" smtClean="0"/>
              <a:t>together    </a:t>
            </a:r>
            <a:r>
              <a:rPr lang="en-US" dirty="0"/>
              <a:t>multiple departments in collaborative efforts to </a:t>
            </a:r>
            <a:r>
              <a:rPr lang="en-US" dirty="0" smtClean="0"/>
              <a:t>   enhance </a:t>
            </a:r>
            <a:r>
              <a:rPr lang="en-US" dirty="0"/>
              <a:t>and develop veteran services.</a:t>
            </a:r>
          </a:p>
          <a:p>
            <a:pPr marL="0" indent="0">
              <a:buNone/>
            </a:pPr>
            <a:r>
              <a:rPr lang="en-US" dirty="0" smtClean="0"/>
              <a:t>3. Establish </a:t>
            </a:r>
            <a:r>
              <a:rPr lang="en-US" dirty="0"/>
              <a:t>a student veteran organization.</a:t>
            </a:r>
          </a:p>
          <a:p>
            <a:pPr marL="0" indent="0">
              <a:buNone/>
            </a:pPr>
            <a:r>
              <a:rPr lang="en-US" dirty="0" smtClean="0"/>
              <a:t>4. Provide </a:t>
            </a:r>
            <a:r>
              <a:rPr lang="en-US" dirty="0"/>
              <a:t>assistance for veterans in their transition </a:t>
            </a:r>
            <a:r>
              <a:rPr lang="en-US" dirty="0" smtClean="0"/>
              <a:t>from    military </a:t>
            </a:r>
            <a:r>
              <a:rPr lang="en-US" dirty="0"/>
              <a:t>service to higher education.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1443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Veterans </a:t>
            </a:r>
            <a:r>
              <a:rPr lang="en-US" dirty="0"/>
              <a:t>are growing future student population, and SE needs to position programming to respond to their interests, schedules, and needs.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0940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Maguire Associates. (2015). Southeastern Oklahoma </a:t>
            </a:r>
            <a:r>
              <a:rPr lang="en-US" dirty="0" smtClean="0"/>
              <a:t>	State </a:t>
            </a:r>
            <a:r>
              <a:rPr lang="en-US" dirty="0"/>
              <a:t>University Competitor </a:t>
            </a:r>
            <a:r>
              <a:rPr lang="en-US" dirty="0" smtClean="0"/>
              <a:t> Assessment</a:t>
            </a:r>
            <a:r>
              <a:rPr lang="en-US" dirty="0"/>
              <a:t>. </a:t>
            </a:r>
            <a:r>
              <a:rPr lang="en-US" dirty="0" smtClean="0"/>
              <a:t>	Concord</a:t>
            </a:r>
            <a:r>
              <a:rPr lang="en-US" dirty="0"/>
              <a:t>, MA: Maguire Associates,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2329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Assess our current recruitment efforts in North Texas.</a:t>
            </a:r>
          </a:p>
          <a:p>
            <a:pPr marL="0" indent="0">
              <a:buNone/>
            </a:pPr>
            <a:r>
              <a:rPr lang="en-US" sz="3200" dirty="0" smtClean="0"/>
              <a:t>Utilize a consultant’s report to assist in analyzing such factors as demographics, out of state tuition waivers, scholarships, etc.</a:t>
            </a:r>
          </a:p>
          <a:p>
            <a:pPr marL="0" indent="0">
              <a:buNone/>
            </a:pPr>
            <a:r>
              <a:rPr lang="en-US" sz="3200" dirty="0" smtClean="0"/>
              <a:t>Should we increase our recruiting efforts in North Texas? If so, how?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3153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Charge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What are some specific ways to engage faculty in recruiting students for their respective departments?</a:t>
            </a:r>
          </a:p>
          <a:p>
            <a:r>
              <a:rPr lang="en-US" sz="3200" dirty="0" smtClean="0"/>
              <a:t>Programs such as athletics, theatre, and music actively recruit, but how do we get all academic departments to buy into the concept?</a:t>
            </a:r>
          </a:p>
          <a:p>
            <a:r>
              <a:rPr lang="en-US" sz="3200" dirty="0" smtClean="0"/>
              <a:t>What actions can we take to impact spring and fall 2016 enrollment?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5837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 1:</a:t>
            </a:r>
            <a:br>
              <a:rPr lang="en-US" sz="3200" b="1" dirty="0" smtClean="0"/>
            </a:br>
            <a:r>
              <a:rPr lang="en-US" sz="3200" b="1" dirty="0" smtClean="0"/>
              <a:t>Utilize Faculty and Staff in Recruiting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Identify departmental point person to coordinate    recruitment efforts. </a:t>
            </a:r>
          </a:p>
          <a:p>
            <a:pPr marL="0" indent="0">
              <a:buNone/>
            </a:pPr>
            <a:r>
              <a:rPr lang="en-US" dirty="0" smtClean="0"/>
              <a:t>2. Require each department to develop a specialized    recruitment plan.</a:t>
            </a:r>
          </a:p>
          <a:p>
            <a:pPr marL="0" indent="0">
              <a:buNone/>
            </a:pPr>
            <a:r>
              <a:rPr lang="en-US" dirty="0" smtClean="0"/>
              <a:t>3. Require departments to provide annual updates on their recruitment efforts.</a:t>
            </a:r>
          </a:p>
          <a:p>
            <a:pPr marL="0" indent="0">
              <a:buNone/>
            </a:pPr>
            <a:r>
              <a:rPr lang="en-US" dirty="0" smtClean="0"/>
              <a:t>4. Hold a professional development session. </a:t>
            </a:r>
          </a:p>
          <a:p>
            <a:pPr marL="0" indent="0">
              <a:buNone/>
            </a:pPr>
            <a:r>
              <a:rPr lang="en-US" dirty="0" smtClean="0"/>
              <a:t>5. Break-out session for each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6625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Recommendation 1:</a:t>
            </a:r>
            <a:br>
              <a:rPr lang="en-US" sz="3200" b="1" dirty="0" smtClean="0"/>
            </a:br>
            <a:r>
              <a:rPr lang="en-US" sz="3200" b="1" dirty="0" smtClean="0"/>
              <a:t>Utilize faculty and staff in recruiting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Require all departments to coordinate recruiting efforts with the Directors of Admissions and Recruitment* and University Marketing.</a:t>
            </a:r>
          </a:p>
          <a:p>
            <a:pPr marL="0" indent="0">
              <a:buNone/>
            </a:pPr>
            <a:r>
              <a:rPr lang="en-US" dirty="0" smtClean="0"/>
              <a:t>6. Continue to recruit at high schools, college fairs and key feeder schools.</a:t>
            </a:r>
          </a:p>
          <a:p>
            <a:pPr marL="0" indent="0">
              <a:buNone/>
            </a:pPr>
            <a:r>
              <a:rPr lang="en-US" dirty="0" smtClean="0"/>
              <a:t>7. Continue recruitment efforts on the SE campus, such as SE live, and Transfer Enrollment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4244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Rationale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 is vital for growth. Employing additional recruiters may not be an option, so faculty and staff taking on recruitment is a good option. By pulling everyone into the recruitment roles, SE will develop a culture of responsibility, accountability and ownership of recruitment efforts.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9067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2:</a:t>
            </a:r>
            <a:br>
              <a:rPr lang="en-US" sz="3200" b="1" dirty="0" smtClean="0"/>
            </a:br>
            <a:r>
              <a:rPr lang="en-US" sz="3200" b="1" dirty="0" smtClean="0"/>
              <a:t>Separate the Office of Admissions and Recruitment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1. Staff the Office of Admissions with three full-time admissions  processors and the Office of Recruitment with three full-time  recruiters .</a:t>
            </a:r>
          </a:p>
          <a:p>
            <a:pPr marL="0" indent="0">
              <a:buNone/>
            </a:pPr>
            <a:r>
              <a:rPr lang="en-US" sz="3800" dirty="0" smtClean="0"/>
              <a:t>2. Develop relationships with high school counselors by  assigning recruiters to specific territories.</a:t>
            </a:r>
          </a:p>
          <a:p>
            <a:pPr marL="0" indent="0">
              <a:buNone/>
            </a:pPr>
            <a:r>
              <a:rPr lang="en-US" sz="3800" dirty="0" smtClean="0"/>
              <a:t>3. Require the Recruitment Office to develop and maintain a recruitment common calendar for the  campus community to see events and scheduled personnel to attend.</a:t>
            </a:r>
          </a:p>
          <a:p>
            <a:pPr marL="0" indent="0">
              <a:buNone/>
            </a:pPr>
            <a:r>
              <a:rPr lang="en-US" sz="3800" dirty="0" smtClean="0"/>
              <a:t>4. Require Offices of Recruitment and Admissions to stay  open five days during summer term (possibly by flexing  employees’ schedules if we continue the 4-day week).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66917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354"/>
            <a:ext cx="8229600" cy="124264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Recommendation 2:</a:t>
            </a:r>
            <a:br>
              <a:rPr lang="en-US" sz="3200" b="1" dirty="0" smtClean="0"/>
            </a:br>
            <a:r>
              <a:rPr lang="en-US" sz="3200" b="1" dirty="0" smtClean="0"/>
              <a:t>Separate the Office of Admissions and Recruitment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5. Follow-up with each potential student who contacts SE for information. Send hardcopy  informational brochures, such as the view book, as well as emails, and monitor response rate. </a:t>
            </a:r>
          </a:p>
          <a:p>
            <a:pPr marL="0" indent="0">
              <a:buNone/>
            </a:pPr>
            <a:r>
              <a:rPr lang="en-US" dirty="0" smtClean="0"/>
              <a:t>6. Follow-up with every student who applies (or is admitted) with phone calls throughout the process by an admissions staff member or by student workers.</a:t>
            </a:r>
          </a:p>
          <a:p>
            <a:pPr marL="0" indent="0">
              <a:buNone/>
            </a:pPr>
            <a:r>
              <a:rPr lang="en-US" dirty="0" smtClean="0"/>
              <a:t>7. Invite students who have applied to schedule a campus tour, meet with an advisor,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29695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1457</Words>
  <Application>Microsoft Office PowerPoint</Application>
  <PresentationFormat>On-screen Show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Enrollment-Recruiting Advisory Committee</vt:lpstr>
      <vt:lpstr>Committee Members</vt:lpstr>
      <vt:lpstr>Committee Charge</vt:lpstr>
      <vt:lpstr>Committee Charge cont’d</vt:lpstr>
      <vt:lpstr>Recommendation 1: Utilize Faculty and Staff in Recruiting</vt:lpstr>
      <vt:lpstr>Recommendation 1: Utilize faculty and staff in recruiting</vt:lpstr>
      <vt:lpstr>Rationale</vt:lpstr>
      <vt:lpstr>Recommendation 2: Separate the Office of Admissions and Recruitment</vt:lpstr>
      <vt:lpstr>Recommendation 2: Separate the Office of Admissions and Recruitment</vt:lpstr>
      <vt:lpstr>Recommendation 2: Separate the Office of Admissions and Recruitment</vt:lpstr>
      <vt:lpstr>Recommendation 2: Separate the Office of Admissions and Recruitment</vt:lpstr>
      <vt:lpstr>Rationale</vt:lpstr>
      <vt:lpstr>Slide 13</vt:lpstr>
      <vt:lpstr>Recommendation 3: Shift institutional culture to students first.</vt:lpstr>
      <vt:lpstr>Rationale</vt:lpstr>
      <vt:lpstr>Recommendation 4:  Maximize the impact of current tuition and fee structure</vt:lpstr>
      <vt:lpstr>Rationale</vt:lpstr>
      <vt:lpstr>Recommendation 5:  Focus recruitment initiatives to growth areas and instructional delivery methods. </vt:lpstr>
      <vt:lpstr>Slide 19</vt:lpstr>
      <vt:lpstr>Rationale</vt:lpstr>
      <vt:lpstr>Recommendation 6: Use a multi-channel campaign for recruiting</vt:lpstr>
      <vt:lpstr>Recommendation 6 Use a multi-channel campaign for recruiting</vt:lpstr>
      <vt:lpstr>Recommendation 6 Use a multi-channel campaign for recruiting</vt:lpstr>
      <vt:lpstr>Recommendation 6: Use a multi-channel campaign for recruiting</vt:lpstr>
      <vt:lpstr>Rationale</vt:lpstr>
      <vt:lpstr>Recommendation 7:  Actively recruit veterans</vt:lpstr>
      <vt:lpstr>Rationale</vt:lpstr>
      <vt:lpstr>References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Enrollment-Recruiting Advisory Committee</dc:title>
  <dc:creator>Kitty Campbell</dc:creator>
  <cp:lastModifiedBy>Steven Emge</cp:lastModifiedBy>
  <cp:revision>68</cp:revision>
  <dcterms:created xsi:type="dcterms:W3CDTF">2015-11-16T21:58:13Z</dcterms:created>
  <dcterms:modified xsi:type="dcterms:W3CDTF">2015-11-16T21:58:45Z</dcterms:modified>
</cp:coreProperties>
</file>